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39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3582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686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433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041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243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324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283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56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620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920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F0C0C-0DA0-4B68-9D0A-73E1BBD20C27}" type="datetimeFigureOut">
              <a:rPr lang="fa-IR" smtClean="0"/>
              <a:t>1437/03/05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C9C84-52B8-42AC-8E37-B0CD9D8AF66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077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58683"/>
            <a:ext cx="9144000" cy="2387600"/>
          </a:xfrm>
        </p:spPr>
        <p:txBody>
          <a:bodyPr>
            <a:normAutofit/>
          </a:bodyPr>
          <a:lstStyle/>
          <a:p>
            <a:r>
              <a:rPr lang="fa-IR" sz="16600" dirty="0" smtClean="0">
                <a:solidFill>
                  <a:srgbClr val="FF0000"/>
                </a:solidFill>
                <a:cs typeface="B Kamran" panose="00000400000000000000" pitchFamily="2" charset="-78"/>
              </a:rPr>
              <a:t>توان صفر!</a:t>
            </a:r>
            <a:endParaRPr lang="fa-IR" sz="16600" dirty="0">
              <a:solidFill>
                <a:srgbClr val="FF0000"/>
              </a:solidFill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55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rgbClr val="FF0000"/>
                </a:solidFill>
                <a:cs typeface="B Yekan" panose="00000400000000000000" pitchFamily="2" charset="-78"/>
              </a:rPr>
              <a:t>راه اول</a:t>
            </a:r>
            <a:endParaRPr lang="fa-IR" sz="4800" dirty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sz="4400" dirty="0" smtClean="0">
                <a:cs typeface="B Yekan" panose="00000400000000000000" pitchFamily="2" charset="-78"/>
              </a:rPr>
              <a:t>     هیچ معنایی ندارد! یعنی چه که </a:t>
            </a:r>
          </a:p>
          <a:p>
            <a:pPr marL="0" indent="0" algn="ctr">
              <a:buNone/>
            </a:pPr>
            <a:r>
              <a:rPr lang="fa-IR" sz="4400" dirty="0" smtClean="0">
                <a:cs typeface="B Yekan" panose="00000400000000000000" pitchFamily="2" charset="-78"/>
              </a:rPr>
              <a:t>«2 رو 0 بار بنویس، در هم </a:t>
            </a:r>
            <a:r>
              <a:rPr lang="fa-IR" sz="4400" smtClean="0">
                <a:cs typeface="B Yekan" panose="00000400000000000000" pitchFamily="2" charset="-78"/>
              </a:rPr>
              <a:t>ضرب </a:t>
            </a:r>
            <a:r>
              <a:rPr lang="fa-IR" sz="4400" smtClean="0">
                <a:cs typeface="B Yekan" panose="00000400000000000000" pitchFamily="2" charset="-78"/>
              </a:rPr>
              <a:t>کن»؟!</a:t>
            </a:r>
            <a:endParaRPr lang="fa-IR" sz="4400" dirty="0" smtClean="0">
              <a:cs typeface="B Yekan" panose="00000400000000000000" pitchFamily="2" charset="-78"/>
            </a:endParaRPr>
          </a:p>
          <a:p>
            <a:pPr marL="0" indent="0" algn="ctr">
              <a:buNone/>
            </a:pPr>
            <a:endParaRPr lang="fa-IR" sz="4400" dirty="0">
              <a:cs typeface="B Yekan" panose="00000400000000000000" pitchFamily="2" charset="-78"/>
            </a:endParaRPr>
          </a:p>
          <a:p>
            <a:pPr marL="0" indent="0" algn="ctr">
              <a:buNone/>
            </a:pPr>
            <a:r>
              <a:rPr lang="fa-IR" sz="4400" dirty="0" smtClean="0">
                <a:solidFill>
                  <a:srgbClr val="00B0F0"/>
                </a:solidFill>
                <a:cs typeface="B Yekan" panose="00000400000000000000" pitchFamily="2" charset="-78"/>
              </a:rPr>
              <a:t>نظر شما هم این است؟ هیچ اشکالی ندارد.</a:t>
            </a:r>
          </a:p>
          <a:p>
            <a:pPr marL="0" indent="0" algn="ctr">
              <a:buNone/>
            </a:pPr>
            <a:r>
              <a:rPr lang="fa-IR" sz="4400" dirty="0" smtClean="0">
                <a:solidFill>
                  <a:srgbClr val="00B0F0"/>
                </a:solidFill>
                <a:cs typeface="B Yekan" panose="00000400000000000000" pitchFamily="2" charset="-78"/>
              </a:rPr>
              <a:t>اما ریاضی‌دان‌ها راه دوم را انتخاب کردند!</a:t>
            </a:r>
            <a:endParaRPr lang="fa-IR" dirty="0">
              <a:cs typeface="B Yekan" panose="00000400000000000000" pitchFamily="2" charset="-78"/>
            </a:endParaRPr>
          </a:p>
        </p:txBody>
      </p:sp>
      <p:graphicFrame>
        <p:nvGraphicFramePr>
          <p:cNvPr id="7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645985"/>
              </p:ext>
            </p:extLst>
          </p:nvPr>
        </p:nvGraphicFramePr>
        <p:xfrm>
          <a:off x="10669588" y="1165225"/>
          <a:ext cx="814387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152280" imgH="253800" progId="Equation.DSMT4">
                  <p:embed/>
                </p:oleObj>
              </mc:Choice>
              <mc:Fallback>
                <p:oleObj name="Equation" r:id="rId3" imgW="152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9588" y="1165225"/>
                        <a:ext cx="814387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43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rgbClr val="FF0000"/>
                </a:solidFill>
                <a:cs typeface="B Yekan" panose="00000400000000000000" pitchFamily="2" charset="-78"/>
              </a:rPr>
              <a:t>راه دوم</a:t>
            </a:r>
            <a:endParaRPr lang="fa-IR" sz="4800" dirty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4400" dirty="0" smtClean="0">
                <a:cs typeface="B Yekan" panose="00000400000000000000" pitchFamily="2" charset="-78"/>
              </a:rPr>
              <a:t> به      معنا می‌بخشیم.</a:t>
            </a:r>
          </a:p>
          <a:p>
            <a:pPr marL="0" indent="0">
              <a:buNone/>
            </a:pPr>
            <a:r>
              <a:rPr lang="fa-IR" sz="4400" dirty="0" smtClean="0">
                <a:cs typeface="B Yekan" panose="00000400000000000000" pitchFamily="2" charset="-78"/>
              </a:rPr>
              <a:t>چطور؟</a:t>
            </a:r>
          </a:p>
          <a:p>
            <a:pPr marL="0" indent="0">
              <a:buNone/>
            </a:pPr>
            <a:r>
              <a:rPr lang="fa-IR" sz="4400" dirty="0" smtClean="0">
                <a:cs typeface="B Yekan" panose="00000400000000000000" pitchFamily="2" charset="-78"/>
              </a:rPr>
              <a:t>روابطی را که در مورد توان‌های طبیعی درست است، </a:t>
            </a:r>
            <a:r>
              <a:rPr lang="fa-IR" sz="4400" dirty="0" smtClean="0">
                <a:solidFill>
                  <a:srgbClr val="FF0000"/>
                </a:solidFill>
                <a:cs typeface="B Yekan" panose="00000400000000000000" pitchFamily="2" charset="-78"/>
              </a:rPr>
              <a:t>تعمیم</a:t>
            </a:r>
            <a:r>
              <a:rPr lang="fa-IR" sz="4400" dirty="0" smtClean="0">
                <a:cs typeface="B Yekan" panose="00000400000000000000" pitchFamily="2" charset="-78"/>
              </a:rPr>
              <a:t> می‌دهیم.</a:t>
            </a:r>
          </a:p>
          <a:p>
            <a:pPr marL="0" indent="0" algn="ctr">
              <a:buNone/>
            </a:pPr>
            <a:endParaRPr lang="fa-IR" sz="4400" dirty="0" smtClean="0">
              <a:cs typeface="B Yekan" panose="00000400000000000000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074371"/>
              </p:ext>
            </p:extLst>
          </p:nvPr>
        </p:nvGraphicFramePr>
        <p:xfrm>
          <a:off x="10047796" y="1104265"/>
          <a:ext cx="814387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3" imgW="152280" imgH="253800" progId="Equation.DSMT4">
                  <p:embed/>
                </p:oleObj>
              </mc:Choice>
              <mc:Fallback>
                <p:oleObj name="Equation" r:id="rId3" imgW="152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7796" y="1104265"/>
                        <a:ext cx="814387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88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901" y="2028063"/>
            <a:ext cx="7448550" cy="7048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671" y="2757297"/>
            <a:ext cx="9544050" cy="152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8281" y="2848878"/>
            <a:ext cx="7362825" cy="7048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4612" y="2163847"/>
            <a:ext cx="514350" cy="5429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3662" y="3051859"/>
            <a:ext cx="495300" cy="485775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8887967" y="2779966"/>
            <a:ext cx="914400" cy="1308122"/>
            <a:chOff x="8887967" y="2779966"/>
            <a:chExt cx="914400" cy="1308122"/>
          </a:xfrm>
        </p:grpSpPr>
        <p:sp>
          <p:nvSpPr>
            <p:cNvPr id="7" name="Arc 6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5617" y="3754713"/>
              <a:ext cx="419100" cy="333375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7545727" y="2800112"/>
            <a:ext cx="914400" cy="1308122"/>
            <a:chOff x="8887967" y="2779966"/>
            <a:chExt cx="914400" cy="1308122"/>
          </a:xfrm>
        </p:grpSpPr>
        <p:sp>
          <p:nvSpPr>
            <p:cNvPr id="21" name="Arc 20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5617" y="3754713"/>
              <a:ext cx="419100" cy="333375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6101782" y="2800112"/>
            <a:ext cx="914400" cy="1308122"/>
            <a:chOff x="8887967" y="2779966"/>
            <a:chExt cx="914400" cy="1308122"/>
          </a:xfrm>
        </p:grpSpPr>
        <p:sp>
          <p:nvSpPr>
            <p:cNvPr id="24" name="Arc 23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5617" y="3754713"/>
              <a:ext cx="419100" cy="333375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4759542" y="2820258"/>
            <a:ext cx="914400" cy="1308122"/>
            <a:chOff x="8887967" y="2779966"/>
            <a:chExt cx="914400" cy="1308122"/>
          </a:xfrm>
        </p:grpSpPr>
        <p:sp>
          <p:nvSpPr>
            <p:cNvPr id="27" name="Arc 26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5617" y="3754713"/>
              <a:ext cx="419100" cy="333375"/>
            </a:xfrm>
            <a:prstGeom prst="rect">
              <a:avLst/>
            </a:prstGeom>
          </p:spPr>
        </p:pic>
      </p:grpSp>
      <p:grpSp>
        <p:nvGrpSpPr>
          <p:cNvPr id="29" name="Group 28"/>
          <p:cNvGrpSpPr/>
          <p:nvPr/>
        </p:nvGrpSpPr>
        <p:grpSpPr>
          <a:xfrm>
            <a:off x="3417302" y="2820258"/>
            <a:ext cx="914400" cy="1308122"/>
            <a:chOff x="8887967" y="2779966"/>
            <a:chExt cx="914400" cy="1308122"/>
          </a:xfrm>
        </p:grpSpPr>
        <p:sp>
          <p:nvSpPr>
            <p:cNvPr id="30" name="Arc 29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5617" y="3754713"/>
              <a:ext cx="419100" cy="333375"/>
            </a:xfrm>
            <a:prstGeom prst="rect">
              <a:avLst/>
            </a:prstGeom>
          </p:spPr>
        </p:pic>
      </p:grpSp>
      <p:grpSp>
        <p:nvGrpSpPr>
          <p:cNvPr id="32" name="Group 31"/>
          <p:cNvGrpSpPr/>
          <p:nvPr/>
        </p:nvGrpSpPr>
        <p:grpSpPr>
          <a:xfrm>
            <a:off x="2075062" y="2840404"/>
            <a:ext cx="914400" cy="1308122"/>
            <a:chOff x="8887967" y="2779966"/>
            <a:chExt cx="914400" cy="1308122"/>
          </a:xfrm>
        </p:grpSpPr>
        <p:sp>
          <p:nvSpPr>
            <p:cNvPr id="33" name="Arc 32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5617" y="3754713"/>
              <a:ext cx="419100" cy="3333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273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671" y="2757297"/>
            <a:ext cx="9544050" cy="152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3662" y="3051859"/>
            <a:ext cx="495300" cy="4857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7219" y="2005535"/>
            <a:ext cx="7343775" cy="6096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7219" y="2995847"/>
            <a:ext cx="7248525" cy="40957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5845" y="2135789"/>
            <a:ext cx="438150" cy="45720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8887967" y="2779966"/>
            <a:ext cx="914400" cy="1433298"/>
            <a:chOff x="8887967" y="2779966"/>
            <a:chExt cx="914400" cy="1433298"/>
          </a:xfrm>
        </p:grpSpPr>
        <p:sp>
          <p:nvSpPr>
            <p:cNvPr id="4" name="Arc 3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3836" y="3737014"/>
              <a:ext cx="457200" cy="476250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7493580" y="2779443"/>
            <a:ext cx="914400" cy="1433298"/>
            <a:chOff x="8887967" y="2779966"/>
            <a:chExt cx="914400" cy="1433298"/>
          </a:xfrm>
        </p:grpSpPr>
        <p:sp>
          <p:nvSpPr>
            <p:cNvPr id="21" name="Arc 20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3836" y="3737014"/>
              <a:ext cx="457200" cy="476250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6256115" y="2820985"/>
            <a:ext cx="914400" cy="1433298"/>
            <a:chOff x="8887967" y="2779966"/>
            <a:chExt cx="914400" cy="1433298"/>
          </a:xfrm>
        </p:grpSpPr>
        <p:sp>
          <p:nvSpPr>
            <p:cNvPr id="24" name="Arc 23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3836" y="3737014"/>
              <a:ext cx="457200" cy="476250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4861728" y="2820462"/>
            <a:ext cx="914400" cy="1433298"/>
            <a:chOff x="8887967" y="2779966"/>
            <a:chExt cx="914400" cy="1433298"/>
          </a:xfrm>
        </p:grpSpPr>
        <p:sp>
          <p:nvSpPr>
            <p:cNvPr id="27" name="Arc 26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3836" y="3737014"/>
              <a:ext cx="457200" cy="476250"/>
            </a:xfrm>
            <a:prstGeom prst="rect">
              <a:avLst/>
            </a:prstGeom>
          </p:spPr>
        </p:pic>
      </p:grpSp>
      <p:grpSp>
        <p:nvGrpSpPr>
          <p:cNvPr id="29" name="Group 28"/>
          <p:cNvGrpSpPr/>
          <p:nvPr/>
        </p:nvGrpSpPr>
        <p:grpSpPr>
          <a:xfrm>
            <a:off x="3462773" y="2883826"/>
            <a:ext cx="914400" cy="1433298"/>
            <a:chOff x="8887967" y="2779966"/>
            <a:chExt cx="914400" cy="1433298"/>
          </a:xfrm>
        </p:grpSpPr>
        <p:sp>
          <p:nvSpPr>
            <p:cNvPr id="30" name="Arc 29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3836" y="3737014"/>
              <a:ext cx="457200" cy="476250"/>
            </a:xfrm>
            <a:prstGeom prst="rect">
              <a:avLst/>
            </a:prstGeom>
          </p:spPr>
        </p:pic>
      </p:grpSp>
      <p:grpSp>
        <p:nvGrpSpPr>
          <p:cNvPr id="32" name="Group 31"/>
          <p:cNvGrpSpPr/>
          <p:nvPr/>
        </p:nvGrpSpPr>
        <p:grpSpPr>
          <a:xfrm>
            <a:off x="2068386" y="2883303"/>
            <a:ext cx="914400" cy="1433298"/>
            <a:chOff x="8887967" y="2779966"/>
            <a:chExt cx="914400" cy="1433298"/>
          </a:xfrm>
        </p:grpSpPr>
        <p:sp>
          <p:nvSpPr>
            <p:cNvPr id="33" name="Arc 32"/>
            <p:cNvSpPr/>
            <p:nvPr/>
          </p:nvSpPr>
          <p:spPr>
            <a:xfrm rot="7971953">
              <a:off x="8887967" y="277996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33836" y="3737014"/>
              <a:ext cx="457200" cy="476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77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671" y="2757297"/>
            <a:ext cx="9544050" cy="152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3662" y="3051859"/>
            <a:ext cx="495300" cy="4857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8619" y="1903185"/>
            <a:ext cx="7477125" cy="7524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3437" y="2988422"/>
            <a:ext cx="7419975" cy="8096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1460" y="1877758"/>
            <a:ext cx="657225" cy="752475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8766047" y="3096958"/>
            <a:ext cx="914400" cy="1675925"/>
            <a:chOff x="8766047" y="3096958"/>
            <a:chExt cx="914400" cy="1675925"/>
          </a:xfrm>
        </p:grpSpPr>
        <p:sp>
          <p:nvSpPr>
            <p:cNvPr id="4" name="Arc 3"/>
            <p:cNvSpPr/>
            <p:nvPr/>
          </p:nvSpPr>
          <p:spPr>
            <a:xfrm rot="7971953">
              <a:off x="8766047" y="3096958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75597" y="4029933"/>
              <a:ext cx="495300" cy="742950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404757" y="3094675"/>
            <a:ext cx="914400" cy="1675925"/>
            <a:chOff x="8766047" y="3096958"/>
            <a:chExt cx="914400" cy="1675925"/>
          </a:xfrm>
        </p:grpSpPr>
        <p:sp>
          <p:nvSpPr>
            <p:cNvPr id="24" name="Arc 23"/>
            <p:cNvSpPr/>
            <p:nvPr/>
          </p:nvSpPr>
          <p:spPr>
            <a:xfrm rot="7971953">
              <a:off x="8766047" y="3096958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75597" y="4029933"/>
              <a:ext cx="495300" cy="742950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5906283" y="3098632"/>
            <a:ext cx="914400" cy="1675925"/>
            <a:chOff x="8766047" y="3096958"/>
            <a:chExt cx="914400" cy="1675925"/>
          </a:xfrm>
        </p:grpSpPr>
        <p:sp>
          <p:nvSpPr>
            <p:cNvPr id="27" name="Arc 26"/>
            <p:cNvSpPr/>
            <p:nvPr/>
          </p:nvSpPr>
          <p:spPr>
            <a:xfrm rot="7971953">
              <a:off x="8766047" y="3096958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75597" y="4029933"/>
              <a:ext cx="495300" cy="742950"/>
            </a:xfrm>
            <a:prstGeom prst="rect">
              <a:avLst/>
            </a:prstGeom>
          </p:spPr>
        </p:pic>
      </p:grpSp>
      <p:grpSp>
        <p:nvGrpSpPr>
          <p:cNvPr id="29" name="Group 28"/>
          <p:cNvGrpSpPr/>
          <p:nvPr/>
        </p:nvGrpSpPr>
        <p:grpSpPr>
          <a:xfrm>
            <a:off x="4544993" y="3096349"/>
            <a:ext cx="914400" cy="1675925"/>
            <a:chOff x="8766047" y="3096958"/>
            <a:chExt cx="914400" cy="1675925"/>
          </a:xfrm>
        </p:grpSpPr>
        <p:sp>
          <p:nvSpPr>
            <p:cNvPr id="30" name="Arc 29"/>
            <p:cNvSpPr/>
            <p:nvPr/>
          </p:nvSpPr>
          <p:spPr>
            <a:xfrm rot="7971953">
              <a:off x="8766047" y="3096958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75597" y="4029933"/>
              <a:ext cx="495300" cy="742950"/>
            </a:xfrm>
            <a:prstGeom prst="rect">
              <a:avLst/>
            </a:prstGeom>
          </p:spPr>
        </p:pic>
      </p:grpSp>
      <p:grpSp>
        <p:nvGrpSpPr>
          <p:cNvPr id="32" name="Group 31"/>
          <p:cNvGrpSpPr/>
          <p:nvPr/>
        </p:nvGrpSpPr>
        <p:grpSpPr>
          <a:xfrm>
            <a:off x="3382136" y="3119059"/>
            <a:ext cx="914400" cy="1675925"/>
            <a:chOff x="8766047" y="3096958"/>
            <a:chExt cx="914400" cy="1675925"/>
          </a:xfrm>
        </p:grpSpPr>
        <p:sp>
          <p:nvSpPr>
            <p:cNvPr id="33" name="Arc 32"/>
            <p:cNvSpPr/>
            <p:nvPr/>
          </p:nvSpPr>
          <p:spPr>
            <a:xfrm rot="7971953">
              <a:off x="8766047" y="3096958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75597" y="4029933"/>
              <a:ext cx="495300" cy="742950"/>
            </a:xfrm>
            <a:prstGeom prst="rect">
              <a:avLst/>
            </a:prstGeom>
          </p:spPr>
        </p:pic>
      </p:grpSp>
      <p:grpSp>
        <p:nvGrpSpPr>
          <p:cNvPr id="35" name="Group 34"/>
          <p:cNvGrpSpPr/>
          <p:nvPr/>
        </p:nvGrpSpPr>
        <p:grpSpPr>
          <a:xfrm>
            <a:off x="2020846" y="3116776"/>
            <a:ext cx="914400" cy="1675925"/>
            <a:chOff x="8766047" y="3096958"/>
            <a:chExt cx="914400" cy="1675925"/>
          </a:xfrm>
        </p:grpSpPr>
        <p:sp>
          <p:nvSpPr>
            <p:cNvPr id="36" name="Arc 35"/>
            <p:cNvSpPr/>
            <p:nvPr/>
          </p:nvSpPr>
          <p:spPr>
            <a:xfrm rot="7971953">
              <a:off x="8766047" y="3096958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75597" y="4029933"/>
              <a:ext cx="495300" cy="7429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548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671" y="2940177"/>
            <a:ext cx="9544050" cy="152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438" y="3234739"/>
            <a:ext cx="495300" cy="48577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9996" y="2286286"/>
            <a:ext cx="7667625" cy="55245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9036" y="3039285"/>
            <a:ext cx="7248525" cy="65722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8664" y="2416969"/>
            <a:ext cx="628650" cy="409575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7422675" y="2978682"/>
            <a:ext cx="914400" cy="1483663"/>
            <a:chOff x="8247574" y="2844786"/>
            <a:chExt cx="914400" cy="1483663"/>
          </a:xfrm>
        </p:grpSpPr>
        <p:sp>
          <p:nvSpPr>
            <p:cNvPr id="10" name="Arc 9"/>
            <p:cNvSpPr/>
            <p:nvPr/>
          </p:nvSpPr>
          <p:spPr>
            <a:xfrm rot="7971953">
              <a:off x="8247574" y="284478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528157" y="3795049"/>
              <a:ext cx="533400" cy="533400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8987479" y="2978682"/>
            <a:ext cx="914400" cy="1483663"/>
            <a:chOff x="8247574" y="2844786"/>
            <a:chExt cx="914400" cy="1483663"/>
          </a:xfrm>
        </p:grpSpPr>
        <p:sp>
          <p:nvSpPr>
            <p:cNvPr id="35" name="Arc 34"/>
            <p:cNvSpPr/>
            <p:nvPr/>
          </p:nvSpPr>
          <p:spPr>
            <a:xfrm rot="7971953">
              <a:off x="8247574" y="284478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528157" y="3795049"/>
              <a:ext cx="533400" cy="533400"/>
            </a:xfrm>
            <a:prstGeom prst="rect">
              <a:avLst/>
            </a:prstGeom>
          </p:spPr>
        </p:pic>
      </p:grpSp>
      <p:grpSp>
        <p:nvGrpSpPr>
          <p:cNvPr id="49" name="Group 48"/>
          <p:cNvGrpSpPr/>
          <p:nvPr/>
        </p:nvGrpSpPr>
        <p:grpSpPr>
          <a:xfrm>
            <a:off x="4721124" y="2909580"/>
            <a:ext cx="914400" cy="1483663"/>
            <a:chOff x="8247574" y="2844786"/>
            <a:chExt cx="914400" cy="1483663"/>
          </a:xfrm>
        </p:grpSpPr>
        <p:sp>
          <p:nvSpPr>
            <p:cNvPr id="50" name="Arc 49"/>
            <p:cNvSpPr/>
            <p:nvPr/>
          </p:nvSpPr>
          <p:spPr>
            <a:xfrm rot="7971953">
              <a:off x="8247574" y="284478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528157" y="3795049"/>
              <a:ext cx="533400" cy="533400"/>
            </a:xfrm>
            <a:prstGeom prst="rect">
              <a:avLst/>
            </a:prstGeom>
          </p:spPr>
        </p:pic>
      </p:grpSp>
      <p:grpSp>
        <p:nvGrpSpPr>
          <p:cNvPr id="52" name="Group 51"/>
          <p:cNvGrpSpPr/>
          <p:nvPr/>
        </p:nvGrpSpPr>
        <p:grpSpPr>
          <a:xfrm>
            <a:off x="6285928" y="2909580"/>
            <a:ext cx="914400" cy="1483663"/>
            <a:chOff x="8247574" y="2844786"/>
            <a:chExt cx="914400" cy="1483663"/>
          </a:xfrm>
        </p:grpSpPr>
        <p:sp>
          <p:nvSpPr>
            <p:cNvPr id="53" name="Arc 52"/>
            <p:cNvSpPr/>
            <p:nvPr/>
          </p:nvSpPr>
          <p:spPr>
            <a:xfrm rot="7971953">
              <a:off x="8247574" y="284478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528157" y="3795049"/>
              <a:ext cx="533400" cy="533400"/>
            </a:xfrm>
            <a:prstGeom prst="rect">
              <a:avLst/>
            </a:prstGeom>
          </p:spPr>
        </p:pic>
      </p:grpSp>
      <p:grpSp>
        <p:nvGrpSpPr>
          <p:cNvPr id="55" name="Group 54"/>
          <p:cNvGrpSpPr/>
          <p:nvPr/>
        </p:nvGrpSpPr>
        <p:grpSpPr>
          <a:xfrm>
            <a:off x="1862490" y="2931656"/>
            <a:ext cx="914400" cy="1483663"/>
            <a:chOff x="8247574" y="2844786"/>
            <a:chExt cx="914400" cy="1483663"/>
          </a:xfrm>
        </p:grpSpPr>
        <p:sp>
          <p:nvSpPr>
            <p:cNvPr id="56" name="Arc 55"/>
            <p:cNvSpPr/>
            <p:nvPr/>
          </p:nvSpPr>
          <p:spPr>
            <a:xfrm rot="7971953">
              <a:off x="8247574" y="284478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528157" y="3795049"/>
              <a:ext cx="533400" cy="533400"/>
            </a:xfrm>
            <a:prstGeom prst="rect">
              <a:avLst/>
            </a:prstGeom>
          </p:spPr>
        </p:pic>
      </p:grpSp>
      <p:grpSp>
        <p:nvGrpSpPr>
          <p:cNvPr id="58" name="Group 57"/>
          <p:cNvGrpSpPr/>
          <p:nvPr/>
        </p:nvGrpSpPr>
        <p:grpSpPr>
          <a:xfrm>
            <a:off x="3427294" y="2931656"/>
            <a:ext cx="914400" cy="1483663"/>
            <a:chOff x="8247574" y="2844786"/>
            <a:chExt cx="914400" cy="1483663"/>
          </a:xfrm>
        </p:grpSpPr>
        <p:sp>
          <p:nvSpPr>
            <p:cNvPr id="59" name="Arc 58"/>
            <p:cNvSpPr/>
            <p:nvPr/>
          </p:nvSpPr>
          <p:spPr>
            <a:xfrm rot="7971953">
              <a:off x="8247574" y="2844786"/>
              <a:ext cx="914400" cy="914400"/>
            </a:xfrm>
            <a:prstGeom prst="arc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528157" y="3795049"/>
              <a:ext cx="533400" cy="533400"/>
            </a:xfrm>
            <a:prstGeom prst="rect">
              <a:avLst/>
            </a:prstGeom>
          </p:spPr>
        </p:pic>
      </p:grpSp>
      <p:pic>
        <p:nvPicPr>
          <p:cNvPr id="61" name="Picture 6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76687" y="628650"/>
            <a:ext cx="4238625" cy="5600700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7428598" y="-1257563"/>
            <a:ext cx="953139" cy="92486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59500" b="1" dirty="0" smtClean="0">
                <a:solidFill>
                  <a:srgbClr val="FF0000"/>
                </a:solidFill>
              </a:rPr>
              <a:t>×</a:t>
            </a:r>
            <a:endParaRPr lang="fa-IR" sz="19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1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66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 Kamran</vt:lpstr>
      <vt:lpstr>B Yekan</vt:lpstr>
      <vt:lpstr>Calibri</vt:lpstr>
      <vt:lpstr>Calibri Light</vt:lpstr>
      <vt:lpstr>Times New Roman</vt:lpstr>
      <vt:lpstr>Office Theme</vt:lpstr>
      <vt:lpstr>Equation</vt:lpstr>
      <vt:lpstr>توان صفر!</vt:lpstr>
      <vt:lpstr>راه اول</vt:lpstr>
      <vt:lpstr>راه دوم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توان صفر!</dc:title>
  <dc:creator>AB</dc:creator>
  <cp:lastModifiedBy>AB</cp:lastModifiedBy>
  <cp:revision>14</cp:revision>
  <dcterms:created xsi:type="dcterms:W3CDTF">2015-04-10T16:31:38Z</dcterms:created>
  <dcterms:modified xsi:type="dcterms:W3CDTF">2015-12-16T17:19:01Z</dcterms:modified>
</cp:coreProperties>
</file>