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E749D1-E975-449F-BC2C-0DCF8342ADBC}" type="datetimeFigureOut">
              <a:rPr lang="en-US"/>
              <a:pPr>
                <a:defRPr/>
              </a:pPr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47F30EEF-7FBB-4C0E-8DB9-FCF7773606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5"/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6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5249863" y="1268413"/>
            <a:ext cx="1692275" cy="644525"/>
            <a:chOff x="5318306" y="1386268"/>
            <a:chExt cx="1567331" cy="64529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318306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885637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125" y="1341438"/>
            <a:ext cx="1555750" cy="527050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1399/04/10    سه شنبه</a:t>
            </a:r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4150" y="5211763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/>
              <a:t>فصل اول علوم اجتماعی کلاس هفتم: درس اول: من حق دارم</a:t>
            </a:r>
            <a:endParaRPr lang="en-US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7425" y="5211763"/>
            <a:ext cx="2111375" cy="228600"/>
          </a:xfrm>
        </p:spPr>
        <p:txBody>
          <a:bodyPr/>
          <a:lstStyle>
            <a:lvl1pPr>
              <a:defRPr/>
            </a:lvl1pPr>
          </a:lstStyle>
          <a:p>
            <a:fld id="{55AF406F-1649-4C5A-B7BF-635E255DCED8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1399/04/10    سه شنبه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فصل اول علوم اجتماعی کلاس هفتم: درس اول: من حق دارم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5593C-7E23-441A-9524-9D65772835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1399/04/10    سه شنبه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فصل اول علوم اجتماعی کلاس هفتم: درس اول: من حق دارم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F9F2C-8DCF-48DB-BD50-18D3219585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1399/04/10    سه شنبه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فصل اول علوم اجتماعی کلاس هفتم: درس اول: من حق دارم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38A47-C54E-4BCF-9585-E39C378987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5"/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6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5249863" y="1268413"/>
            <a:ext cx="1692275" cy="644525"/>
            <a:chOff x="5318306" y="1386268"/>
            <a:chExt cx="1567331" cy="64529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318306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885637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300" y="1344613"/>
            <a:ext cx="1555750" cy="530225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1399/04/10    سه شنبه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4150" y="5211763"/>
            <a:ext cx="5907088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a-IR"/>
              <a:t>فصل اول علوم اجتماعی کلاس هفتم: درس اول: من حق دارم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250" y="5211763"/>
            <a:ext cx="2112963" cy="228600"/>
          </a:xfrm>
        </p:spPr>
        <p:txBody>
          <a:bodyPr/>
          <a:lstStyle>
            <a:lvl1pPr>
              <a:defRPr/>
            </a:lvl1pPr>
          </a:lstStyle>
          <a:p>
            <a:fld id="{16116458-33B2-4390-BE03-666A328B8A71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1399/04/10    سه شنبه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فصل اول علوم اجتماعی کلاس هفتم: درس اول: من حق دارم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FFF1D-F78C-4FDE-8589-90D278809F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1399/04/10    سه شنبه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فصل اول علوم اجتماعی کلاس هفتم: درس اول: من حق دارم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757FD-42CA-41D9-B646-43081C9C7B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1399/04/10    سه شنبه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فصل اول علوم اجتماعی کلاس هفتم: درس اول: من حق دارم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8610E-3F32-45B8-85B0-6C9B1BB8A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1399/04/10    سه شنبه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فصل اول علوم اجتماعی کلاس هفتم: درس اول: من حق دارم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77C48-8524-4B56-81C3-518E27D2DE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6063" y="238125"/>
            <a:ext cx="8531225" cy="638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9020175" y="238125"/>
            <a:ext cx="2925763" cy="638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9158288" y="374650"/>
            <a:ext cx="2651125" cy="610870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1399/04/10    سه شنبه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a-IR"/>
              <a:t>فصل اول علوم اجتماعی کلاس هفتم: درس اول: من حق دارم</a:t>
            </a:r>
            <a:endParaRPr lang="en-US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363" y="6223000"/>
            <a:ext cx="1463675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C98B9D-4A95-458D-BE34-2F10CED4C2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20175" y="238125"/>
            <a:ext cx="2925763" cy="638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9158288" y="374650"/>
            <a:ext cx="2651125" cy="610870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1399/04/10    سه شنبه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a-IR"/>
              <a:t>فصل اول علوم اجتماعی کلاس هفتم: درس اول: من حق دارم</a:t>
            </a:r>
            <a:endParaRPr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538" y="6227763"/>
            <a:ext cx="1463675" cy="2730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540672-81FA-4422-B4F8-877457910A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642938"/>
            <a:ext cx="1005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6800" y="2103438"/>
            <a:ext cx="10058400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638" y="6307138"/>
            <a:ext cx="27432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1399/04/10    سه شنبه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325" y="6307138"/>
            <a:ext cx="521335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a-IR"/>
              <a:t>فصل اول علوم اجتماعی کلاس هفتم: درس اول: من حق دارم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563" y="6307138"/>
            <a:ext cx="1463675" cy="2746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404040"/>
                </a:solidFill>
              </a:defRPr>
            </a:lvl1pPr>
          </a:lstStyle>
          <a:p>
            <a:fld id="{251417AD-B374-4F01-B71D-B6F30ECDF7B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8" r:id="rId2"/>
    <p:sldLayoutId id="2147483726" r:id="rId3"/>
    <p:sldLayoutId id="2147483719" r:id="rId4"/>
    <p:sldLayoutId id="2147483720" r:id="rId5"/>
    <p:sldLayoutId id="2147483721" r:id="rId6"/>
    <p:sldLayoutId id="2147483722" r:id="rId7"/>
    <p:sldLayoutId id="2147483727" r:id="rId8"/>
    <p:sldLayoutId id="2147483728" r:id="rId9"/>
    <p:sldLayoutId id="2147483723" r:id="rId10"/>
    <p:sldLayoutId id="2147483724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2090738"/>
            <a:ext cx="9067800" cy="11747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6000" dirty="0" smtClean="0">
                <a:solidFill>
                  <a:schemeClr val="accent2">
                    <a:lumMod val="75000"/>
                  </a:schemeClr>
                </a:solidFill>
                <a:cs typeface="+mj-cs"/>
              </a:rPr>
              <a:t>بسم الله الرحمن الرحیم</a:t>
            </a:r>
            <a:endParaRPr sz="6000" dirty="0">
              <a:solidFill>
                <a:schemeClr val="accent2">
                  <a:lumMod val="75000"/>
                </a:schemeClr>
              </a:solidFill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8925" y="3542847"/>
            <a:ext cx="9070975" cy="71564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علوم اجتماعی کلاس هفتم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58925" y="4398963"/>
            <a:ext cx="9070975" cy="4572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fa-IR" sz="3200" dirty="0" smtClean="0">
                <a:solidFill>
                  <a:schemeClr val="accent3">
                    <a:lumMod val="75000"/>
                  </a:schemeClr>
                </a:solidFill>
                <a:cs typeface="+mj-cs"/>
              </a:rPr>
              <a:t>فصل دوم: قانون، قانون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157063" y="485684"/>
            <a:ext cx="2638697" cy="930275"/>
          </a:xfrm>
        </p:spPr>
        <p:txBody>
          <a:bodyPr/>
          <a:lstStyle/>
          <a:p>
            <a:pPr algn="ctr" rtl="1" eaLnBrk="1" hangingPunct="1"/>
            <a:r>
              <a:rPr lang="fa-IR" altLang="en-US" sz="3000" dirty="0" smtClean="0">
                <a:solidFill>
                  <a:schemeClr val="tx1"/>
                </a:solidFill>
                <a:cs typeface="B Mitra" pitchFamily="2" charset="-78"/>
              </a:rPr>
              <a:t>درس چهارم: قانون گذاری</a:t>
            </a:r>
            <a:endParaRPr altLang="en-US" sz="3000" smtClean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6880" y="1827213"/>
            <a:ext cx="2506327" cy="82454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algn="ctr" rt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fa-IR" sz="2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B Mitra" panose="00000400000000000000" pitchFamily="2" charset="-78"/>
              </a:rPr>
              <a:t>مثال  از قانون اساسی</a:t>
            </a:r>
            <a:endParaRPr lang="en-US" sz="26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B Mitra" panose="00000400000000000000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سه شنبه      1399/06/01</a:t>
            </a:r>
            <a:endParaRPr lang="en-US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chemeClr val="tx2"/>
                </a:solidFill>
              </a:rPr>
              <a:t>فصل دوم مطالعات اجتماعی پایۀ هفتم؛ درس چهازم: قانون گذاری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953" y="327389"/>
            <a:ext cx="8428037" cy="58631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500" dirty="0" smtClean="0">
                <a:latin typeface="B Tahoma"/>
                <a:cs typeface="+mj-cs"/>
              </a:rPr>
              <a:t>فصل سوم قانون اساسی (حقوق ملت):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§"/>
            </a:pPr>
            <a:r>
              <a:rPr lang="fa-IR" sz="2500" dirty="0" smtClean="0">
                <a:latin typeface="B Tahoma"/>
                <a:cs typeface="+mj-cs"/>
              </a:rPr>
              <a:t>اصل 19: مردم ایران از هر قوم و قبیله ای که باشند، ازحقوق مساوی برخوردارند و رنگ، نژاد، زبان و مانند اینها سبب امتیاز نخواهد بود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§"/>
            </a:pPr>
            <a:r>
              <a:rPr lang="fa-IR" sz="2500" dirty="0" smtClean="0">
                <a:latin typeface="B Tahoma"/>
                <a:cs typeface="+mj-cs"/>
              </a:rPr>
              <a:t>اصل 20: همۀ افراد ملت اعم از زن و مرد یکسان در حمایت قانون قرار دارند و از همۀ حقوق انسانی، سیاسی، اقتصادی، اجتماعی و فرهنگی با رعایت موازین اسلام برخوردارند.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§"/>
            </a:pPr>
            <a:r>
              <a:rPr lang="fa-IR" sz="2500" dirty="0" smtClean="0">
                <a:latin typeface="B Tahoma"/>
                <a:cs typeface="+mj-cs"/>
              </a:rPr>
              <a:t>اصل 40: هیچکس نمی تواند اعمال حق خویش را وسیلۀ اضرار به غیر* یا تجاوز به منافع عمومی قرار دهد.</a:t>
            </a:r>
          </a:p>
          <a:p>
            <a:pPr algn="just" rtl="1">
              <a:lnSpc>
                <a:spcPct val="150000"/>
              </a:lnSpc>
            </a:pPr>
            <a:r>
              <a:rPr lang="fa-IR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 Tahoma"/>
                <a:cs typeface="+mj-cs"/>
              </a:rPr>
              <a:t>اضرار به غیر: ضرر رساندن به دیگری.</a:t>
            </a:r>
          </a:p>
        </p:txBody>
      </p:sp>
      <p:sp>
        <p:nvSpPr>
          <p:cNvPr id="820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F6686F-AD07-4788-B10B-77F26DA9D6A8}" type="slidenum">
              <a:rPr lang="en-US" altLang="en-US">
                <a:cs typeface="B Mitra" pitchFamily="2" charset="-78"/>
              </a:rPr>
              <a:pPr/>
              <a:t>10</a:t>
            </a:fld>
            <a:endParaRPr lang="en-US" altLang="en-US">
              <a:cs typeface="B Mitra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9291638" y="1601788"/>
            <a:ext cx="2436812" cy="9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حقوق مردان ٦ برابر زنان | اقتصاد آنلای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61565" y="2743200"/>
            <a:ext cx="2450283" cy="2962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157063" y="485684"/>
            <a:ext cx="2638697" cy="930275"/>
          </a:xfrm>
        </p:spPr>
        <p:txBody>
          <a:bodyPr/>
          <a:lstStyle/>
          <a:p>
            <a:pPr algn="ctr" rtl="1" eaLnBrk="1" hangingPunct="1"/>
            <a:r>
              <a:rPr lang="fa-IR" altLang="en-US" sz="3000" dirty="0" smtClean="0">
                <a:solidFill>
                  <a:schemeClr val="tx1"/>
                </a:solidFill>
                <a:cs typeface="B Mitra" pitchFamily="2" charset="-78"/>
              </a:rPr>
              <a:t>درس چهارم: قانون گذاری</a:t>
            </a:r>
            <a:endParaRPr altLang="en-US" sz="3000" smtClean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6880" y="1827213"/>
            <a:ext cx="2506327" cy="82454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algn="ctr" rt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fa-IR" sz="2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B Mitra" panose="00000400000000000000" pitchFamily="2" charset="-78"/>
              </a:rPr>
              <a:t>مثال از قانون اساسی</a:t>
            </a:r>
            <a:endParaRPr lang="en-US" sz="26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B Mitra" panose="00000400000000000000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سه شنبه      1399/06/01</a:t>
            </a:r>
            <a:endParaRPr lang="en-US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chemeClr val="tx2"/>
                </a:solidFill>
              </a:rPr>
              <a:t>فصل دوم مطالعات اجتماعی پایۀ هفتم؛ درس چهازم: قانون گذاری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953" y="458018"/>
            <a:ext cx="8428037" cy="52860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buFont typeface="Wingdings" pitchFamily="2" charset="2"/>
              <a:buChar char="§"/>
            </a:pPr>
            <a:r>
              <a:rPr lang="fa-IR" sz="2500" dirty="0" smtClean="0">
                <a:latin typeface="B Tahoma"/>
              </a:rPr>
              <a:t>اصل 28: هرکس حق دارد شغلی را که بدان مایل است و مخالف اسلام و مصالح عمومی و حقوق دیگران نیست برگزیند. دولت موظف است با رعایت نیاز جامعه به مشاغل گوناگون، برای همۀ افراد امکان اشتغال به کار و شرایط مساوی را برای احراز مشاغل ایجاد نماید. 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§"/>
            </a:pPr>
            <a:r>
              <a:rPr lang="fa-IR" sz="2500" dirty="0" smtClean="0">
                <a:latin typeface="B Tahoma"/>
              </a:rPr>
              <a:t>اصل 30: دولت موظف است وسایل آموزش و پرورش رایگان را برای همۀ ملت تا پایان دورۀ متوسطه فراهم سازد و وسایل تحصیلات عالی را تا سرحد خودکفایی کشور به طور رایگانه گسترس دهد.</a:t>
            </a:r>
            <a:endParaRPr lang="fa-IR" sz="2500" dirty="0">
              <a:latin typeface="B Tahoma"/>
            </a:endParaRPr>
          </a:p>
        </p:txBody>
      </p:sp>
      <p:sp>
        <p:nvSpPr>
          <p:cNvPr id="820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F6686F-AD07-4788-B10B-77F26DA9D6A8}" type="slidenum">
              <a:rPr lang="en-US" altLang="en-US">
                <a:cs typeface="B Mitra" pitchFamily="2" charset="-78"/>
              </a:rPr>
              <a:pPr/>
              <a:t>11</a:t>
            </a:fld>
            <a:endParaRPr lang="en-US" altLang="en-US">
              <a:cs typeface="B Mitra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9291638" y="1601788"/>
            <a:ext cx="2436812" cy="9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2" descr="حقوق مردان ٦ برابر زنان | اقتصاد آنلای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61565" y="2743200"/>
            <a:ext cx="2450283" cy="2962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157063" y="485684"/>
            <a:ext cx="2638697" cy="930275"/>
          </a:xfrm>
        </p:spPr>
        <p:txBody>
          <a:bodyPr/>
          <a:lstStyle/>
          <a:p>
            <a:pPr algn="ctr" rtl="1" eaLnBrk="1" hangingPunct="1"/>
            <a:r>
              <a:rPr lang="fa-IR" altLang="en-US" sz="3000" dirty="0" smtClean="0">
                <a:solidFill>
                  <a:schemeClr val="tx1"/>
                </a:solidFill>
                <a:cs typeface="B Mitra" pitchFamily="2" charset="-78"/>
              </a:rPr>
              <a:t>درس چهارم: قانون گذاری</a:t>
            </a:r>
            <a:endParaRPr altLang="en-US" sz="3000" smtClean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6880" y="3226526"/>
            <a:ext cx="2506327" cy="66620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algn="ctr" rt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fa-IR" sz="3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B Mitra" panose="00000400000000000000" pitchFamily="2" charset="-78"/>
              </a:rPr>
              <a:t>قوۀ مقننه</a:t>
            </a:r>
            <a:endParaRPr lang="en-US" sz="30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B Mitra" panose="00000400000000000000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سه شنبه      1399/06/01</a:t>
            </a:r>
            <a:endParaRPr lang="en-US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chemeClr val="tx2"/>
                </a:solidFill>
              </a:rPr>
              <a:t>فصل دوم مطالعات اجتماعی پایۀ هفتم؛ درس چهازم: قانون گذاری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9142" y="405767"/>
            <a:ext cx="8428037" cy="58631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500" dirty="0" smtClean="0">
                <a:latin typeface="B Tahoma"/>
              </a:rPr>
              <a:t>قوۀ مقننه، مسئولیت تهیۀ و تصویب قوانین عادی کشور را در چارچوب قانون اساسی برعهده دارد.</a:t>
            </a:r>
          </a:p>
          <a:p>
            <a:pPr algn="just" rtl="1">
              <a:lnSpc>
                <a:spcPct val="150000"/>
              </a:lnSpc>
            </a:pPr>
            <a:r>
              <a:rPr lang="fa-IR" sz="2500" dirty="0" smtClean="0">
                <a:latin typeface="B Tahoma"/>
              </a:rPr>
              <a:t>این قوه از دو بخش تشکیل شده است:</a:t>
            </a:r>
          </a:p>
          <a:p>
            <a:pPr marL="457200" indent="-457200" algn="just" rtl="1">
              <a:lnSpc>
                <a:spcPct val="150000"/>
              </a:lnSpc>
              <a:buAutoNum type="arabicPeriod"/>
            </a:pPr>
            <a:r>
              <a:rPr lang="fa-IR" sz="25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 Tahoma"/>
              </a:rPr>
              <a:t>مجلس شورا اسلامی</a:t>
            </a:r>
          </a:p>
          <a:p>
            <a:pPr marL="457200" indent="-457200" algn="just" rtl="1">
              <a:lnSpc>
                <a:spcPct val="150000"/>
              </a:lnSpc>
              <a:buAutoNum type="arabicPeriod"/>
            </a:pPr>
            <a:r>
              <a:rPr lang="fa-IR" sz="25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 Tahoma"/>
              </a:rPr>
              <a:t>شورای نگهبان</a:t>
            </a:r>
          </a:p>
          <a:p>
            <a:pPr marL="457200" indent="-457200" algn="just" rtl="1">
              <a:lnSpc>
                <a:spcPct val="150000"/>
              </a:lnSpc>
            </a:pPr>
            <a:endParaRPr lang="fa-IR" sz="2500" dirty="0" smtClean="0">
              <a:latin typeface="B Tahoma"/>
            </a:endParaRPr>
          </a:p>
          <a:p>
            <a:pPr marL="457200" indent="-457200" algn="just" rtl="1">
              <a:lnSpc>
                <a:spcPct val="150000"/>
              </a:lnSpc>
            </a:pPr>
            <a:endParaRPr lang="fa-IR" sz="2500" dirty="0" smtClean="0">
              <a:latin typeface="B Tahoma"/>
            </a:endParaRPr>
          </a:p>
          <a:p>
            <a:pPr marL="457200" indent="-457200" algn="just" rtl="1">
              <a:lnSpc>
                <a:spcPct val="150000"/>
              </a:lnSpc>
            </a:pPr>
            <a:endParaRPr lang="fa-IR" sz="2500" dirty="0" smtClean="0">
              <a:latin typeface="B Tahoma"/>
            </a:endParaRPr>
          </a:p>
          <a:p>
            <a:pPr marL="457200" indent="-457200" algn="just" rtl="1">
              <a:lnSpc>
                <a:spcPct val="150000"/>
              </a:lnSpc>
            </a:pPr>
            <a:endParaRPr lang="fa-IR" sz="2500" dirty="0" smtClean="0">
              <a:latin typeface="B Tahoma"/>
            </a:endParaRPr>
          </a:p>
          <a:p>
            <a:pPr marL="457200" indent="-457200" algn="just" rtl="1">
              <a:lnSpc>
                <a:spcPct val="150000"/>
              </a:lnSpc>
            </a:pPr>
            <a:endParaRPr lang="fa-IR" sz="2500" dirty="0">
              <a:latin typeface="B Tahoma"/>
            </a:endParaRPr>
          </a:p>
        </p:txBody>
      </p:sp>
      <p:sp>
        <p:nvSpPr>
          <p:cNvPr id="820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F6686F-AD07-4788-B10B-77F26DA9D6A8}" type="slidenum">
              <a:rPr lang="en-US" altLang="en-US">
                <a:cs typeface="B Mitra" pitchFamily="2" charset="-78"/>
              </a:rPr>
              <a:pPr/>
              <a:t>12</a:t>
            </a:fld>
            <a:endParaRPr lang="en-US" altLang="en-US">
              <a:cs typeface="B Mitra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9291638" y="1601788"/>
            <a:ext cx="2436812" cy="9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جلسه غیرعلنی مجلس شورای اسلامی | خبرگزاری صدا و سیما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272" y="3840481"/>
            <a:ext cx="4155168" cy="2312124"/>
          </a:xfrm>
          <a:prstGeom prst="rect">
            <a:avLst/>
          </a:prstGeom>
          <a:noFill/>
        </p:spPr>
      </p:pic>
      <p:pic>
        <p:nvPicPr>
          <p:cNvPr id="4103" name="Picture 7" descr="شورای نگهبان :: خبرگزاری خانه ملت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8754" y="3840480"/>
            <a:ext cx="3960430" cy="231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157063" y="485684"/>
            <a:ext cx="2638697" cy="930275"/>
          </a:xfrm>
        </p:spPr>
        <p:txBody>
          <a:bodyPr/>
          <a:lstStyle/>
          <a:p>
            <a:pPr algn="ctr" rtl="1" eaLnBrk="1" hangingPunct="1"/>
            <a:r>
              <a:rPr lang="fa-IR" altLang="en-US" sz="3000" dirty="0" smtClean="0">
                <a:solidFill>
                  <a:schemeClr val="tx1"/>
                </a:solidFill>
                <a:cs typeface="B Mitra" pitchFamily="2" charset="-78"/>
              </a:rPr>
              <a:t>درس چهارم: قانون گذاری</a:t>
            </a:r>
            <a:endParaRPr altLang="en-US" sz="3000" smtClean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6880" y="1827213"/>
            <a:ext cx="2506327" cy="82454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algn="ctr" rt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fa-IR" sz="3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B Mitra" panose="00000400000000000000" pitchFamily="2" charset="-78"/>
              </a:rPr>
              <a:t>قوۀ مقننه</a:t>
            </a:r>
            <a:endParaRPr lang="en-US" sz="30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B Mitra" panose="00000400000000000000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سه شنبه      1399/06/01</a:t>
            </a:r>
            <a:endParaRPr lang="en-US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chemeClr val="tx2"/>
                </a:solidFill>
              </a:rPr>
              <a:t>فصل دوم مطالعات اجتماعی پایۀ هفتم؛ درس چهازم: قانون گذاری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8331" y="444955"/>
            <a:ext cx="8428037" cy="55168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fa-IR" sz="2400" dirty="0" smtClean="0">
                <a:latin typeface="B Tahoma"/>
              </a:rPr>
              <a:t>نمایندگان </a:t>
            </a:r>
            <a:r>
              <a:rPr lang="fa-IR" sz="2400" dirty="0" smtClean="0">
                <a:solidFill>
                  <a:srgbClr val="C00000"/>
                </a:solidFill>
                <a:latin typeface="B Tahoma"/>
              </a:rPr>
              <a:t>منتخب</a:t>
            </a:r>
            <a:r>
              <a:rPr lang="fa-IR" sz="2400" dirty="0" smtClean="0">
                <a:latin typeface="B Tahoma"/>
              </a:rPr>
              <a:t> مردم هستند که قوانین </a:t>
            </a:r>
            <a:r>
              <a:rPr lang="fa-IR" sz="2400" dirty="0" smtClean="0">
                <a:solidFill>
                  <a:srgbClr val="FFFF00"/>
                </a:solidFill>
                <a:latin typeface="B Tahoma"/>
              </a:rPr>
              <a:t>عادی</a:t>
            </a:r>
            <a:r>
              <a:rPr lang="fa-IR" sz="2400" dirty="0" smtClean="0">
                <a:latin typeface="B Tahoma"/>
              </a:rPr>
              <a:t> را تهیه و تصویب می کنند.</a:t>
            </a:r>
          </a:p>
          <a:p>
            <a:pPr marL="457200" indent="-457200" algn="just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fa-IR" sz="2400" dirty="0" smtClean="0">
                <a:latin typeface="B Tahoma"/>
              </a:rPr>
              <a:t>آنها برای یک</a:t>
            </a:r>
            <a:r>
              <a:rPr lang="fa-IR" sz="2400" dirty="0" smtClean="0">
                <a:solidFill>
                  <a:srgbClr val="FFFF00"/>
                </a:solidFill>
                <a:latin typeface="B Tahoma"/>
              </a:rPr>
              <a:t> دورۀ چهار ساله </a:t>
            </a:r>
            <a:r>
              <a:rPr lang="fa-IR" sz="2400" dirty="0" smtClean="0">
                <a:latin typeface="B Tahoma"/>
              </a:rPr>
              <a:t>از سوی مردم مناطق مختلف کشور ما انتخاب می شوند.</a:t>
            </a:r>
          </a:p>
          <a:p>
            <a:pPr marL="457200" indent="-457200" algn="just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fa-IR" sz="2400" dirty="0" smtClean="0">
                <a:latin typeface="B Tahoma"/>
              </a:rPr>
              <a:t>نمایندگان پس از انتخاب شدن برای شروع کار خود، در مجلس </a:t>
            </a:r>
            <a:r>
              <a:rPr lang="fa-IR" sz="2400" dirty="0" smtClean="0">
                <a:solidFill>
                  <a:srgbClr val="C00000"/>
                </a:solidFill>
                <a:latin typeface="B Tahoma"/>
              </a:rPr>
              <a:t>ادای سوگند</a:t>
            </a:r>
            <a:r>
              <a:rPr lang="fa-IR" sz="2400" dirty="0" smtClean="0">
                <a:latin typeface="B Tahoma"/>
              </a:rPr>
              <a:t>* می کنند.</a:t>
            </a:r>
          </a:p>
          <a:p>
            <a:pPr marL="457200" indent="-457200" algn="just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fa-IR" sz="2400" dirty="0" smtClean="0">
                <a:latin typeface="B Tahoma"/>
              </a:rPr>
              <a:t>نمایندگان از بین خود فردی را به عنوان رئیس مجلس انتخاب می کنند.</a:t>
            </a:r>
          </a:p>
          <a:p>
            <a:pPr marL="457200" indent="-457200" algn="just" rtl="1">
              <a:lnSpc>
                <a:spcPct val="150000"/>
              </a:lnSpc>
            </a:pPr>
            <a:r>
              <a:rPr lang="fa-IR" sz="2400" dirty="0" smtClean="0">
                <a:latin typeface="B Tahoma"/>
              </a:rPr>
              <a:t>ادای سوگند: </a:t>
            </a:r>
            <a:r>
              <a:rPr lang="fa-IR" sz="1900" dirty="0" smtClean="0">
                <a:latin typeface="B Tahoma"/>
              </a:rPr>
              <a:t>رئیس جمهور یا نمایندگان مجلس در شروع کار خود به قرآن کریم قسم یاد می کنند که وظایفی را که برعهده دارند به خوبی انجام دهند.</a:t>
            </a:r>
            <a:endParaRPr lang="fa-IR" sz="1900" dirty="0">
              <a:latin typeface="B Tahoma"/>
            </a:endParaRPr>
          </a:p>
        </p:txBody>
      </p:sp>
      <p:sp>
        <p:nvSpPr>
          <p:cNvPr id="820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F6686F-AD07-4788-B10B-77F26DA9D6A8}" type="slidenum">
              <a:rPr lang="en-US" altLang="en-US">
                <a:cs typeface="B Mitra" pitchFamily="2" charset="-78"/>
              </a:rPr>
              <a:pPr/>
              <a:t>13</a:t>
            </a:fld>
            <a:endParaRPr lang="en-US" altLang="en-US">
              <a:cs typeface="B Mitra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9291638" y="1601788"/>
            <a:ext cx="2436812" cy="9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شعاع گستر شرق | پاسخ به سوالات تعدادی از نمایندگان مجلس شورای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5441" y="3101657"/>
            <a:ext cx="2539819" cy="2332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157063" y="485684"/>
            <a:ext cx="2638697" cy="930275"/>
          </a:xfrm>
        </p:spPr>
        <p:txBody>
          <a:bodyPr/>
          <a:lstStyle/>
          <a:p>
            <a:pPr algn="ctr" rtl="1" eaLnBrk="1" hangingPunct="1"/>
            <a:r>
              <a:rPr lang="fa-IR" altLang="en-US" sz="3000" dirty="0" smtClean="0">
                <a:solidFill>
                  <a:schemeClr val="tx1"/>
                </a:solidFill>
                <a:cs typeface="B Mitra" pitchFamily="2" charset="-78"/>
              </a:rPr>
              <a:t>درس چهارم: قانون گذاری</a:t>
            </a:r>
            <a:endParaRPr altLang="en-US" sz="3000" smtClean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6880" y="1827213"/>
            <a:ext cx="2506327" cy="82454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algn="ctr" rt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fa-IR" sz="2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B Mitra" panose="00000400000000000000" pitchFamily="2" charset="-78"/>
              </a:rPr>
              <a:t>شورای نگهبان</a:t>
            </a:r>
            <a:endParaRPr lang="en-US" sz="26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B Mitra" panose="00000400000000000000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سه شنبه      1399/06/01</a:t>
            </a:r>
            <a:endParaRPr lang="en-US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chemeClr val="tx2"/>
                </a:solidFill>
              </a:rPr>
              <a:t>فصل دوم مطالعات اجتماعی پایۀ هفتم؛ درس چهازم: قانون گذاری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3016" y="378823"/>
            <a:ext cx="8428037" cy="5932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300" dirty="0" smtClean="0">
                <a:latin typeface="B Tahoma"/>
              </a:rPr>
              <a:t>این شورا متشکل از 12 نفر است. </a:t>
            </a:r>
            <a:r>
              <a:rPr lang="fa-IR" sz="2300" dirty="0" smtClean="0">
                <a:solidFill>
                  <a:srgbClr val="FF0000"/>
                </a:solidFill>
                <a:latin typeface="B Tahoma"/>
              </a:rPr>
              <a:t>6</a:t>
            </a:r>
            <a:r>
              <a:rPr lang="fa-IR" sz="2300" dirty="0" smtClean="0">
                <a:latin typeface="B Tahoma"/>
              </a:rPr>
              <a:t> نفر </a:t>
            </a:r>
            <a:r>
              <a:rPr lang="fa-IR" sz="2300" dirty="0" smtClean="0">
                <a:solidFill>
                  <a:srgbClr val="7030A0"/>
                </a:solidFill>
                <a:latin typeface="B Tahoma"/>
              </a:rPr>
              <a:t>فقیه</a:t>
            </a:r>
            <a:r>
              <a:rPr lang="fa-IR" sz="2300" dirty="0" smtClean="0">
                <a:latin typeface="B Tahoma"/>
              </a:rPr>
              <a:t>* که از سوی رهبر جمهوری اسلامی انتخاب می شوند و </a:t>
            </a:r>
            <a:r>
              <a:rPr lang="fa-IR" sz="2300" dirty="0" smtClean="0">
                <a:solidFill>
                  <a:srgbClr val="FF0000"/>
                </a:solidFill>
                <a:latin typeface="B Tahoma"/>
              </a:rPr>
              <a:t>6</a:t>
            </a:r>
            <a:r>
              <a:rPr lang="fa-IR" sz="2300" dirty="0" smtClean="0">
                <a:latin typeface="B Tahoma"/>
              </a:rPr>
              <a:t> نفر </a:t>
            </a:r>
            <a:r>
              <a:rPr lang="fa-IR" sz="2300" dirty="0" smtClean="0">
                <a:solidFill>
                  <a:srgbClr val="7030A0"/>
                </a:solidFill>
                <a:latin typeface="B Tahoma"/>
              </a:rPr>
              <a:t>حقوقدان</a:t>
            </a:r>
            <a:r>
              <a:rPr lang="fa-IR" sz="2300" dirty="0" smtClean="0">
                <a:latin typeface="B Tahoma"/>
              </a:rPr>
              <a:t> که از طرف قوۀ قضائیه به مجلس معرفی می شوند.</a:t>
            </a:r>
          </a:p>
          <a:p>
            <a:pPr marL="457200" indent="-457200" algn="just" rtl="1">
              <a:lnSpc>
                <a:spcPct val="150000"/>
              </a:lnSpc>
            </a:pPr>
            <a:r>
              <a:rPr lang="fa-IR" sz="2300" dirty="0" smtClean="0">
                <a:latin typeface="B Tahoma"/>
              </a:rPr>
              <a:t>دو وظیفۀ مهم شورای نگهبان:</a:t>
            </a:r>
          </a:p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300" dirty="0" smtClean="0">
                <a:latin typeface="B Tahoma"/>
              </a:rPr>
              <a:t> همۀ مصوبات تصویب شدۀ مجلس را، با </a:t>
            </a:r>
            <a:r>
              <a:rPr lang="fa-IR" sz="2300" dirty="0" smtClean="0">
                <a:solidFill>
                  <a:srgbClr val="FF0000"/>
                </a:solidFill>
                <a:latin typeface="B Tahoma"/>
              </a:rPr>
              <a:t>قانون</a:t>
            </a:r>
            <a:r>
              <a:rPr lang="fa-IR" sz="2300" dirty="0" smtClean="0">
                <a:latin typeface="B Tahoma"/>
              </a:rPr>
              <a:t> </a:t>
            </a:r>
            <a:r>
              <a:rPr lang="fa-IR" sz="2300" dirty="0" smtClean="0">
                <a:solidFill>
                  <a:srgbClr val="FF0000"/>
                </a:solidFill>
                <a:latin typeface="B Tahoma"/>
              </a:rPr>
              <a:t>اساسی</a:t>
            </a:r>
            <a:r>
              <a:rPr lang="fa-IR" sz="2300" dirty="0" smtClean="0">
                <a:latin typeface="B Tahoma"/>
              </a:rPr>
              <a:t>،</a:t>
            </a:r>
            <a:r>
              <a:rPr lang="fa-IR" sz="2300" dirty="0" smtClean="0">
                <a:solidFill>
                  <a:srgbClr val="FF0000"/>
                </a:solidFill>
                <a:latin typeface="B Tahoma"/>
              </a:rPr>
              <a:t> اصول </a:t>
            </a:r>
            <a:r>
              <a:rPr lang="fa-IR" sz="2300" dirty="0" smtClean="0">
                <a:latin typeface="B Tahoma"/>
              </a:rPr>
              <a:t>و </a:t>
            </a:r>
            <a:r>
              <a:rPr lang="fa-IR" sz="2300" dirty="0" smtClean="0">
                <a:solidFill>
                  <a:srgbClr val="FF0000"/>
                </a:solidFill>
                <a:latin typeface="B Tahoma"/>
              </a:rPr>
              <a:t>احکام</a:t>
            </a:r>
            <a:r>
              <a:rPr lang="fa-IR" sz="2300" dirty="0" smtClean="0">
                <a:latin typeface="B Tahoma"/>
              </a:rPr>
              <a:t> دین اسلام </a:t>
            </a:r>
            <a:r>
              <a:rPr lang="fa-IR" sz="2300" dirty="0" smtClean="0">
                <a:solidFill>
                  <a:srgbClr val="FFC000"/>
                </a:solidFill>
                <a:latin typeface="B Tahoma"/>
              </a:rPr>
              <a:t>تطبیق</a:t>
            </a:r>
            <a:r>
              <a:rPr lang="fa-IR" sz="2300" dirty="0" smtClean="0">
                <a:latin typeface="B Tahoma"/>
              </a:rPr>
              <a:t> می دهد و اگر قوانین تصویب شده با قانون اساسی و اصول و احکام دین </a:t>
            </a:r>
            <a:r>
              <a:rPr lang="fa-IR" sz="2300" i="1" dirty="0" smtClean="0">
                <a:latin typeface="B Tahoma"/>
              </a:rPr>
              <a:t>مغایرت</a:t>
            </a:r>
            <a:r>
              <a:rPr lang="fa-IR" sz="2300" dirty="0" smtClean="0">
                <a:latin typeface="B Tahoma"/>
              </a:rPr>
              <a:t> داشت، آنهارا </a:t>
            </a:r>
            <a:r>
              <a:rPr lang="fa-IR" sz="2300" dirty="0" smtClean="0">
                <a:solidFill>
                  <a:srgbClr val="00B050"/>
                </a:solidFill>
                <a:latin typeface="B Tahoma"/>
              </a:rPr>
              <a:t>رد </a:t>
            </a:r>
            <a:r>
              <a:rPr lang="fa-IR" sz="2300" dirty="0" smtClean="0">
                <a:latin typeface="B Tahoma"/>
              </a:rPr>
              <a:t>می کند یا دوباره به مجلس برمیگرداند تا </a:t>
            </a:r>
            <a:r>
              <a:rPr lang="fa-IR" sz="2300" dirty="0" smtClean="0">
                <a:solidFill>
                  <a:srgbClr val="00B050"/>
                </a:solidFill>
                <a:latin typeface="B Tahoma"/>
              </a:rPr>
              <a:t>اصلاح</a:t>
            </a:r>
            <a:r>
              <a:rPr lang="fa-IR" sz="2300" dirty="0" smtClean="0">
                <a:latin typeface="B Tahoma"/>
              </a:rPr>
              <a:t> شود.</a:t>
            </a:r>
          </a:p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300" dirty="0" smtClean="0">
                <a:latin typeface="B Tahoma"/>
              </a:rPr>
              <a:t>نظارت بر انتخاباتی که در کشور برگزار می شود، مانند: انتخابات ریاست جمهوری و مجلس و پس از بررسی و تایید صلاحیت نامزدهای* انتخابات به آنها اجازۀ انتخاب شدن می دهد.</a:t>
            </a:r>
          </a:p>
        </p:txBody>
      </p:sp>
      <p:sp>
        <p:nvSpPr>
          <p:cNvPr id="820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F6686F-AD07-4788-B10B-77F26DA9D6A8}" type="slidenum">
              <a:rPr lang="en-US" altLang="en-US">
                <a:cs typeface="B Mitra" pitchFamily="2" charset="-78"/>
              </a:rPr>
              <a:pPr/>
              <a:t>14</a:t>
            </a:fld>
            <a:endParaRPr lang="en-US" altLang="en-US">
              <a:cs typeface="B Mitra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9291638" y="1601788"/>
            <a:ext cx="2436812" cy="9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پشت پرده نقد شوراي نگهبان - ایرنا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61566" y="2439456"/>
            <a:ext cx="2481942" cy="3673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157063" y="485684"/>
            <a:ext cx="2638697" cy="930275"/>
          </a:xfrm>
        </p:spPr>
        <p:txBody>
          <a:bodyPr/>
          <a:lstStyle/>
          <a:p>
            <a:pPr algn="ctr" rtl="1" eaLnBrk="1" hangingPunct="1"/>
            <a:r>
              <a:rPr lang="fa-IR" altLang="en-US" sz="3000" dirty="0" smtClean="0">
                <a:solidFill>
                  <a:schemeClr val="tx1"/>
                </a:solidFill>
                <a:cs typeface="B Mitra" pitchFamily="2" charset="-78"/>
              </a:rPr>
              <a:t>درس چهارم: قانون گذاری</a:t>
            </a:r>
            <a:endParaRPr altLang="en-US" sz="3000" smtClean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6880" y="1827213"/>
            <a:ext cx="2506327" cy="82454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algn="ctr" rt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fa-IR" sz="2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B Mitra" panose="00000400000000000000" pitchFamily="2" charset="-78"/>
              </a:rPr>
              <a:t>شورای نگهبان</a:t>
            </a:r>
            <a:endParaRPr lang="en-US" sz="26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B Mitra" panose="00000400000000000000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سه شنبه      1399/06/01</a:t>
            </a:r>
            <a:endParaRPr lang="en-US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chemeClr val="tx2"/>
                </a:solidFill>
              </a:rPr>
              <a:t>فصل دوم مطالعات اجتماعی پایۀ هفتم؛ درس چهازم: قانون گذاری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3016" y="378823"/>
            <a:ext cx="8428037" cy="5932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 rtl="1">
              <a:lnSpc>
                <a:spcPct val="150000"/>
              </a:lnSpc>
            </a:pPr>
            <a:r>
              <a:rPr lang="fa-IR" sz="2300" dirty="0" smtClean="0">
                <a:solidFill>
                  <a:srgbClr val="FFFF00"/>
                </a:solidFill>
                <a:latin typeface="B Tahoma"/>
              </a:rPr>
              <a:t>فقیه</a:t>
            </a:r>
            <a:r>
              <a:rPr lang="fa-IR" sz="2300" dirty="0" smtClean="0">
                <a:latin typeface="B Tahoma"/>
              </a:rPr>
              <a:t>: کسی که احکام دینی را از منابع اسلامی مانند قرآن و حدیث به دست می آورد.</a:t>
            </a:r>
          </a:p>
          <a:p>
            <a:pPr marL="457200" indent="-457200" algn="just" rtl="1">
              <a:lnSpc>
                <a:spcPct val="150000"/>
              </a:lnSpc>
            </a:pPr>
            <a:r>
              <a:rPr lang="fa-IR" sz="2300" dirty="0" smtClean="0">
                <a:latin typeface="B Tahoma"/>
              </a:rPr>
              <a:t>نامزد های انتخابات:کسانیکه برای انتخاب شدن، اعلام آمادگی می کنند.(کاندیدا)</a:t>
            </a:r>
          </a:p>
          <a:p>
            <a:pPr marL="457200" indent="-457200" algn="just" rtl="1">
              <a:lnSpc>
                <a:spcPct val="150000"/>
              </a:lnSpc>
            </a:pPr>
            <a:r>
              <a:rPr lang="fa-IR" sz="23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 Tahoma"/>
              </a:rPr>
              <a:t>نکته:</a:t>
            </a:r>
          </a:p>
          <a:p>
            <a:pPr marL="457200" indent="-457200" algn="just" rtl="1">
              <a:lnSpc>
                <a:spcPct val="150000"/>
              </a:lnSpc>
            </a:pPr>
            <a:r>
              <a:rPr lang="fa-IR" sz="2300" dirty="0" smtClean="0">
                <a:latin typeface="B Tahoma"/>
              </a:rPr>
              <a:t>قانون گذاران با توجه به نیازها و موضوعات مختلف جامعه سعی می کنند، بهترین قوانین را وضع* کنند.</a:t>
            </a:r>
          </a:p>
          <a:p>
            <a:pPr marL="457200" indent="-457200" algn="just" rtl="1">
              <a:lnSpc>
                <a:spcPct val="150000"/>
              </a:lnSpc>
            </a:pPr>
            <a:r>
              <a:rPr lang="fa-IR" sz="2300" dirty="0" smtClean="0">
                <a:latin typeface="B Tahoma"/>
              </a:rPr>
              <a:t>از آنجا که وضع قانون اهمیت زیادی دارد، قانون گذاران باید از بین بهترین افراد که شایستگی لازم را برای این کار دارند، انتخاب شوند.</a:t>
            </a:r>
          </a:p>
          <a:p>
            <a:pPr marL="457200" indent="-457200" algn="just" rtl="1">
              <a:lnSpc>
                <a:spcPct val="150000"/>
              </a:lnSpc>
            </a:pPr>
            <a:r>
              <a:rPr lang="fa-IR" sz="2300" dirty="0" smtClean="0">
                <a:latin typeface="B Tahoma"/>
              </a:rPr>
              <a:t>وضع قانون: نوشتن و تصویب قانون</a:t>
            </a:r>
          </a:p>
        </p:txBody>
      </p:sp>
      <p:sp>
        <p:nvSpPr>
          <p:cNvPr id="820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F6686F-AD07-4788-B10B-77F26DA9D6A8}" type="slidenum">
              <a:rPr lang="en-US" altLang="en-US">
                <a:cs typeface="B Mitra" pitchFamily="2" charset="-78"/>
              </a:rPr>
              <a:pPr/>
              <a:t>15</a:t>
            </a:fld>
            <a:endParaRPr lang="en-US" altLang="en-US">
              <a:cs typeface="B Mitra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9291638" y="1601788"/>
            <a:ext cx="2436812" cy="9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5" name="Picture 1" descr="C:\Users\Slayer\Desktop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2376" y="2462076"/>
            <a:ext cx="2511879" cy="295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157063" y="485684"/>
            <a:ext cx="2638697" cy="930275"/>
          </a:xfrm>
        </p:spPr>
        <p:txBody>
          <a:bodyPr/>
          <a:lstStyle/>
          <a:p>
            <a:pPr algn="ctr" rtl="1" eaLnBrk="1" hangingPunct="1"/>
            <a:r>
              <a:rPr lang="fa-IR" altLang="en-US" sz="2600" dirty="0" smtClean="0">
                <a:solidFill>
                  <a:schemeClr val="tx1"/>
                </a:solidFill>
                <a:cs typeface="B Mitra" pitchFamily="2" charset="-78"/>
              </a:rPr>
              <a:t>درس سوم:  چرا به مقررات و قوانین نیاز داریم؟</a:t>
            </a:r>
            <a:endParaRPr altLang="en-US" sz="2600" smtClean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00754" y="1827213"/>
            <a:ext cx="2168435" cy="82454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algn="just" rt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fa-IR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B Mitra" panose="00000400000000000000" pitchFamily="2" charset="-78"/>
              </a:rPr>
              <a:t>ضرورت وجود قانون</a:t>
            </a:r>
            <a:endParaRPr lang="en-US" sz="28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B Mitra" panose="00000400000000000000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سه شنبه      1399/06/01</a:t>
            </a:r>
            <a:endParaRPr lang="en-US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chemeClr val="tx2"/>
                </a:solidFill>
              </a:rPr>
              <a:t>فصل </a:t>
            </a:r>
            <a:r>
              <a:rPr lang="fa-IR" dirty="0" smtClean="0">
                <a:solidFill>
                  <a:schemeClr val="tx2"/>
                </a:solidFill>
              </a:rPr>
              <a:t>دوم مطالعات اجتماعی پایۀ </a:t>
            </a:r>
            <a:r>
              <a:rPr lang="fa-IR" dirty="0">
                <a:solidFill>
                  <a:schemeClr val="tx2"/>
                </a:solidFill>
              </a:rPr>
              <a:t>هفتم: درس </a:t>
            </a:r>
            <a:r>
              <a:rPr lang="fa-IR" dirty="0" smtClean="0">
                <a:solidFill>
                  <a:schemeClr val="tx2"/>
                </a:solidFill>
              </a:rPr>
              <a:t>سوم؛ چرا به مقررات و قوانین نیاز داریم؟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890" y="510268"/>
            <a:ext cx="8428037" cy="56323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latin typeface="B Tahoma"/>
                <a:cs typeface="+mj-cs"/>
              </a:rPr>
              <a:t> ما انسان ها از ابتدای تولد با انسان های دیگر زندگی می کنیم و با ورود به اجتماع روابط اجتماعی میان ما و دیگران برقرار می شود و نسبت به یکدیگر حقوقی پیدا می کنیم.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solidFill>
                  <a:srgbClr val="FF0000"/>
                </a:solidFill>
                <a:latin typeface="B Tahoma"/>
                <a:cs typeface="+mj-cs"/>
              </a:rPr>
              <a:t>هیچ</a:t>
            </a:r>
            <a:r>
              <a:rPr lang="en-US" sz="2400" dirty="0" smtClean="0">
                <a:solidFill>
                  <a:srgbClr val="FF0000"/>
                </a:solidFill>
                <a:latin typeface="B Tahoma"/>
                <a:cs typeface="+mj-cs"/>
              </a:rPr>
              <a:t> </a:t>
            </a:r>
            <a:r>
              <a:rPr lang="fa-IR" sz="2400" dirty="0" smtClean="0">
                <a:solidFill>
                  <a:srgbClr val="FF0000"/>
                </a:solidFill>
                <a:latin typeface="B Tahoma"/>
                <a:cs typeface="+mj-cs"/>
              </a:rPr>
              <a:t>یک </a:t>
            </a:r>
            <a:r>
              <a:rPr lang="fa-IR" sz="2400" dirty="0" smtClean="0">
                <a:latin typeface="B Tahoma"/>
                <a:cs typeface="+mj-cs"/>
              </a:rPr>
              <a:t>از ما در استفاده از حقوق خود </a:t>
            </a:r>
            <a:r>
              <a:rPr lang="fa-IR" sz="2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B Tahoma"/>
                <a:cs typeface="+mj-cs"/>
              </a:rPr>
              <a:t>آزادی مطلق و بی قید و شرط</a:t>
            </a:r>
            <a:r>
              <a:rPr lang="fa-IR" sz="2400" dirty="0" smtClean="0">
                <a:latin typeface="B Tahoma"/>
                <a:cs typeface="+mj-cs"/>
              </a:rPr>
              <a:t> نداریم؛ بلکه تا آنجا می توانیم حق خود را اعمال کنیم که مغایر* قانون نباشد.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solidFill>
                  <a:srgbClr val="00B0F0"/>
                </a:solidFill>
                <a:latin typeface="B Tahoma"/>
                <a:cs typeface="+mj-cs"/>
              </a:rPr>
              <a:t>مغایرت با قانون</a:t>
            </a:r>
            <a:r>
              <a:rPr lang="fa-IR" sz="2400" dirty="0" smtClean="0">
                <a:latin typeface="B Tahoma"/>
                <a:cs typeface="+mj-cs"/>
              </a:rPr>
              <a:t>: سازگار نبودن با قانون؛ مخالف قانون بودن.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latin typeface="B Tahoma"/>
                <a:cs typeface="+mj-cs"/>
              </a:rPr>
              <a:t>برای مثال ما نمی توانیم در استفاده از حقوق، قوانین الهی را نادیده بگیریم یا نمی توانیم با اعمال حق خود سبب خسارت و زیان دیگران شویم.</a:t>
            </a:r>
          </a:p>
        </p:txBody>
      </p:sp>
      <p:sp>
        <p:nvSpPr>
          <p:cNvPr id="820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F6686F-AD07-4788-B10B-77F26DA9D6A8}" type="slidenum">
              <a:rPr lang="en-US" altLang="en-US">
                <a:cs typeface="B Mitra" pitchFamily="2" charset="-78"/>
              </a:rPr>
              <a:pPr/>
              <a:t>2</a:t>
            </a:fld>
            <a:endParaRPr lang="en-US" altLang="en-US">
              <a:cs typeface="B Mitra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9291638" y="1601788"/>
            <a:ext cx="2436812" cy="9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203" name="Picture 11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5439" y="2677886"/>
            <a:ext cx="2514509" cy="3579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157063" y="485684"/>
            <a:ext cx="2638697" cy="930275"/>
          </a:xfrm>
        </p:spPr>
        <p:txBody>
          <a:bodyPr/>
          <a:lstStyle/>
          <a:p>
            <a:pPr algn="ctr" rtl="1" eaLnBrk="1" hangingPunct="1"/>
            <a:r>
              <a:rPr lang="fa-IR" altLang="en-US" sz="2600" dirty="0" smtClean="0">
                <a:solidFill>
                  <a:schemeClr val="tx1"/>
                </a:solidFill>
                <a:cs typeface="B Mitra" pitchFamily="2" charset="-78"/>
              </a:rPr>
              <a:t>درس سوم:  چرا به مقررات و قوانین نیاز داریم؟</a:t>
            </a:r>
            <a:endParaRPr altLang="en-US" sz="2600" smtClean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6880" y="1827213"/>
            <a:ext cx="2303749" cy="4587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</a:bodyPr>
          <a:lstStyle/>
          <a:p>
            <a:pPr algn="just" rt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fa-IR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B Mitra" panose="00000400000000000000" pitchFamily="2" charset="-78"/>
              </a:rPr>
              <a:t>ضرورت وجود قانون</a:t>
            </a:r>
          </a:p>
          <a:p>
            <a:pPr algn="just" rt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fa-IR" sz="28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B Mitra" panose="00000400000000000000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سه شنبه      1399/06/01</a:t>
            </a:r>
            <a:endParaRPr lang="en-US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chemeClr val="tx2"/>
                </a:solidFill>
              </a:rPr>
              <a:t>فصل دوم مطالعات اجتماعی پایۀ هفتم: درس سوم؛ چرا به مقررات و قوانین نیاز داریم؟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890" y="680086"/>
            <a:ext cx="8428037" cy="50321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latin typeface="B Tahoma"/>
                <a:cs typeface="+mj-cs"/>
              </a:rPr>
              <a:t> 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latin typeface="B Tahoma"/>
                <a:cs typeface="+mj-cs"/>
              </a:rPr>
              <a:t>قانون و مقررات به دو دلیل به وجود آمده است:</a:t>
            </a:r>
          </a:p>
          <a:p>
            <a:pPr marL="457200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 Tahoma"/>
                <a:cs typeface="+mj-cs"/>
              </a:rPr>
              <a:t>حفظ حقوق افراد </a:t>
            </a:r>
          </a:p>
          <a:p>
            <a:pPr marL="457200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 Tahoma"/>
                <a:cs typeface="+mj-cs"/>
              </a:rPr>
              <a:t>برقراری نظم و امنیت</a:t>
            </a:r>
          </a:p>
          <a:p>
            <a:pPr indent="-457200" algn="just" rtl="1">
              <a:lnSpc>
                <a:spcPct val="150000"/>
              </a:lnSpc>
            </a:pPr>
            <a:r>
              <a:rPr lang="fa-IR" sz="2400" dirty="0" smtClean="0">
                <a:latin typeface="B Tahoma"/>
                <a:cs typeface="+mj-cs"/>
              </a:rPr>
              <a:t>ایجاد نظم و امنیت و جلوگیری از هرج و مرج به </a:t>
            </a:r>
            <a:r>
              <a:rPr lang="fa-IR" sz="2400" u="sng" dirty="0" smtClean="0">
                <a:latin typeface="B Tahoma"/>
                <a:cs typeface="+mj-cs"/>
              </a:rPr>
              <a:t>نفع همگان </a:t>
            </a:r>
            <a:r>
              <a:rPr lang="fa-IR" sz="2400" dirty="0" smtClean="0">
                <a:latin typeface="B Tahoma"/>
                <a:cs typeface="+mj-cs"/>
              </a:rPr>
              <a:t>بوده و به نوعی </a:t>
            </a:r>
            <a:r>
              <a:rPr lang="fa-IR" sz="2400" u="sng" dirty="0" smtClean="0">
                <a:latin typeface="B Tahoma"/>
                <a:cs typeface="+mj-cs"/>
              </a:rPr>
              <a:t>احترام به حقوق دیگران </a:t>
            </a:r>
            <a:r>
              <a:rPr lang="fa-IR" sz="2400" dirty="0" smtClean="0">
                <a:latin typeface="B Tahoma"/>
                <a:cs typeface="+mj-cs"/>
              </a:rPr>
              <a:t>است.</a:t>
            </a:r>
          </a:p>
          <a:p>
            <a:pPr indent="-457200" algn="just" rtl="1">
              <a:lnSpc>
                <a:spcPct val="150000"/>
              </a:lnSpc>
            </a:pPr>
            <a:r>
              <a:rPr lang="fa-IR" sz="2400" dirty="0" smtClean="0">
                <a:solidFill>
                  <a:srgbClr val="FF0000"/>
                </a:solidFill>
                <a:latin typeface="B Tahoma"/>
                <a:cs typeface="+mj-cs"/>
              </a:rPr>
              <a:t>عدم</a:t>
            </a:r>
            <a:r>
              <a:rPr lang="fa-IR" sz="2400" dirty="0" smtClean="0">
                <a:latin typeface="B Tahoma"/>
                <a:cs typeface="+mj-cs"/>
              </a:rPr>
              <a:t> رعایت قوانین و مقررات در جامعه علاوه بر </a:t>
            </a:r>
            <a:r>
              <a:rPr lang="fa-IR" sz="2400" dirty="0" smtClean="0">
                <a:solidFill>
                  <a:srgbClr val="00B050"/>
                </a:solidFill>
                <a:latin typeface="B Tahoma"/>
                <a:cs typeface="+mj-cs"/>
              </a:rPr>
              <a:t>به هم زدن نظم</a:t>
            </a:r>
            <a:r>
              <a:rPr lang="fa-IR" sz="2400" dirty="0" smtClean="0">
                <a:latin typeface="B Tahoma"/>
                <a:cs typeface="+mj-cs"/>
              </a:rPr>
              <a:t> و </a:t>
            </a:r>
            <a:r>
              <a:rPr lang="fa-IR" sz="2400" dirty="0" smtClean="0">
                <a:solidFill>
                  <a:srgbClr val="00B050"/>
                </a:solidFill>
                <a:latin typeface="B Tahoma"/>
                <a:cs typeface="+mj-cs"/>
              </a:rPr>
              <a:t>امنیت اجتماعی، </a:t>
            </a:r>
            <a:r>
              <a:rPr lang="fa-IR" sz="2400" dirty="0" smtClean="0">
                <a:latin typeface="B Tahoma"/>
                <a:cs typeface="+mj-cs"/>
              </a:rPr>
              <a:t>موجب </a:t>
            </a:r>
            <a:r>
              <a:rPr lang="fa-IR" sz="2400" dirty="0" smtClean="0">
                <a:solidFill>
                  <a:srgbClr val="00B050"/>
                </a:solidFill>
                <a:latin typeface="B Tahoma"/>
                <a:cs typeface="+mj-cs"/>
              </a:rPr>
              <a:t>پایمال شدن حقوق افراد </a:t>
            </a:r>
            <a:r>
              <a:rPr lang="fa-IR" sz="2400" dirty="0" smtClean="0">
                <a:latin typeface="B Tahoma"/>
                <a:cs typeface="+mj-cs"/>
              </a:rPr>
              <a:t>می شود.</a:t>
            </a:r>
          </a:p>
          <a:p>
            <a:pPr indent="-457200" algn="just" rtl="1">
              <a:lnSpc>
                <a:spcPct val="150000"/>
              </a:lnSpc>
            </a:pPr>
            <a:endParaRPr lang="en-US" sz="2400" dirty="0" smtClean="0">
              <a:latin typeface="B Tahoma"/>
              <a:cs typeface="+mj-cs"/>
            </a:endParaRPr>
          </a:p>
        </p:txBody>
      </p:sp>
      <p:sp>
        <p:nvSpPr>
          <p:cNvPr id="820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F6686F-AD07-4788-B10B-77F26DA9D6A8}" type="slidenum">
              <a:rPr lang="en-US" altLang="en-US">
                <a:cs typeface="B Mitra" pitchFamily="2" charset="-78"/>
              </a:rPr>
              <a:pPr/>
              <a:t>3</a:t>
            </a:fld>
            <a:endParaRPr lang="en-US" altLang="en-US">
              <a:cs typeface="B Mitra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9291638" y="1601788"/>
            <a:ext cx="2436812" cy="9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6868" name="Picture 4" descr="قانون پذیری (مهارت های زندگی 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5440" y="2602774"/>
            <a:ext cx="2489472" cy="2975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157063" y="485684"/>
            <a:ext cx="2638697" cy="930275"/>
          </a:xfrm>
        </p:spPr>
        <p:txBody>
          <a:bodyPr/>
          <a:lstStyle/>
          <a:p>
            <a:pPr algn="ctr" rtl="1" eaLnBrk="1" hangingPunct="1"/>
            <a:r>
              <a:rPr lang="fa-IR" altLang="en-US" sz="2600" dirty="0" smtClean="0">
                <a:solidFill>
                  <a:schemeClr val="tx1"/>
                </a:solidFill>
                <a:cs typeface="B Mitra" pitchFamily="2" charset="-78"/>
              </a:rPr>
              <a:t>درس سوم:  چرا به مقررات و قوانین نیاز داریم؟</a:t>
            </a:r>
            <a:endParaRPr altLang="en-US" sz="2600" smtClean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4629" y="1801088"/>
            <a:ext cx="2481942" cy="297991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algn="ctr" rt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fa-IR" sz="3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B Mitra" panose="00000400000000000000" pitchFamily="2" charset="-78"/>
              </a:rPr>
              <a:t>ضرورت وجود قانون:</a:t>
            </a:r>
          </a:p>
          <a:p>
            <a:pPr algn="ctr" rt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fa-IR" sz="30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B Mitra" panose="00000400000000000000" pitchFamily="2" charset="-78"/>
            </a:endParaRPr>
          </a:p>
          <a:p>
            <a:pPr algn="ctr" rt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fa-IR" sz="3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B Mitra" panose="00000400000000000000" pitchFamily="2" charset="-78"/>
              </a:rPr>
              <a:t>در جامعه</a:t>
            </a:r>
          </a:p>
          <a:p>
            <a:pPr algn="ctr" rt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fa-IR" sz="3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B Mitra" panose="00000400000000000000" pitchFamily="2" charset="-78"/>
              </a:rPr>
              <a:t>درخانه</a:t>
            </a:r>
          </a:p>
          <a:p>
            <a:pPr algn="ctr" rt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fa-IR" sz="3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B Mitra" panose="00000400000000000000" pitchFamily="2" charset="-78"/>
              </a:rPr>
              <a:t>در مدرسه</a:t>
            </a:r>
            <a:endParaRPr lang="en-US" sz="30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B Mitra" panose="00000400000000000000" pitchFamily="2" charset="-78"/>
            </a:endParaRPr>
          </a:p>
          <a:p>
            <a:pPr algn="ctr" rt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sz="35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B Mitra" panose="00000400000000000000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سه شنبه      1399/06/01</a:t>
            </a:r>
            <a:endParaRPr lang="en-US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chemeClr val="tx2"/>
                </a:solidFill>
              </a:rPr>
              <a:t>فصل دوم مطالعات اجتماعی پایۀ </a:t>
            </a:r>
            <a:r>
              <a:rPr lang="fa-IR" dirty="0" smtClean="0">
                <a:solidFill>
                  <a:schemeClr val="tx2"/>
                </a:solidFill>
              </a:rPr>
              <a:t>هفتم؛ </a:t>
            </a:r>
            <a:r>
              <a:rPr lang="fa-IR" dirty="0">
                <a:solidFill>
                  <a:schemeClr val="tx2"/>
                </a:solidFill>
              </a:rPr>
              <a:t>درس سوم؛ چرا به مقررات و قوانین نیاز داریم؟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393" y="405764"/>
            <a:ext cx="8428037" cy="56323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latin typeface="B Tahoma"/>
                <a:cs typeface="+mj-cs"/>
              </a:rPr>
              <a:t> مثال:</a:t>
            </a:r>
          </a:p>
          <a:p>
            <a:pPr indent="-45720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dirty="0" smtClean="0">
                <a:latin typeface="B Tahoma"/>
              </a:rPr>
              <a:t>ایستادن پشت چراغ </a:t>
            </a:r>
            <a:r>
              <a:rPr lang="fa-IR" sz="2400" dirty="0">
                <a:latin typeface="B Tahoma"/>
              </a:rPr>
              <a:t>قرمز</a:t>
            </a:r>
          </a:p>
          <a:p>
            <a:pPr indent="-45720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dirty="0" smtClean="0">
                <a:latin typeface="B Tahoma"/>
              </a:rPr>
              <a:t>رعایت سکوت و نظم در محیط مدرسه و درس</a:t>
            </a:r>
          </a:p>
          <a:p>
            <a:pPr indent="-45720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dirty="0" smtClean="0">
                <a:latin typeface="B Tahoma"/>
              </a:rPr>
              <a:t>تمیز نگهداشتن اتاق مشترک</a:t>
            </a:r>
            <a:endParaRPr lang="fa-IR" sz="2400" dirty="0">
              <a:latin typeface="B Tahoma"/>
            </a:endParaRP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dirty="0" smtClean="0">
                <a:latin typeface="B Tahoma"/>
                <a:cs typeface="+mj-cs"/>
              </a:rPr>
              <a:t>رعایت نوبت در صف</a:t>
            </a: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dirty="0" smtClean="0">
                <a:latin typeface="B Tahoma"/>
                <a:cs typeface="+mj-cs"/>
              </a:rPr>
              <a:t>پارک نکردن در مکان ممنوع</a:t>
            </a:r>
          </a:p>
          <a:p>
            <a:pPr algn="just" rtl="1">
              <a:lnSpc>
                <a:spcPct val="150000"/>
              </a:lnSpc>
            </a:pPr>
            <a:endParaRPr lang="fa-IR" sz="2400" dirty="0">
              <a:latin typeface="B Tahoma"/>
              <a:cs typeface="+mj-cs"/>
            </a:endParaRPr>
          </a:p>
          <a:p>
            <a:pPr algn="just" rtl="1">
              <a:lnSpc>
                <a:spcPct val="150000"/>
              </a:lnSpc>
            </a:pPr>
            <a:endParaRPr lang="fa-IR" sz="2400" dirty="0" smtClean="0">
              <a:latin typeface="B Tahoma"/>
              <a:cs typeface="+mj-cs"/>
            </a:endParaRPr>
          </a:p>
          <a:p>
            <a:pPr algn="just" rtl="1">
              <a:lnSpc>
                <a:spcPct val="150000"/>
              </a:lnSpc>
            </a:pPr>
            <a:endParaRPr lang="fa-IR" sz="2400" dirty="0" smtClean="0">
              <a:latin typeface="B Tahoma"/>
              <a:cs typeface="+mj-cs"/>
            </a:endParaRPr>
          </a:p>
          <a:p>
            <a:pPr algn="just" rtl="1">
              <a:lnSpc>
                <a:spcPct val="150000"/>
              </a:lnSpc>
            </a:pPr>
            <a:endParaRPr lang="fa-IR" sz="2400" dirty="0" smtClean="0">
              <a:latin typeface="B Tahoma"/>
              <a:cs typeface="+mj-cs"/>
            </a:endParaRPr>
          </a:p>
        </p:txBody>
      </p:sp>
      <p:sp>
        <p:nvSpPr>
          <p:cNvPr id="820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F6686F-AD07-4788-B10B-77F26DA9D6A8}" type="slidenum">
              <a:rPr lang="en-US" altLang="en-US">
                <a:cs typeface="B Mitra" pitchFamily="2" charset="-78"/>
              </a:rPr>
              <a:pPr/>
              <a:t>4</a:t>
            </a:fld>
            <a:endParaRPr lang="en-US" altLang="en-US">
              <a:cs typeface="B Mitra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9291638" y="1601788"/>
            <a:ext cx="2436812" cy="9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7891" name="Picture 3" descr="C:\Users\Slayer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137" y="2377440"/>
            <a:ext cx="2834640" cy="3646442"/>
          </a:xfrm>
          <a:prstGeom prst="rect">
            <a:avLst/>
          </a:prstGeom>
          <a:noFill/>
        </p:spPr>
      </p:pic>
      <p:pic>
        <p:nvPicPr>
          <p:cNvPr id="12" name="Picture 2" descr="کافه حقوقسبک زندگی قانون گریز - کافه حقو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8547" y="3932556"/>
            <a:ext cx="2463346" cy="2076359"/>
          </a:xfrm>
          <a:prstGeom prst="rect">
            <a:avLst/>
          </a:prstGeom>
          <a:noFill/>
        </p:spPr>
      </p:pic>
      <p:pic>
        <p:nvPicPr>
          <p:cNvPr id="37892" name="Picture 4" descr="C:\Users\Slayer\Desktop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7966" y="3814354"/>
            <a:ext cx="3004457" cy="2181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2090738"/>
            <a:ext cx="9067800" cy="11747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6000" dirty="0" smtClean="0">
                <a:solidFill>
                  <a:schemeClr val="accent2">
                    <a:lumMod val="75000"/>
                  </a:schemeClr>
                </a:solidFill>
                <a:cs typeface="+mj-cs"/>
              </a:rPr>
              <a:t>بسم الله الرحمن الرحیم</a:t>
            </a:r>
            <a:endParaRPr sz="6000" dirty="0">
              <a:solidFill>
                <a:schemeClr val="accent2">
                  <a:lumMod val="75000"/>
                </a:schemeClr>
              </a:solidFill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8925" y="3542847"/>
            <a:ext cx="9070975" cy="71564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علوم اجتماعی کلاس هفتم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58925" y="4398963"/>
            <a:ext cx="9070975" cy="4572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fa-IR" sz="3200" dirty="0" smtClean="0">
                <a:solidFill>
                  <a:schemeClr val="accent3">
                    <a:lumMod val="75000"/>
                  </a:schemeClr>
                </a:solidFill>
                <a:cs typeface="+mj-cs"/>
              </a:rPr>
              <a:t>فصل دوم: قانون، قانون</a:t>
            </a:r>
          </a:p>
        </p:txBody>
      </p:sp>
    </p:spTree>
    <p:extLst>
      <p:ext uri="{BB962C8B-B14F-4D97-AF65-F5344CB8AC3E}">
        <p14:creationId xmlns:p14="http://schemas.microsoft.com/office/powerpoint/2010/main" val="258260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157063" y="485684"/>
            <a:ext cx="2638697" cy="930275"/>
          </a:xfrm>
        </p:spPr>
        <p:txBody>
          <a:bodyPr/>
          <a:lstStyle/>
          <a:p>
            <a:pPr algn="ctr" rtl="1" eaLnBrk="1" hangingPunct="1"/>
            <a:r>
              <a:rPr lang="fa-IR" altLang="en-US" sz="3000" dirty="0" smtClean="0">
                <a:solidFill>
                  <a:schemeClr val="tx1"/>
                </a:solidFill>
                <a:cs typeface="B Mitra" pitchFamily="2" charset="-78"/>
              </a:rPr>
              <a:t>درس چهارم: قانون گذاری</a:t>
            </a:r>
            <a:endParaRPr altLang="en-US" sz="3000" smtClean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23269" y="1827213"/>
            <a:ext cx="1476102" cy="82454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algn="just" rt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fa-IR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B Mitra" panose="00000400000000000000" pitchFamily="2" charset="-78"/>
              </a:rPr>
              <a:t>انواع مقررات</a:t>
            </a:r>
            <a:endParaRPr lang="en-US" sz="28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B Mitra" panose="00000400000000000000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سه شنبه      1399/06/01</a:t>
            </a:r>
            <a:endParaRPr lang="en-US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chemeClr val="tx2"/>
                </a:solidFill>
              </a:rPr>
              <a:t>فصل </a:t>
            </a:r>
            <a:r>
              <a:rPr lang="fa-IR" dirty="0" smtClean="0">
                <a:solidFill>
                  <a:schemeClr val="tx2"/>
                </a:solidFill>
              </a:rPr>
              <a:t>دوم مطالعات اجتماعی پایۀ هفتم؛ </a:t>
            </a:r>
            <a:r>
              <a:rPr lang="fa-IR" dirty="0">
                <a:solidFill>
                  <a:schemeClr val="tx2"/>
                </a:solidFill>
              </a:rPr>
              <a:t>درس </a:t>
            </a:r>
            <a:r>
              <a:rPr lang="fa-IR" dirty="0" smtClean="0">
                <a:solidFill>
                  <a:schemeClr val="tx2"/>
                </a:solidFill>
              </a:rPr>
              <a:t>چهازم: قانون گذاری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015" y="653959"/>
            <a:ext cx="8428037" cy="53899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550" dirty="0" smtClean="0">
                <a:latin typeface="B Tahoma"/>
                <a:cs typeface="+mj-cs"/>
              </a:rPr>
              <a:t>انواع </a:t>
            </a:r>
            <a:r>
              <a:rPr lang="fa-IR" sz="2550" dirty="0" smtClean="0">
                <a:solidFill>
                  <a:srgbClr val="FF0000"/>
                </a:solidFill>
                <a:latin typeface="B Tahoma"/>
                <a:cs typeface="+mj-cs"/>
              </a:rPr>
              <a:t>مقررات</a:t>
            </a:r>
            <a:r>
              <a:rPr lang="fa-IR" sz="2550" dirty="0" smtClean="0">
                <a:latin typeface="B Tahoma"/>
                <a:cs typeface="+mj-cs"/>
              </a:rPr>
              <a:t>: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550" dirty="0" smtClean="0">
                <a:latin typeface="B Tahoma"/>
                <a:cs typeface="+mj-cs"/>
              </a:rPr>
              <a:t>گاهی مقررات به صورت دستورهای</a:t>
            </a:r>
            <a:r>
              <a:rPr lang="fa-IR" sz="2550" dirty="0" smtClean="0">
                <a:solidFill>
                  <a:srgbClr val="00B0F0"/>
                </a:solidFill>
                <a:latin typeface="B Tahoma"/>
                <a:cs typeface="+mj-cs"/>
              </a:rPr>
              <a:t> مذهبی </a:t>
            </a:r>
            <a:r>
              <a:rPr lang="fa-IR" sz="2550" dirty="0" smtClean="0">
                <a:latin typeface="B Tahoma"/>
                <a:cs typeface="+mj-cs"/>
              </a:rPr>
              <a:t>و </a:t>
            </a:r>
            <a:r>
              <a:rPr lang="fa-IR" sz="2550" dirty="0" smtClean="0">
                <a:solidFill>
                  <a:srgbClr val="00B0F0"/>
                </a:solidFill>
                <a:latin typeface="B Tahoma"/>
                <a:cs typeface="+mj-cs"/>
              </a:rPr>
              <a:t>اخلاقی</a:t>
            </a:r>
            <a:r>
              <a:rPr lang="fa-IR" sz="2550" dirty="0" smtClean="0">
                <a:latin typeface="B Tahoma"/>
                <a:cs typeface="+mj-cs"/>
              </a:rPr>
              <a:t> است.</a:t>
            </a:r>
          </a:p>
          <a:p>
            <a:pPr algn="just" rtl="1">
              <a:lnSpc>
                <a:spcPct val="150000"/>
              </a:lnSpc>
            </a:pPr>
            <a:r>
              <a:rPr lang="fa-IR" sz="2550" dirty="0" smtClean="0">
                <a:latin typeface="B Tahoma"/>
                <a:cs typeface="+mj-cs"/>
              </a:rPr>
              <a:t>مثال: هیچکس نباید با کفش وارد نمازخانه و یا مسجد شود.</a:t>
            </a:r>
          </a:p>
          <a:p>
            <a:pPr algn="just" rtl="1">
              <a:lnSpc>
                <a:spcPct val="150000"/>
              </a:lnSpc>
            </a:pPr>
            <a:r>
              <a:rPr lang="fa-IR" sz="2550" dirty="0" smtClean="0">
                <a:latin typeface="B Tahoma"/>
                <a:cs typeface="+mj-cs"/>
              </a:rPr>
              <a:t>هیچکس نباید هنگام برگزاری آزمون تقلب کند.</a:t>
            </a:r>
          </a:p>
          <a:p>
            <a:pPr algn="just" rtl="1">
              <a:lnSpc>
                <a:spcPct val="150000"/>
              </a:lnSpc>
            </a:pPr>
            <a:r>
              <a:rPr lang="fa-IR" sz="2550" dirty="0" smtClean="0">
                <a:latin typeface="B Tahoma"/>
                <a:cs typeface="+mj-cs"/>
              </a:rPr>
              <a:t>باید مراقب وسایل مشترک مثل میز و تخته در کلاس درس و یا صندلی های وسایل نقلیه عمومی بود.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550" dirty="0" smtClean="0">
                <a:latin typeface="B Tahoma"/>
                <a:cs typeface="+mj-cs"/>
              </a:rPr>
              <a:t>گاهی گروه های اجتماعی (مردم) برای حفظ نظم به صورت </a:t>
            </a:r>
            <a:r>
              <a:rPr lang="fa-IR" sz="2550" dirty="0" smtClean="0">
                <a:solidFill>
                  <a:srgbClr val="00B0F0"/>
                </a:solidFill>
                <a:latin typeface="B Tahoma"/>
                <a:cs typeface="+mj-cs"/>
              </a:rPr>
              <a:t>توافق</a:t>
            </a:r>
            <a:r>
              <a:rPr lang="fa-IR" sz="2550" dirty="0" smtClean="0">
                <a:latin typeface="B Tahoma"/>
                <a:cs typeface="+mj-cs"/>
              </a:rPr>
              <a:t> یا </a:t>
            </a:r>
            <a:r>
              <a:rPr lang="fa-IR" sz="2550" dirty="0" smtClean="0">
                <a:solidFill>
                  <a:srgbClr val="00B0F0"/>
                </a:solidFill>
                <a:latin typeface="B Tahoma"/>
                <a:cs typeface="+mj-cs"/>
              </a:rPr>
              <a:t>عادت</a:t>
            </a:r>
            <a:r>
              <a:rPr lang="fa-IR" sz="2550" dirty="0" smtClean="0">
                <a:latin typeface="B Tahoma"/>
                <a:cs typeface="+mj-cs"/>
              </a:rPr>
              <a:t> و</a:t>
            </a:r>
            <a:r>
              <a:rPr lang="fa-IR" sz="2550" dirty="0" smtClean="0">
                <a:solidFill>
                  <a:srgbClr val="00B0F0"/>
                </a:solidFill>
                <a:latin typeface="B Tahoma"/>
                <a:cs typeface="+mj-cs"/>
              </a:rPr>
              <a:t> رسم </a:t>
            </a:r>
            <a:r>
              <a:rPr lang="fa-IR" sz="2550" dirty="0" smtClean="0">
                <a:latin typeface="B Tahoma"/>
                <a:cs typeface="+mj-cs"/>
              </a:rPr>
              <a:t>از مقرراتی پیروی می کنند.</a:t>
            </a:r>
          </a:p>
          <a:p>
            <a:pPr algn="just" rtl="1">
              <a:lnSpc>
                <a:spcPct val="150000"/>
              </a:lnSpc>
            </a:pPr>
            <a:r>
              <a:rPr lang="fa-IR" sz="2550" dirty="0" smtClean="0">
                <a:latin typeface="B Tahoma"/>
                <a:cs typeface="+mj-cs"/>
              </a:rPr>
              <a:t>مثال: ایستادن در صف نانوایی و اتوبوس</a:t>
            </a:r>
            <a:r>
              <a:rPr lang="fa-IR" sz="2550" dirty="0" smtClean="0">
                <a:solidFill>
                  <a:srgbClr val="FF0000"/>
                </a:solidFill>
                <a:latin typeface="B Tahoma"/>
                <a:cs typeface="+mj-cs"/>
              </a:rPr>
              <a:t>=</a:t>
            </a:r>
            <a:r>
              <a:rPr lang="fa-IR" sz="2550" dirty="0" smtClean="0">
                <a:latin typeface="B Tahoma"/>
                <a:cs typeface="+mj-cs"/>
              </a:rPr>
              <a:t> قاعده اجتماعی</a:t>
            </a:r>
          </a:p>
        </p:txBody>
      </p:sp>
      <p:sp>
        <p:nvSpPr>
          <p:cNvPr id="820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F6686F-AD07-4788-B10B-77F26DA9D6A8}" type="slidenum">
              <a:rPr lang="en-US" altLang="en-US">
                <a:cs typeface="B Mitra" pitchFamily="2" charset="-78"/>
              </a:rPr>
              <a:pPr/>
              <a:t>6</a:t>
            </a:fld>
            <a:endParaRPr lang="en-US" altLang="en-US">
              <a:cs typeface="B Mitra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9291638" y="1601788"/>
            <a:ext cx="2436812" cy="9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8915" name="Picture 3" descr="C:\Users\Slayer\Desktop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5440" y="2578553"/>
            <a:ext cx="2551339" cy="2960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157063" y="485684"/>
            <a:ext cx="2638697" cy="930275"/>
          </a:xfrm>
        </p:spPr>
        <p:txBody>
          <a:bodyPr/>
          <a:lstStyle/>
          <a:p>
            <a:pPr algn="ctr" rtl="1" eaLnBrk="1" hangingPunct="1"/>
            <a:r>
              <a:rPr lang="fa-IR" altLang="en-US" sz="3000" dirty="0" smtClean="0">
                <a:solidFill>
                  <a:schemeClr val="tx1"/>
                </a:solidFill>
                <a:cs typeface="B Mitra" pitchFamily="2" charset="-78"/>
              </a:rPr>
              <a:t>درس چهارم: قانون گذاری</a:t>
            </a:r>
            <a:endParaRPr altLang="en-US" sz="3000" smtClean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6880" y="1827213"/>
            <a:ext cx="2506327" cy="82454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algn="ctr" rt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fa-IR" sz="29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B Mitra" panose="00000400000000000000" pitchFamily="2" charset="-78"/>
              </a:rPr>
              <a:t>قانون</a:t>
            </a:r>
            <a:endParaRPr lang="en-US" sz="29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B Mitra" panose="00000400000000000000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سه شنبه      1399/06/01</a:t>
            </a:r>
            <a:endParaRPr lang="en-US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chemeClr val="tx2"/>
                </a:solidFill>
              </a:rPr>
              <a:t>فصل دوم مطالعات اجتماعی پایۀ </a:t>
            </a:r>
            <a:r>
              <a:rPr lang="fa-IR" dirty="0" smtClean="0">
                <a:solidFill>
                  <a:schemeClr val="tx2"/>
                </a:solidFill>
              </a:rPr>
              <a:t>هفتم؛ </a:t>
            </a:r>
            <a:r>
              <a:rPr lang="fa-IR" dirty="0">
                <a:solidFill>
                  <a:schemeClr val="tx2"/>
                </a:solidFill>
              </a:rPr>
              <a:t>درس چهازم: قانون گذاری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953" y="458018"/>
            <a:ext cx="8428037" cy="56323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latin typeface="B Tahoma"/>
                <a:cs typeface="+mj-cs"/>
              </a:rPr>
              <a:t>هرگاه مقررات به وسیلۀ یک نهاد دارای صلاحیت مثل مجلس تصویب شود، نام ”</a:t>
            </a:r>
            <a:r>
              <a:rPr lang="fa-IR" sz="2400" dirty="0" smtClean="0">
                <a:solidFill>
                  <a:srgbClr val="FF0000"/>
                </a:solidFill>
                <a:latin typeface="B Tahoma"/>
                <a:cs typeface="+mj-cs"/>
              </a:rPr>
              <a:t>قانون</a:t>
            </a:r>
            <a:r>
              <a:rPr lang="fa-IR" sz="2400" dirty="0" smtClean="0">
                <a:latin typeface="B Tahoma"/>
                <a:cs typeface="+mj-cs"/>
              </a:rPr>
              <a:t>“ به خود می گیرد.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latin typeface="B Tahoma"/>
                <a:cs typeface="+mj-cs"/>
              </a:rPr>
              <a:t>مثال: 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 smtClean="0">
                <a:latin typeface="B Tahoma"/>
                <a:cs typeface="+mj-cs"/>
              </a:rPr>
              <a:t>ممنوعیت عبور از چراغ قرمز، یک </a:t>
            </a:r>
            <a:r>
              <a:rPr lang="fa-IR" sz="2400" dirty="0" smtClean="0">
                <a:solidFill>
                  <a:srgbClr val="FF0000"/>
                </a:solidFill>
                <a:latin typeface="B Tahoma"/>
                <a:cs typeface="+mj-cs"/>
              </a:rPr>
              <a:t>قانون</a:t>
            </a:r>
            <a:r>
              <a:rPr lang="fa-IR" sz="2400" dirty="0" smtClean="0">
                <a:latin typeface="B Tahoma"/>
                <a:cs typeface="+mj-cs"/>
              </a:rPr>
              <a:t> راهنمایی رانندگی است که در مجلس تصویب شده است و اگر راننده ای از آن تخلف کند، </a:t>
            </a:r>
            <a:r>
              <a:rPr lang="fa-IR" sz="2400" dirty="0" smtClean="0">
                <a:solidFill>
                  <a:srgbClr val="00B0F0"/>
                </a:solidFill>
                <a:latin typeface="B Tahoma"/>
                <a:cs typeface="+mj-cs"/>
              </a:rPr>
              <a:t>جریمه</a:t>
            </a:r>
            <a:r>
              <a:rPr lang="fa-IR" sz="2400" dirty="0" smtClean="0">
                <a:latin typeface="B Tahoma"/>
                <a:cs typeface="+mj-cs"/>
              </a:rPr>
              <a:t> می شود.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i="1" dirty="0" smtClean="0">
                <a:latin typeface="B Tahoma"/>
                <a:cs typeface="+mj-cs"/>
              </a:rPr>
              <a:t>هیچکس</a:t>
            </a:r>
            <a:r>
              <a:rPr lang="fa-IR" sz="2400" dirty="0" smtClean="0">
                <a:latin typeface="B Tahoma"/>
                <a:cs typeface="+mj-cs"/>
              </a:rPr>
              <a:t> نمی تواند بدون داشتن صلاحیت و مدرک پزشکی به درمان مردم بپردازد و این یک </a:t>
            </a:r>
            <a:r>
              <a:rPr lang="fa-IR" sz="2400" dirty="0" smtClean="0">
                <a:solidFill>
                  <a:srgbClr val="FF0000"/>
                </a:solidFill>
                <a:latin typeface="B Tahoma"/>
                <a:cs typeface="+mj-cs"/>
              </a:rPr>
              <a:t>قانون</a:t>
            </a:r>
            <a:r>
              <a:rPr lang="fa-IR" sz="2400" dirty="0" smtClean="0">
                <a:latin typeface="B Tahoma"/>
                <a:cs typeface="+mj-cs"/>
              </a:rPr>
              <a:t> مصوب است و اگر کسی از آن سرپیچی کند </a:t>
            </a:r>
            <a:r>
              <a:rPr lang="fa-IR" sz="2400" dirty="0" smtClean="0">
                <a:solidFill>
                  <a:srgbClr val="00B0F0"/>
                </a:solidFill>
                <a:latin typeface="B Tahoma"/>
                <a:cs typeface="+mj-cs"/>
              </a:rPr>
              <a:t>مجازات</a:t>
            </a:r>
            <a:r>
              <a:rPr lang="fa-IR" sz="2400" dirty="0" smtClean="0">
                <a:latin typeface="B Tahoma"/>
                <a:cs typeface="+mj-cs"/>
              </a:rPr>
              <a:t> می شود.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accent6">
                    <a:lumMod val="50000"/>
                  </a:schemeClr>
                </a:solidFill>
                <a:latin typeface="B Tahoma"/>
                <a:cs typeface="+mj-cs"/>
              </a:rPr>
              <a:t>*نکته*: </a:t>
            </a:r>
            <a:r>
              <a:rPr lang="fa-IR" sz="2400" dirty="0" smtClean="0">
                <a:latin typeface="B Tahoma"/>
                <a:cs typeface="+mj-cs"/>
              </a:rPr>
              <a:t>همۀ افراد در برابر قانون مساوی اند.</a:t>
            </a:r>
          </a:p>
        </p:txBody>
      </p:sp>
      <p:sp>
        <p:nvSpPr>
          <p:cNvPr id="820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F6686F-AD07-4788-B10B-77F26DA9D6A8}" type="slidenum">
              <a:rPr lang="en-US" altLang="en-US">
                <a:cs typeface="B Mitra" pitchFamily="2" charset="-78"/>
              </a:rPr>
              <a:pPr/>
              <a:t>7</a:t>
            </a:fld>
            <a:endParaRPr lang="en-US" altLang="en-US">
              <a:cs typeface="B Mitra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9291638" y="1601788"/>
            <a:ext cx="2436812" cy="9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218" name="Picture 2" descr="روزنامه خراسا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3816" y="2597649"/>
            <a:ext cx="2351315" cy="3659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157063" y="485684"/>
            <a:ext cx="2638697" cy="930275"/>
          </a:xfrm>
        </p:spPr>
        <p:txBody>
          <a:bodyPr/>
          <a:lstStyle/>
          <a:p>
            <a:pPr algn="ctr" rtl="1" eaLnBrk="1" hangingPunct="1"/>
            <a:r>
              <a:rPr lang="fa-IR" altLang="en-US" sz="3000" dirty="0" smtClean="0">
                <a:solidFill>
                  <a:schemeClr val="tx1"/>
                </a:solidFill>
                <a:cs typeface="B Mitra" pitchFamily="2" charset="-78"/>
              </a:rPr>
              <a:t>درس چهارم: قانون گذاری</a:t>
            </a:r>
            <a:endParaRPr altLang="en-US" sz="3000" smtClean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6880" y="1827213"/>
            <a:ext cx="2506327" cy="82454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algn="ctr" rt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fa-IR" sz="2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B Mitra" panose="00000400000000000000" pitchFamily="2" charset="-78"/>
              </a:rPr>
              <a:t>قانون اساسی</a:t>
            </a:r>
            <a:endParaRPr lang="en-US" sz="26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B Mitra" panose="00000400000000000000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سه شنبه      1399/06/01</a:t>
            </a:r>
            <a:endParaRPr lang="en-US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chemeClr val="tx2"/>
                </a:solidFill>
              </a:rPr>
              <a:t>فصل دوم مطالعات اجتماعی پایۀ </a:t>
            </a:r>
            <a:r>
              <a:rPr lang="fa-IR" dirty="0" smtClean="0">
                <a:solidFill>
                  <a:schemeClr val="tx2"/>
                </a:solidFill>
              </a:rPr>
              <a:t>هفتم؛ </a:t>
            </a:r>
            <a:r>
              <a:rPr lang="fa-IR" dirty="0">
                <a:solidFill>
                  <a:schemeClr val="tx2"/>
                </a:solidFill>
              </a:rPr>
              <a:t>درس چهازم: قانون گذاری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953" y="458018"/>
            <a:ext cx="8428037" cy="56323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400" dirty="0" smtClean="0">
                <a:latin typeface="B Tahoma"/>
                <a:cs typeface="+mj-cs"/>
              </a:rPr>
              <a:t>مهم ترین قانون هر کشور، ”</a:t>
            </a:r>
            <a:r>
              <a:rPr lang="fa-IR" sz="2400" dirty="0" smtClean="0">
                <a:solidFill>
                  <a:srgbClr val="FF0000"/>
                </a:solidFill>
                <a:latin typeface="B Tahoma"/>
                <a:cs typeface="+mj-cs"/>
              </a:rPr>
              <a:t>قانون اساسی</a:t>
            </a:r>
            <a:r>
              <a:rPr lang="fa-IR" sz="2400" dirty="0" smtClean="0">
                <a:latin typeface="B Tahoma"/>
                <a:cs typeface="+mj-cs"/>
              </a:rPr>
              <a:t>“ آن کشور است.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400" dirty="0" smtClean="0">
                <a:solidFill>
                  <a:srgbClr val="FF0000"/>
                </a:solidFill>
                <a:latin typeface="B Tahoma"/>
                <a:cs typeface="+mj-cs"/>
              </a:rPr>
              <a:t>قانون اساسی</a:t>
            </a:r>
            <a:r>
              <a:rPr lang="fa-IR" sz="2400" dirty="0" smtClean="0">
                <a:latin typeface="B Tahoma"/>
                <a:cs typeface="+mj-cs"/>
              </a:rPr>
              <a:t>، مادر همۀ قوانین است و سایر قوانین در چارچوب آن تصویب می شوند.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400" dirty="0" smtClean="0">
                <a:latin typeface="B Tahoma"/>
                <a:cs typeface="+mj-cs"/>
              </a:rPr>
              <a:t>در </a:t>
            </a:r>
            <a:r>
              <a:rPr lang="fa-IR" sz="2400" dirty="0" smtClean="0">
                <a:solidFill>
                  <a:srgbClr val="FF0000"/>
                </a:solidFill>
                <a:latin typeface="B Tahoma"/>
                <a:cs typeface="+mj-cs"/>
              </a:rPr>
              <a:t>قانون اساسی </a:t>
            </a:r>
            <a:r>
              <a:rPr lang="fa-IR" sz="2400" dirty="0" smtClean="0">
                <a:latin typeface="B Tahoma"/>
                <a:cs typeface="+mj-cs"/>
              </a:rPr>
              <a:t>هر کشور، مهم ترین </a:t>
            </a:r>
            <a:r>
              <a:rPr lang="fa-IR" sz="2400" dirty="0" smtClean="0">
                <a:solidFill>
                  <a:srgbClr val="00B0F0"/>
                </a:solidFill>
                <a:latin typeface="B Tahoma"/>
                <a:cs typeface="+mj-cs"/>
              </a:rPr>
              <a:t>حقوق ملت</a:t>
            </a:r>
            <a:r>
              <a:rPr lang="fa-IR" sz="2400" dirty="0" smtClean="0">
                <a:latin typeface="B Tahoma"/>
                <a:cs typeface="+mj-cs"/>
              </a:rPr>
              <a:t> و همچنین مهم ترین </a:t>
            </a:r>
            <a:r>
              <a:rPr lang="fa-IR" sz="2400" dirty="0" smtClean="0">
                <a:solidFill>
                  <a:srgbClr val="00B0F0"/>
                </a:solidFill>
                <a:latin typeface="B Tahoma"/>
                <a:cs typeface="+mj-cs"/>
              </a:rPr>
              <a:t>روابط</a:t>
            </a:r>
            <a:r>
              <a:rPr lang="fa-IR" sz="2400" dirty="0" smtClean="0">
                <a:latin typeface="B Tahoma"/>
                <a:cs typeface="+mj-cs"/>
              </a:rPr>
              <a:t> و و </a:t>
            </a:r>
            <a:r>
              <a:rPr lang="fa-IR" sz="2400" dirty="0" smtClean="0">
                <a:solidFill>
                  <a:srgbClr val="00B0F0"/>
                </a:solidFill>
                <a:latin typeface="B Tahoma"/>
                <a:cs typeface="+mj-cs"/>
              </a:rPr>
              <a:t>ظایف</a:t>
            </a:r>
            <a:r>
              <a:rPr lang="fa-IR" sz="2400" dirty="0" smtClean="0">
                <a:latin typeface="B Tahoma"/>
                <a:cs typeface="+mj-cs"/>
              </a:rPr>
              <a:t> </a:t>
            </a:r>
            <a:r>
              <a:rPr lang="fa-IR" sz="2400" dirty="0" smtClean="0">
                <a:solidFill>
                  <a:srgbClr val="FFFF00"/>
                </a:solidFill>
                <a:latin typeface="B Tahoma"/>
                <a:cs typeface="+mj-cs"/>
              </a:rPr>
              <a:t>حکومت </a:t>
            </a:r>
            <a:r>
              <a:rPr lang="fa-IR" sz="2400" dirty="0" smtClean="0">
                <a:latin typeface="B Tahoma"/>
                <a:cs typeface="+mj-cs"/>
              </a:rPr>
              <a:t>و </a:t>
            </a:r>
            <a:r>
              <a:rPr lang="fa-IR" sz="2400" dirty="0" smtClean="0">
                <a:solidFill>
                  <a:srgbClr val="FFFF00"/>
                </a:solidFill>
                <a:latin typeface="B Tahoma"/>
                <a:cs typeface="+mj-cs"/>
              </a:rPr>
              <a:t>مردم</a:t>
            </a:r>
            <a:r>
              <a:rPr lang="fa-IR" sz="2400" dirty="0" smtClean="0">
                <a:latin typeface="B Tahoma"/>
                <a:cs typeface="+mj-cs"/>
              </a:rPr>
              <a:t> معین شده است.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400" dirty="0" smtClean="0">
                <a:latin typeface="B Tahoma"/>
                <a:cs typeface="+mj-cs"/>
              </a:rPr>
              <a:t>پس از پیروزی انقلاب اسلامی، مجلس خبرگان* برای نوشتن </a:t>
            </a:r>
            <a:r>
              <a:rPr lang="fa-IR" sz="2400" dirty="0" smtClean="0">
                <a:solidFill>
                  <a:srgbClr val="FF0000"/>
                </a:solidFill>
                <a:latin typeface="B Tahoma"/>
                <a:cs typeface="+mj-cs"/>
              </a:rPr>
              <a:t>قانون اساسی </a:t>
            </a:r>
            <a:r>
              <a:rPr lang="fa-IR" sz="2400" dirty="0" smtClean="0">
                <a:latin typeface="B Tahoma"/>
                <a:cs typeface="+mj-cs"/>
              </a:rPr>
              <a:t>جمهوری اسلامی ایران تشکیل شد.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latin typeface="B Tahoma"/>
              </a:rPr>
              <a:t>مجلس خبرگان: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latin typeface="B Tahoma"/>
              </a:rPr>
              <a:t>جمع خبره، به کسانی که شایستگی ها و مهارت های لازم را برای یک کار داشته باشند، خبره می گویند.</a:t>
            </a:r>
          </a:p>
        </p:txBody>
      </p:sp>
      <p:sp>
        <p:nvSpPr>
          <p:cNvPr id="820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F6686F-AD07-4788-B10B-77F26DA9D6A8}" type="slidenum">
              <a:rPr lang="en-US" altLang="en-US">
                <a:cs typeface="B Mitra" pitchFamily="2" charset="-78"/>
              </a:rPr>
              <a:pPr/>
              <a:t>8</a:t>
            </a:fld>
            <a:endParaRPr lang="en-US" altLang="en-US">
              <a:cs typeface="B Mitra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9291638" y="1601788"/>
            <a:ext cx="2436812" cy="9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196" name="Picture 4" descr="مسئولیت اصل ۱۱۳ قانون اساسی با اختیار یا بدون اختیار؟ - ایرنا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2378" y="2390503"/>
            <a:ext cx="2547258" cy="3788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157063" y="485684"/>
            <a:ext cx="2638697" cy="930275"/>
          </a:xfrm>
        </p:spPr>
        <p:txBody>
          <a:bodyPr/>
          <a:lstStyle/>
          <a:p>
            <a:pPr algn="ctr" rtl="1" eaLnBrk="1" hangingPunct="1"/>
            <a:r>
              <a:rPr lang="fa-IR" altLang="en-US" sz="3000" dirty="0" smtClean="0">
                <a:solidFill>
                  <a:schemeClr val="tx1"/>
                </a:solidFill>
                <a:cs typeface="B Mitra" pitchFamily="2" charset="-78"/>
              </a:rPr>
              <a:t>درس چهارم: قانون گذاری</a:t>
            </a:r>
            <a:endParaRPr altLang="en-US" sz="3000" smtClean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6880" y="1827213"/>
            <a:ext cx="2506327" cy="82454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algn="ctr" rt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fa-IR" sz="2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B Mitra" panose="00000400000000000000" pitchFamily="2" charset="-78"/>
              </a:rPr>
              <a:t>قانون اساسی</a:t>
            </a:r>
            <a:endParaRPr lang="en-US" sz="26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B Mitra" panose="00000400000000000000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سه شنبه      1399/06/01</a:t>
            </a:r>
            <a:endParaRPr lang="en-US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solidFill>
                  <a:schemeClr val="tx2"/>
                </a:solidFill>
              </a:rPr>
              <a:t>فصل دوم مطالعات اجتماعی پایۀ </a:t>
            </a:r>
            <a:r>
              <a:rPr lang="fa-IR" dirty="0" smtClean="0">
                <a:solidFill>
                  <a:schemeClr val="tx2"/>
                </a:solidFill>
              </a:rPr>
              <a:t>هفتم؛ </a:t>
            </a:r>
            <a:r>
              <a:rPr lang="fa-IR" dirty="0">
                <a:solidFill>
                  <a:schemeClr val="tx2"/>
                </a:solidFill>
              </a:rPr>
              <a:t>درس چهازم: قانون گذاری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953" y="458018"/>
            <a:ext cx="8428037" cy="5784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500" dirty="0">
                <a:latin typeface="B Tahoma"/>
              </a:rPr>
              <a:t>این مجلس خبرگان، که از سوی مردم انتخاب شده بودند، براساس اهداف انقلاب در طی چند ما </a:t>
            </a:r>
            <a:r>
              <a:rPr lang="fa-IR" sz="2500" dirty="0">
                <a:solidFill>
                  <a:srgbClr val="FF0000"/>
                </a:solidFill>
                <a:latin typeface="B Tahoma"/>
              </a:rPr>
              <a:t>قانون اساسی </a:t>
            </a:r>
            <a:r>
              <a:rPr lang="fa-IR" sz="2500" dirty="0">
                <a:latin typeface="B Tahoma"/>
              </a:rPr>
              <a:t>را نوشتند و تصویب کردند</a:t>
            </a:r>
            <a:r>
              <a:rPr lang="fa-IR" sz="2500" dirty="0" smtClean="0">
                <a:latin typeface="B Tahoma"/>
              </a:rPr>
              <a:t>.</a:t>
            </a:r>
            <a:endParaRPr lang="fa-IR" sz="2500" dirty="0" smtClean="0">
              <a:latin typeface="B Tahoma"/>
              <a:cs typeface="+mj-cs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500" dirty="0" smtClean="0">
                <a:latin typeface="B Tahoma"/>
                <a:cs typeface="+mj-cs"/>
              </a:rPr>
              <a:t>سپس </a:t>
            </a:r>
            <a:r>
              <a:rPr lang="fa-IR" sz="2500" dirty="0" smtClean="0">
                <a:solidFill>
                  <a:srgbClr val="FF0000"/>
                </a:solidFill>
                <a:latin typeface="B Tahoma"/>
                <a:cs typeface="+mj-cs"/>
              </a:rPr>
              <a:t>قانون اساسی </a:t>
            </a:r>
            <a:r>
              <a:rPr lang="fa-IR" sz="2500" dirty="0" smtClean="0">
                <a:latin typeface="B Tahoma"/>
                <a:cs typeface="+mj-cs"/>
              </a:rPr>
              <a:t>در روزهای 11و12 آذرماه، به همه پرسی* گذاشته شد و مردم به آن رای مثبت یا آری دادند.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500" dirty="0" smtClean="0">
                <a:solidFill>
                  <a:srgbClr val="FF0000"/>
                </a:solidFill>
                <a:latin typeface="B Tahoma"/>
                <a:cs typeface="+mj-cs"/>
              </a:rPr>
              <a:t>قانون اساسی </a:t>
            </a:r>
            <a:r>
              <a:rPr lang="fa-IR" sz="2500" dirty="0" smtClean="0">
                <a:latin typeface="B Tahoma"/>
                <a:cs typeface="+mj-cs"/>
              </a:rPr>
              <a:t>جمهوری اسلامی ایران 177 اصل دارد.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500" dirty="0" smtClean="0">
                <a:solidFill>
                  <a:srgbClr val="FF0000"/>
                </a:solidFill>
                <a:latin typeface="B Tahoma"/>
                <a:cs typeface="+mj-cs"/>
              </a:rPr>
              <a:t>قانون اساسی </a:t>
            </a:r>
            <a:r>
              <a:rPr lang="fa-IR" sz="2500" dirty="0" smtClean="0">
                <a:latin typeface="B Tahoma"/>
                <a:cs typeface="+mj-cs"/>
              </a:rPr>
              <a:t>توجه خاصی به ”حقوق اساسی“ و ”اجتماعی“ همۀ مردم دارد و همه موظف اند به این قوانین احترام بگذارند.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Ø"/>
            </a:pPr>
            <a:endParaRPr lang="fa-IR" sz="2500" dirty="0" smtClean="0">
              <a:latin typeface="B Tahoma"/>
              <a:cs typeface="+mj-cs"/>
            </a:endParaRPr>
          </a:p>
        </p:txBody>
      </p:sp>
      <p:sp>
        <p:nvSpPr>
          <p:cNvPr id="820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F6686F-AD07-4788-B10B-77F26DA9D6A8}" type="slidenum">
              <a:rPr lang="en-US" altLang="en-US">
                <a:cs typeface="B Mitra" pitchFamily="2" charset="-78"/>
              </a:rPr>
              <a:pPr/>
              <a:t>9</a:t>
            </a:fld>
            <a:endParaRPr lang="en-US" altLang="en-US">
              <a:cs typeface="B Mitra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9291638" y="1601788"/>
            <a:ext cx="2436812" cy="9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170" name="Picture 2" descr="آشنایی با قانون اساسی جمهوری اسلامی ایران - همشهری آنلای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48502" y="2390503"/>
            <a:ext cx="2510699" cy="3670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566</TotalTime>
  <Words>1490</Words>
  <Application>Microsoft Office PowerPoint</Application>
  <PresentationFormat>Widescreen</PresentationFormat>
  <Paragraphs>144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 Mitra</vt:lpstr>
      <vt:lpstr>B Tahoma</vt:lpstr>
      <vt:lpstr>Calibri</vt:lpstr>
      <vt:lpstr>Century Gothic</vt:lpstr>
      <vt:lpstr>Courier New</vt:lpstr>
      <vt:lpstr>Garamond</vt:lpstr>
      <vt:lpstr>Tahoma</vt:lpstr>
      <vt:lpstr>Wingdings</vt:lpstr>
      <vt:lpstr>Savon</vt:lpstr>
      <vt:lpstr>بسم الله الرحمن الرحیم</vt:lpstr>
      <vt:lpstr>درس سوم:  چرا به مقررات و قوانین نیاز داریم؟</vt:lpstr>
      <vt:lpstr>درس سوم:  چرا به مقررات و قوانین نیاز داریم؟</vt:lpstr>
      <vt:lpstr>درس سوم:  چرا به مقررات و قوانین نیاز داریم؟</vt:lpstr>
      <vt:lpstr>بسم الله الرحمن الرحیم</vt:lpstr>
      <vt:lpstr>درس چهارم: قانون گذاری</vt:lpstr>
      <vt:lpstr>درس چهارم: قانون گذاری</vt:lpstr>
      <vt:lpstr>درس چهارم: قانون گذاری</vt:lpstr>
      <vt:lpstr>درس چهارم: قانون گذاری</vt:lpstr>
      <vt:lpstr>درس چهارم: قانون گذاری</vt:lpstr>
      <vt:lpstr>درس چهارم: قانون گذاری</vt:lpstr>
      <vt:lpstr>درس چهارم: قانون گذاری</vt:lpstr>
      <vt:lpstr>درس چهارم: قانون گذاری</vt:lpstr>
      <vt:lpstr>درس چهارم: قانون گذاری</vt:lpstr>
      <vt:lpstr>درس چهارم: قانون گذاری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Ali</dc:creator>
  <cp:lastModifiedBy>Melika</cp:lastModifiedBy>
  <cp:revision>103</cp:revision>
  <dcterms:created xsi:type="dcterms:W3CDTF">2020-07-07T09:02:19Z</dcterms:created>
  <dcterms:modified xsi:type="dcterms:W3CDTF">2020-09-22T11:40:35Z</dcterms:modified>
</cp:coreProperties>
</file>