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  <p:sldId id="267" r:id="rId13"/>
  </p:sldIdLst>
  <p:sldSz cx="10160000" cy="5715000"/>
  <p:notesSz cx="9144000" cy="6858000"/>
  <p:defaultTextStyle>
    <a:defPPr>
      <a:defRPr lang="en-US"/>
    </a:defPPr>
    <a:lvl1pPr marL="0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5501" autoAdjust="0"/>
  </p:normalViewPr>
  <p:slideViewPr>
    <p:cSldViewPr snapToGrid="0">
      <p:cViewPr varScale="1">
        <p:scale>
          <a:sx n="89" d="100"/>
          <a:sy n="89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7056"/>
            <a:ext cx="10160000" cy="5722056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889" y="2003779"/>
            <a:ext cx="6472447" cy="1371918"/>
          </a:xfrm>
        </p:spPr>
        <p:txBody>
          <a:bodyPr anchor="b">
            <a:noAutofit/>
          </a:bodyPr>
          <a:lstStyle>
            <a:lvl1pPr algn="r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889" y="3375694"/>
            <a:ext cx="6472447" cy="91408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508000"/>
            <a:ext cx="7163890" cy="2836333"/>
          </a:xfrm>
        </p:spPr>
        <p:txBody>
          <a:bodyPr anchor="ctr">
            <a:normAutofit/>
          </a:bodyPr>
          <a:lstStyle>
            <a:lvl1pPr algn="l">
              <a:defRPr sz="3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25333"/>
            <a:ext cx="7163890" cy="130913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112" y="508000"/>
            <a:ext cx="6745112" cy="2518833"/>
          </a:xfrm>
        </p:spPr>
        <p:txBody>
          <a:bodyPr anchor="ctr">
            <a:normAutofit/>
          </a:bodyPr>
          <a:lstStyle>
            <a:lvl1pPr algn="l">
              <a:defRPr sz="3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38449" y="3026833"/>
            <a:ext cx="6020437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>
              <a:buFontTx/>
              <a:buNone/>
              <a:defRPr/>
            </a:lvl2pPr>
            <a:lvl3pPr marL="761970" indent="0">
              <a:buFontTx/>
              <a:buNone/>
              <a:defRPr/>
            </a:lvl3pPr>
            <a:lvl4pPr marL="1142954" indent="0">
              <a:buFontTx/>
              <a:buNone/>
              <a:defRPr/>
            </a:lvl4pPr>
            <a:lvl5pPr marL="152393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25333"/>
            <a:ext cx="7163890" cy="130913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1558" y="658649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/>
          <a:p>
            <a:pPr lvl="0"/>
            <a:r>
              <a:rPr lang="en-US" sz="6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10843" y="2405464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/>
          <a:p>
            <a:pPr lvl="0"/>
            <a:r>
              <a:rPr lang="en-US" sz="6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5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08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1609990"/>
            <a:ext cx="7163890" cy="2162883"/>
          </a:xfrm>
        </p:spPr>
        <p:txBody>
          <a:bodyPr anchor="b">
            <a:normAutofit/>
          </a:bodyPr>
          <a:lstStyle>
            <a:lvl1pPr algn="l">
              <a:defRPr sz="3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72873"/>
            <a:ext cx="7163890" cy="12615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112" y="508000"/>
            <a:ext cx="6745112" cy="2518833"/>
          </a:xfrm>
        </p:spPr>
        <p:txBody>
          <a:bodyPr anchor="ctr">
            <a:normAutofit/>
          </a:bodyPr>
          <a:lstStyle>
            <a:lvl1pPr algn="l">
              <a:defRPr sz="3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4444" y="3344333"/>
            <a:ext cx="7163891" cy="4285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85" indent="0">
              <a:buFontTx/>
              <a:buNone/>
              <a:defRPr/>
            </a:lvl2pPr>
            <a:lvl3pPr marL="761970" indent="0">
              <a:buFontTx/>
              <a:buNone/>
              <a:defRPr/>
            </a:lvl3pPr>
            <a:lvl4pPr marL="1142954" indent="0">
              <a:buFontTx/>
              <a:buNone/>
              <a:defRPr/>
            </a:lvl4pPr>
            <a:lvl5pPr marL="152393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72873"/>
            <a:ext cx="7163890" cy="12615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1558" y="658649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/>
          <a:p>
            <a:pPr lvl="0"/>
            <a:r>
              <a:rPr lang="en-US" sz="6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10843" y="2405464"/>
            <a:ext cx="508000" cy="487313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/>
          <a:p>
            <a:pPr lvl="0"/>
            <a:r>
              <a:rPr lang="en-US" sz="6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88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08000"/>
            <a:ext cx="7156836" cy="2518833"/>
          </a:xfrm>
        </p:spPr>
        <p:txBody>
          <a:bodyPr anchor="ctr">
            <a:normAutofit/>
          </a:bodyPr>
          <a:lstStyle>
            <a:lvl1pPr algn="l">
              <a:defRPr sz="366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4444" y="3344333"/>
            <a:ext cx="7163891" cy="4285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  <a:lvl2pPr marL="380985" indent="0">
              <a:buFontTx/>
              <a:buNone/>
              <a:defRPr/>
            </a:lvl2pPr>
            <a:lvl3pPr marL="761970" indent="0">
              <a:buFontTx/>
              <a:buNone/>
              <a:defRPr/>
            </a:lvl3pPr>
            <a:lvl4pPr marL="1142954" indent="0">
              <a:buFontTx/>
              <a:buNone/>
              <a:defRPr/>
            </a:lvl4pPr>
            <a:lvl5pPr marL="152393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72873"/>
            <a:ext cx="7163890" cy="12615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9728" y="508000"/>
            <a:ext cx="1087286" cy="437620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446" y="508000"/>
            <a:ext cx="5883458" cy="43762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8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2250723"/>
            <a:ext cx="7163890" cy="1522151"/>
          </a:xfrm>
        </p:spPr>
        <p:txBody>
          <a:bodyPr anchor="b"/>
          <a:lstStyle>
            <a:lvl1pPr algn="l">
              <a:defRPr sz="33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6" y="3772873"/>
            <a:ext cx="7163890" cy="717000"/>
          </a:xfrm>
        </p:spPr>
        <p:txBody>
          <a:bodyPr anchor="t"/>
          <a:lstStyle>
            <a:lvl1pPr marL="0" indent="0" algn="l">
              <a:buNone/>
              <a:defRPr sz="16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6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445" y="1800491"/>
            <a:ext cx="3486696" cy="32339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642" y="1800491"/>
            <a:ext cx="3486695" cy="3233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121" y="1800819"/>
            <a:ext cx="3488019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121" y="2281038"/>
            <a:ext cx="3488019" cy="27534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319" y="1800819"/>
            <a:ext cx="3488015" cy="480218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321" y="2281038"/>
            <a:ext cx="3488014" cy="27534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5" y="508000"/>
            <a:ext cx="7163890" cy="1100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5" y="1248837"/>
            <a:ext cx="3212107" cy="1065388"/>
          </a:xfrm>
        </p:spPr>
        <p:txBody>
          <a:bodyPr anchor="b">
            <a:normAutofit/>
          </a:bodyPr>
          <a:lstStyle>
            <a:lvl1pPr>
              <a:defRPr sz="1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051" y="429104"/>
            <a:ext cx="3761284" cy="46053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445" y="2314224"/>
            <a:ext cx="3212107" cy="2153708"/>
          </a:xfrm>
        </p:spPr>
        <p:txBody>
          <a:bodyPr>
            <a:normAutofit/>
          </a:bodyPr>
          <a:lstStyle>
            <a:lvl1pPr marL="0" indent="0">
              <a:buNone/>
              <a:defRPr sz="1167"/>
            </a:lvl1pPr>
            <a:lvl2pPr marL="380871" indent="0">
              <a:buNone/>
              <a:defRPr sz="1167"/>
            </a:lvl2pPr>
            <a:lvl3pPr marL="761741" indent="0">
              <a:buNone/>
              <a:defRPr sz="1000"/>
            </a:lvl3pPr>
            <a:lvl4pPr marL="1142612" indent="0">
              <a:buNone/>
              <a:defRPr sz="833"/>
            </a:lvl4pPr>
            <a:lvl5pPr marL="1523482" indent="0">
              <a:buNone/>
              <a:defRPr sz="833"/>
            </a:lvl5pPr>
            <a:lvl6pPr marL="1904352" indent="0">
              <a:buNone/>
              <a:defRPr sz="833"/>
            </a:lvl6pPr>
            <a:lvl7pPr marL="2285223" indent="0">
              <a:buNone/>
              <a:defRPr sz="833"/>
            </a:lvl7pPr>
            <a:lvl8pPr marL="2666093" indent="0">
              <a:buNone/>
              <a:defRPr sz="833"/>
            </a:lvl8pPr>
            <a:lvl9pPr marL="3046964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8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4000500"/>
            <a:ext cx="7163889" cy="472282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445" y="508000"/>
            <a:ext cx="7163890" cy="3204765"/>
          </a:xfrm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380985" indent="0">
              <a:buNone/>
              <a:defRPr sz="1333"/>
            </a:lvl2pPr>
            <a:lvl3pPr marL="761970" indent="0">
              <a:buNone/>
              <a:defRPr sz="1333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446" y="4472782"/>
            <a:ext cx="7163889" cy="561687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7056"/>
            <a:ext cx="10160000" cy="57220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445" y="508000"/>
            <a:ext cx="7163890" cy="11006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5" y="1800491"/>
            <a:ext cx="7163890" cy="3233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4278" y="5034469"/>
            <a:ext cx="75994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9ABE-B74F-4DCD-9427-CF2117F5E1D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4445" y="5034469"/>
            <a:ext cx="524801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8886" y="5034469"/>
            <a:ext cx="56944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47ED8B35-DA99-4DF7-85FC-E8613966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8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380985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39" indent="-285739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9100" indent="-238115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52462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33447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14431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95416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ts val="8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605" y="100361"/>
            <a:ext cx="4984595" cy="553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2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037" y="105983"/>
            <a:ext cx="5080000" cy="55399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۶ - ساده ترین تعریف «تهدید» چیست 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تهدید یعنی خطرات و عواملی که امنیت ما و کشور را از بین ببرد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۷ -در گذشته هاي دور چه خطراتی جامعه را تهدید می کرده است</a:t>
            </a:r>
            <a:r>
              <a:rPr lang="ar-SA" sz="2000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قحطی - خشک سالی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حمله حیوانات وحشی -سرما و گرماي بیش از حد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حمله قبایل وحشی و ...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۸ - اگر گروه هاي سیار مرزبانی دریایی از مرزهاي آبی نگهبانی نکنند، چه اتفاقاتی ممکن است رخ دهد؟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ممکن است دشمن از راه دریا به خاك ما تجاوز کند یا دزدان دریایی امنیت کشتی هاي تجاري ما را به خطر بیاندازند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۹ - نقش مرزبانان در تأمین امنیت کشور را برشمرید.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۱ - کنترل عبور و مرور از مرز ( تسهیل عبور و مرور مجاز و مانع رفت و آمد غیر مجاز )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۲ - جلوگیري از انتقال کالاهاي غیر مجاز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۳ - حراست از مرزهاي کشور در مقابل تجاوز خارجی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۴ - جمع آوري اطلاعات از وضع نیروهاي خارجی و ارائه آن به مرکز کشور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۵ - کمک به مرزنشینان براي بهبود وضع زندگی شان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95415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8328" y="0"/>
            <a:ext cx="5080000" cy="55707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۱۰  - امروزه چه خطراتی جامعه و کشور ما را تهدید می کند؟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تحریم اقتصادي- تهاجم فرهنگی- تهاجم نظامی- اعتیاد و...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۱۱ - «تهدید» از چند جنبه قابل مطالعه است ؟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برخی از تهدیدات طبیعی هستند، مانند زلزله، سیل، توفان و ... و برخی منشأ انسانی دارند که خود دو نوع است : تهدید سخت و تهدید نرم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۱۲ - تهدید هاي انسانی چند نوع هستند 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۱ -  تهدید سخت ۲ -  تهدید نرم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۱۳ -تهدید سخت چیست ؟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اگر کشوري ، کشور دیگر را تهدید به حمله ي نظامی کند ، تهدید از نوع سخت است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۱۴ -تهدید نرم چیست ؟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اگر ارزش ها ، باور ها و اعتقادات یک جامعه هدف قرار بگیرند ، تهدید از نوع نرم است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۱۵ -هدف تهدید نرم چیست 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تهدیدات نرم با این هدف صورت می گیرند که یک ملت از ارزش هاي خود دست بردارد و به ارزش هاي دیگران تمایل پیدا کند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۱۶ -چرا تهدید در مقابل امنیت قرار دارد ؟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زیرا هدف تهدید از بین بردن امنیت است.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71052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8728" y="305717"/>
            <a:ext cx="5902036" cy="29238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۱۷ -نمونه اي از تهدید کشورهاي استعمارگر را نام ببرید 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نظام سلطه گر آمریکا که براي جلوگیري از فعالیت هاي صلح آمیز هسته اي، کشور ما را به حمله نظامی، تحریم اقتصادي و ... تهدید می کند.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20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۱۸-سوالات جاخالی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۱ -امنیت از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مهم ترین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نیازهاي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فطري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و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ضروري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انسان است.*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۲ -یکی از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مهم ترین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دلایلی هم که باعث پیدایش سکونت گاه ها و شهرها شده،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نیاز مشترك انسان ها به امنیت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بوده است.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۳ -</a:t>
            </a:r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تهدید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در مقابل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امنیت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قرار دارد.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۴ -همه تهدیدها از یک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نوع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و یک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جنس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b="1" u="sng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نیستند</a:t>
            </a:r>
            <a:r>
              <a:rPr lang="ar-SA" sz="18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8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بلکه می توانند ابعاد گوناگونی داشته باشند.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42202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642" y="159199"/>
            <a:ext cx="4667794" cy="545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000" y="80820"/>
            <a:ext cx="4798423" cy="555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4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283" y="89209"/>
            <a:ext cx="4833257" cy="553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4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52" y="78378"/>
            <a:ext cx="4937760" cy="554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230" y="87086"/>
            <a:ext cx="5111931" cy="55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9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494" y="161375"/>
            <a:ext cx="4894217" cy="546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2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909" y="905163"/>
            <a:ext cx="7019636" cy="31703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8100000">
              <a:schemeClr val="accent5">
                <a:lumMod val="40000"/>
                <a:lumOff val="60000"/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fa-IR" sz="4400" b="1" dirty="0" smtClean="0">
                <a:cs typeface="B Sahar" panose="00000400000000000000" pitchFamily="2" charset="-78"/>
              </a:rPr>
              <a:t>مجموعه سؤالات همراه با پاسخ</a:t>
            </a:r>
          </a:p>
          <a:p>
            <a:pPr algn="ctr"/>
            <a:endParaRPr lang="fa-IR" b="1" dirty="0" smtClean="0">
              <a:cs typeface="B Sahar" panose="00000400000000000000" pitchFamily="2" charset="-78"/>
            </a:endParaRPr>
          </a:p>
          <a:p>
            <a:pPr algn="ctr"/>
            <a:r>
              <a:rPr lang="fa-IR" sz="4800" b="1" dirty="0" smtClean="0">
                <a:solidFill>
                  <a:srgbClr val="7030A0"/>
                </a:solidFill>
                <a:cs typeface="B Sahar" panose="00000400000000000000" pitchFamily="2" charset="-78"/>
              </a:rPr>
              <a:t>درس اول</a:t>
            </a:r>
          </a:p>
          <a:p>
            <a:pPr algn="ctr"/>
            <a:endParaRPr lang="fa-IR" b="1" dirty="0" smtClean="0">
              <a:solidFill>
                <a:schemeClr val="accent1">
                  <a:lumMod val="75000"/>
                </a:schemeClr>
              </a:solidFill>
              <a:cs typeface="B Sahar" panose="00000400000000000000" pitchFamily="2" charset="-78"/>
            </a:endParaRPr>
          </a:p>
          <a:p>
            <a:pPr algn="ctr"/>
            <a:r>
              <a:rPr lang="fa-IR" sz="7200" b="1" dirty="0" smtClean="0">
                <a:solidFill>
                  <a:schemeClr val="accent1">
                    <a:lumMod val="75000"/>
                  </a:schemeClr>
                </a:solidFill>
                <a:cs typeface="B Sahar" panose="00000400000000000000" pitchFamily="2" charset="-78"/>
              </a:rPr>
              <a:t>امنیت </a:t>
            </a:r>
            <a:r>
              <a:rPr lang="fa-IR" sz="7200" b="1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Sahar" panose="00000400000000000000" pitchFamily="2" charset="-78"/>
              </a:rPr>
              <a:t> - </a:t>
            </a:r>
            <a:r>
              <a:rPr lang="fa-IR" sz="7200" b="1" dirty="0" smtClean="0">
                <a:solidFill>
                  <a:srgbClr val="FF0000"/>
                </a:solidFill>
                <a:cs typeface="B Sahar" panose="00000400000000000000" pitchFamily="2" charset="-78"/>
              </a:rPr>
              <a:t>تهدید</a:t>
            </a:r>
            <a:endParaRPr lang="fa-IR" sz="7200" b="1" dirty="0" smtClean="0">
              <a:cs typeface="B Sah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4800507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0035" y="0"/>
            <a:ext cx="50800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۱ - چرا انسان هاي نخستین ، غارها را به عنوان اولین محل زندگی خود انتخاب کردند 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براي در امان ماندن از خطرات طبیعی و سرما و گرما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۲ - چرا در گذشته مردم یک روستا یا یک شهر در قلعه اي بزرگ زندگی می کردند ؟ چرا آنان اطراف شهر خود دیوار (برج و بارو) می کشیدند؟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براي دفاع از خود در مقابل دشمنان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۳ </a:t>
            </a:r>
            <a:r>
              <a:rPr lang="en-US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-</a:t>
            </a:r>
            <a:r>
              <a:rPr lang="en-US" sz="1600" dirty="0">
                <a:latin typeface="B Jalal" panose="00000400000000000000" pitchFamily="2" charset="-78"/>
                <a:ea typeface="Times New Roman" panose="02020603050405020304" pitchFamily="18" charset="0"/>
              </a:rPr>
              <a:t> </a:t>
            </a:r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الف) اگر پلیس راهنمایی و رانندگی و پلیس انتظامی یا کلانتري ها در جامعه حضور نداشته باشند</a:t>
            </a:r>
            <a:r>
              <a:rPr lang="fa-IR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،</a:t>
            </a:r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 چه اتفاقاتی راپیش بینی می کنید؟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مقررات راهنمایی و رانندگی رعایت نمی شود و باعث ایجاد ترافیک می شود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باعث هرج و مرج واختلاف در بین مردم می شود 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ب) اگر روزي نیروهاي مسلح کشور از مرزهاي آبی، خشکی و هوایی کشورمان مراقبت نکنند ! چه اتفاقاتی را پیش بینی می کنید 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دشمنان به فکر تجاوز به کشور ما می افتند و امنیت کشور ما از بین می رود 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۴ -  ساده ترین تعریف امنیت چیست 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امنیت یعنی دور بودن از خطراتی که علیه منافع مادي (جان، مال، سرزمین و ... )و ارزش هاي معنوي (دین، فرهنگ، اعتقادات و ...) ما وجود دارد.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800" b="1" dirty="0">
                <a:latin typeface="Tahoma" panose="020B0604030504040204" pitchFamily="34" charset="0"/>
                <a:ea typeface="Times New Roman" panose="02020603050405020304" pitchFamily="18" charset="0"/>
                <a:cs typeface="B Compset" panose="00000400000000000000" pitchFamily="2" charset="-78"/>
              </a:rPr>
              <a:t>۵ - اگر در کشور امنیت برقرار باشد، چه آثار مثبتی درپی خواهد داشت؟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1600" dirty="0">
                <a:latin typeface="Tahoma" panose="020B0604030504040204" pitchFamily="34" charset="0"/>
                <a:ea typeface="Times New Roman" panose="02020603050405020304" pitchFamily="18" charset="0"/>
                <a:cs typeface="B Jalal" panose="00000400000000000000" pitchFamily="2" charset="-78"/>
              </a:rPr>
              <a:t>امنیت موجب برقراري آرامش مردم وپیشرفت اقتصادي کشور می شود .و همچنین باعث افزایش قدرت نظامی در برابر دشمنان نیز می شود 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98497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393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 Compset</vt:lpstr>
      <vt:lpstr>B Jalal</vt:lpstr>
      <vt:lpstr>B Sahar</vt:lpstr>
      <vt:lpstr>Cambria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System</dc:creator>
  <cp:lastModifiedBy>Other</cp:lastModifiedBy>
  <cp:revision>30</cp:revision>
  <dcterms:created xsi:type="dcterms:W3CDTF">2016-01-09T07:19:15Z</dcterms:created>
  <dcterms:modified xsi:type="dcterms:W3CDTF">2020-05-03T05:28:32Z</dcterms:modified>
  <cp:contentStatus/>
</cp:coreProperties>
</file>