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5" r:id="rId5"/>
    <p:sldId id="257" r:id="rId6"/>
    <p:sldId id="258" r:id="rId7"/>
    <p:sldId id="259" r:id="rId8"/>
    <p:sldId id="263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B7EFBC"/>
    <a:srgbClr val="88E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22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8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3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71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4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8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35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6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9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6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7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2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9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4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7735-F2D5-46D0-AF94-753E73C208F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D6A8-246C-4065-9A41-A63C6D38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7735-F2D5-46D0-AF94-753E73C20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D6A8-246C-4065-9A41-A63C6D3870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IZ\Pictures\nm hjn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" y="0"/>
            <a:ext cx="9143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9073" y="4724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dirty="0">
                <a:solidFill>
                  <a:schemeClr val="bg1"/>
                </a:solidFill>
                <a:cs typeface="B Titr" pitchFamily="2" charset="-78"/>
              </a:rPr>
              <a:t>گناهان</a:t>
            </a:r>
            <a:endParaRPr lang="en-US" sz="96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885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تآثیر نیروی عقل ونیروی جهل</a:t>
            </a:r>
            <a:endParaRPr lang="en-US" dirty="0"/>
          </a:p>
        </p:txBody>
      </p:sp>
      <p:pic>
        <p:nvPicPr>
          <p:cNvPr id="1026" name="Picture 2" descr="C:\Users\HAMIZ\Pictures\vbn vg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8704"/>
            <a:ext cx="3124636" cy="38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MIZ\Pictures\vbn vg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19237"/>
            <a:ext cx="31242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962400" y="1905001"/>
            <a:ext cx="1714500" cy="1371600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جنود عقل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3352800" y="3581399"/>
            <a:ext cx="1752600" cy="1295402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جنود جهل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69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IZ\Pictures\295008629-درخت-با-ريشه-و-برگها-تصویر-بردار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8372"/>
            <a:ext cx="5382491" cy="5714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86200" y="4191000"/>
            <a:ext cx="1371601" cy="685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003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1552" y="3124200"/>
            <a:ext cx="4876800" cy="80010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prstClr val="black"/>
                </a:solidFill>
                <a:cs typeface="B Titr" pitchFamily="2" charset="-78"/>
              </a:rPr>
              <a:t>نفاق، تکبر، عجب، سوء‌ظن بالله، حب نفس، حب دنیا، عصبیت، حسادت، تفاخر، حرص</a:t>
            </a:r>
            <a:endParaRPr lang="en-US" b="1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3076" name="Picture 4" descr="C:\Users\HAMIZ\Pictures\ghj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990600"/>
            <a:ext cx="7189541" cy="45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71661" y="2971800"/>
            <a:ext cx="4800600" cy="1143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نفاق، تکبر، عجب، سوء‌ظن بالله، حب نفس، </a:t>
            </a:r>
          </a:p>
          <a:p>
            <a:pPr algn="ctr"/>
            <a:r>
              <a:rPr lang="fa-I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حب دنیا، عصبیت، حسادت، تفاخر، حرص</a:t>
            </a:r>
          </a:p>
        </p:txBody>
      </p:sp>
    </p:spTree>
    <p:extLst>
      <p:ext uri="{BB962C8B-B14F-4D97-AF65-F5344CB8AC3E}">
        <p14:creationId xmlns:p14="http://schemas.microsoft.com/office/powerpoint/2010/main" val="23798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HAMIZ\Pictures\vgfrfg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7" y="76200"/>
            <a:ext cx="893358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5854577" y="2977862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قتل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685985" y="1615354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دزدی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623829" y="976746"/>
            <a:ext cx="1573126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حرام خواری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316232" y="3129396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عاق والد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4002020" y="1336964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زنا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3059424" y="1676401"/>
            <a:ext cx="914400" cy="36195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یآس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626447" y="3212523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لواط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4725432" y="795771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غنا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4196955" y="4745616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ریا</a:t>
            </a:r>
            <a:endParaRPr lang="en-US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646758" y="3666259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دروغ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7011432" y="2243571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قطع رحم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2735247" y="4042064"/>
            <a:ext cx="1608153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شراب‌خواری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719616" y="4832208"/>
            <a:ext cx="1338815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پیمان‌شکنی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718995" y="3451514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قمار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1503277" y="2699472"/>
            <a:ext cx="135473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خیانت در امانت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3165992" y="3319030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تهمت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3165992" y="393989"/>
            <a:ext cx="178700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خوردن مال یتیم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7011432" y="3875810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اسراف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352219" y="4223039"/>
            <a:ext cx="1706212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کمک به ستمگران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194647" y="3338946"/>
            <a:ext cx="1578735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سحر و جادو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659122" y="2011507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کم‌فروشی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2482971" y="2225819"/>
            <a:ext cx="1576525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گواهی دروغ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5646758" y="2396836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رباخواری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5886178" y="4920962"/>
            <a:ext cx="1416199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ترک‌واجبات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4755671" y="1843521"/>
            <a:ext cx="1568930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حق الناس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4120755" y="2487757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سوگند دروغ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7" name="Oval Callout 46"/>
          <p:cNvSpPr/>
          <p:nvPr/>
        </p:nvSpPr>
        <p:spPr>
          <a:xfrm>
            <a:off x="7302377" y="4711412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ترک نماز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8" name="Oval Callout 47"/>
          <p:cNvSpPr/>
          <p:nvPr/>
        </p:nvSpPr>
        <p:spPr>
          <a:xfrm>
            <a:off x="1215738" y="976746"/>
            <a:ext cx="1451262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شهادت ندادن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9" name="Oval Callout 48"/>
          <p:cNvSpPr/>
          <p:nvPr/>
        </p:nvSpPr>
        <p:spPr>
          <a:xfrm>
            <a:off x="4379069" y="4042064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جنگ با مسلمانان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50" name="Oval Callout 49"/>
          <p:cNvSpPr/>
          <p:nvPr/>
        </p:nvSpPr>
        <p:spPr>
          <a:xfrm>
            <a:off x="2058431" y="4711412"/>
            <a:ext cx="1599169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خوردن گوشت مردار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51" name="Oval Callout 50"/>
          <p:cNvSpPr/>
          <p:nvPr/>
        </p:nvSpPr>
        <p:spPr>
          <a:xfrm>
            <a:off x="194647" y="2607686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ندادن زکات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52" name="Oval Callout 51"/>
          <p:cNvSpPr/>
          <p:nvPr/>
        </p:nvSpPr>
        <p:spPr>
          <a:xfrm>
            <a:off x="7011433" y="1122652"/>
            <a:ext cx="1294368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انکار قیامت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53" name="Oval Callout 52"/>
          <p:cNvSpPr/>
          <p:nvPr/>
        </p:nvSpPr>
        <p:spPr>
          <a:xfrm>
            <a:off x="5927742" y="1447801"/>
            <a:ext cx="1256785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انکار قرآن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54" name="Oval Callout 53"/>
          <p:cNvSpPr/>
          <p:nvPr/>
        </p:nvSpPr>
        <p:spPr>
          <a:xfrm>
            <a:off x="6055467" y="795771"/>
            <a:ext cx="121920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انکار انبیاء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7062870" y="1676401"/>
            <a:ext cx="1121273" cy="40870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غیبت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56" name="Oval Callout 55"/>
          <p:cNvSpPr/>
          <p:nvPr/>
        </p:nvSpPr>
        <p:spPr>
          <a:xfrm>
            <a:off x="5646758" y="4308332"/>
            <a:ext cx="1294368" cy="471487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بی‌حجابی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1444439" y="5298499"/>
            <a:ext cx="1413575" cy="416501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حبس حقوق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2980353" y="5127917"/>
            <a:ext cx="157578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00" dirty="0">
                <a:cs typeface="B Titr" pitchFamily="2" charset="-78"/>
              </a:rPr>
              <a:t>هتک تربت امام حسین(ع)</a:t>
            </a:r>
            <a:endParaRPr lang="en-US" sz="1300" dirty="0">
              <a:cs typeface="B Titr" pitchFamily="2" charset="-78"/>
            </a:endParaRPr>
          </a:p>
        </p:txBody>
      </p:sp>
      <p:sp>
        <p:nvSpPr>
          <p:cNvPr id="59" name="Oval Callout 58"/>
          <p:cNvSpPr/>
          <p:nvPr/>
        </p:nvSpPr>
        <p:spPr>
          <a:xfrm>
            <a:off x="4765934" y="5228359"/>
            <a:ext cx="1406265" cy="486641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هتک مساجد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60" name="Oval Callout 59"/>
          <p:cNvSpPr/>
          <p:nvPr/>
        </p:nvSpPr>
        <p:spPr>
          <a:xfrm>
            <a:off x="7011433" y="5318848"/>
            <a:ext cx="1294368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سخن‌چینی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61" name="Oval Callout 60"/>
          <p:cNvSpPr/>
          <p:nvPr/>
        </p:nvSpPr>
        <p:spPr>
          <a:xfrm>
            <a:off x="203550" y="5514109"/>
            <a:ext cx="1399308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استهزاء‌مومن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62" name="Oval Callout 61"/>
          <p:cNvSpPr/>
          <p:nvPr/>
        </p:nvSpPr>
        <p:spPr>
          <a:xfrm>
            <a:off x="1188029" y="5863072"/>
            <a:ext cx="992618" cy="46152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احتکار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63" name="Oval Callout 62"/>
          <p:cNvSpPr/>
          <p:nvPr/>
        </p:nvSpPr>
        <p:spPr>
          <a:xfrm>
            <a:off x="5673437" y="5597238"/>
            <a:ext cx="1511090" cy="5567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همسایه‌آزاری</a:t>
            </a:r>
            <a:endParaRPr lang="en-US" sz="1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983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MIZ\Pictures\4u3z33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04800" y="3733800"/>
            <a:ext cx="2189019" cy="1219200"/>
          </a:xfrm>
          <a:prstGeom prst="rightArrowCallout">
            <a:avLst>
              <a:gd name="adj1" fmla="val 18701"/>
              <a:gd name="adj2" fmla="val 26575"/>
              <a:gd name="adj3" fmla="val 39531"/>
              <a:gd name="adj4" fmla="val 719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الهامات شیطان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6400800" y="3851564"/>
            <a:ext cx="2209800" cy="1101436"/>
          </a:xfrm>
          <a:prstGeom prst="leftArrowCallout">
            <a:avLst>
              <a:gd name="adj1" fmla="val 31061"/>
              <a:gd name="adj2" fmla="val 25000"/>
              <a:gd name="adj3" fmla="val 41667"/>
              <a:gd name="adj4" fmla="val 730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الهامات نفس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876799" y="568036"/>
            <a:ext cx="1828801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Titr" pitchFamily="2" charset="-78"/>
              </a:rPr>
              <a:t>سردمزاجی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664527" y="263236"/>
            <a:ext cx="121920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200" b="1" dirty="0">
                <a:cs typeface="B Titr" pitchFamily="2" charset="-78"/>
              </a:rPr>
              <a:t>مکر</a:t>
            </a:r>
            <a:endParaRPr lang="en-US" sz="2200" b="1" dirty="0">
              <a:cs typeface="B Titr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611581" y="796636"/>
            <a:ext cx="1350819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200" b="1" dirty="0">
                <a:cs typeface="B Titr" pitchFamily="2" charset="-78"/>
              </a:rPr>
              <a:t>دشمنی</a:t>
            </a:r>
            <a:endParaRPr lang="en-US" sz="2200" b="1" dirty="0">
              <a:cs typeface="B Titr" pitchFamily="2" charset="-78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420090" y="2327564"/>
            <a:ext cx="1371601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Titr" pitchFamily="2" charset="-78"/>
              </a:rPr>
              <a:t>انجام منکر</a:t>
            </a:r>
            <a:endParaRPr lang="en-US" sz="1600" b="1" dirty="0">
              <a:cs typeface="B Titr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493819" y="1835727"/>
            <a:ext cx="1468581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Titr" pitchFamily="2" charset="-78"/>
              </a:rPr>
              <a:t>احساس فقر</a:t>
            </a:r>
            <a:endParaRPr lang="en-US" sz="1600" b="1" dirty="0">
              <a:cs typeface="B Titr" pitchFamily="2" charset="-78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167745" y="2154382"/>
            <a:ext cx="121920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200" b="1" dirty="0">
                <a:cs typeface="B Titr" pitchFamily="2" charset="-78"/>
              </a:rPr>
              <a:t>فحشا</a:t>
            </a:r>
            <a:endParaRPr lang="en-US" sz="2200" b="1" dirty="0">
              <a:cs typeface="B Titr" pitchFamily="2" charset="-78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382488" y="1253836"/>
            <a:ext cx="157942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Titr" pitchFamily="2" charset="-78"/>
              </a:rPr>
              <a:t>خیال‌پردازی</a:t>
            </a:r>
            <a:endParaRPr lang="en-US" sz="1600" b="1" dirty="0">
              <a:cs typeface="B Titr" pitchFamily="2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096000" y="2646217"/>
            <a:ext cx="121920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ترس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258791" y="1724890"/>
            <a:ext cx="121920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خشونت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098965" y="290945"/>
            <a:ext cx="1219200" cy="457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طغیان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34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Z\Pictures\295008629-درخت-با-ريشه-و-برگها-تصویر-بردار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7912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76600" y="4495800"/>
            <a:ext cx="2590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اعتقاد به وحدانیت خداوند عزوجل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57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MIZ\Pictures\gh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58626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1600200" y="30480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cs typeface="B Titr" pitchFamily="2" charset="-78"/>
              </a:rPr>
              <a:t>اخلاص، صبر، معرفت، علم، رضا، توکل، حسن ظن بالله، یقین، حب به خداوند و ولی خدا، ایمان</a:t>
            </a:r>
            <a:endParaRPr lang="en-US" sz="24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48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MIZ\Pictures\vgfr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74036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72964" y="30722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توبه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149709" y="3428999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امربه معروف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400182" y="1250373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فروتنی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741273" y="3671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شوق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70617" y="28055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خلق خوش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974872" y="60960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سخاوت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370273" y="182880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ورع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766782" y="4201391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نیکی به والدین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632418" y="3574473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شکر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320500" y="4838700"/>
            <a:ext cx="1704927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ترک محرمات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581400" y="415290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نهی ازمنکر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415745" y="4125191"/>
            <a:ext cx="1186472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امنت‌داری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847436" y="114300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تقوا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664854" y="5188528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راز داری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968491" y="4921828"/>
            <a:ext cx="1634563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انجام واجبات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701226" y="24626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طهارت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664854" y="179070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قناعت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482545" y="462395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راستگویی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7233163" y="3591791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وفای به‌عهد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482545" y="26150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زهد و پارسایی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4233655" y="19292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عفو و بخشش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1786691" y="3246438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عفت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2430927" y="3969326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شجاعت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294309" y="1659082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خداترسی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3250800" y="228600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انابه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2555891" y="166254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یاد مرگ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2114182" y="997527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برادری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3250800" y="987137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شرم وحیا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311728" y="3574473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تفویض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1155628" y="4277590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حکمت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49109" y="4734791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ثقه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1979836" y="2387455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شناخت خدا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409255" y="2912917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ذکرخدا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609328" y="2148464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تفکر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85" name="Oval Callout 84"/>
          <p:cNvSpPr/>
          <p:nvPr/>
        </p:nvSpPr>
        <p:spPr>
          <a:xfrm>
            <a:off x="3997309" y="5175683"/>
            <a:ext cx="1136618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عزم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87" name="Oval Callout 86"/>
          <p:cNvSpPr/>
          <p:nvPr/>
        </p:nvSpPr>
        <p:spPr>
          <a:xfrm>
            <a:off x="735928" y="5721929"/>
            <a:ext cx="1378254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Titr" pitchFamily="2" charset="-78"/>
              </a:rPr>
              <a:t>خدمت به مردم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88" name="Oval Callout 87"/>
          <p:cNvSpPr/>
          <p:nvPr/>
        </p:nvSpPr>
        <p:spPr>
          <a:xfrm>
            <a:off x="6200727" y="2937163"/>
            <a:ext cx="1345800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غض بصر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89" name="Oval Callout 88"/>
          <p:cNvSpPr/>
          <p:nvPr/>
        </p:nvSpPr>
        <p:spPr>
          <a:xfrm>
            <a:off x="1177636" y="5108864"/>
            <a:ext cx="1186745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حجاب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90" name="Oval Callout 89"/>
          <p:cNvSpPr/>
          <p:nvPr/>
        </p:nvSpPr>
        <p:spPr>
          <a:xfrm>
            <a:off x="6989617" y="998536"/>
            <a:ext cx="1345800" cy="533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انتظار فرج</a:t>
            </a:r>
            <a:endParaRPr lang="en-US" sz="1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48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236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2_Office Theme</vt:lpstr>
      <vt:lpstr>PowerPoint Presentation</vt:lpstr>
      <vt:lpstr>تآثیر نیروی عقل ونیروی جهل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T.H.</dc:creator>
  <cp:lastModifiedBy>T.Hamiz</cp:lastModifiedBy>
  <cp:revision>21</cp:revision>
  <dcterms:created xsi:type="dcterms:W3CDTF">2018-08-24T07:17:35Z</dcterms:created>
  <dcterms:modified xsi:type="dcterms:W3CDTF">2020-10-13T11:56:07Z</dcterms:modified>
</cp:coreProperties>
</file>