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35" r:id="rId2"/>
    <p:sldId id="336" r:id="rId3"/>
    <p:sldId id="337" r:id="rId4"/>
    <p:sldId id="338" r:id="rId5"/>
    <p:sldId id="339" r:id="rId6"/>
    <p:sldId id="340" r:id="rId7"/>
    <p:sldId id="341" r:id="rId8"/>
    <p:sldId id="342" r:id="rId9"/>
    <p:sldId id="343" r:id="rId10"/>
    <p:sldId id="344" r:id="rId11"/>
    <p:sldId id="348" r:id="rId12"/>
    <p:sldId id="346" r:id="rId13"/>
    <p:sldId id="345" r:id="rId14"/>
    <p:sldId id="28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94660" autoAdjust="0"/>
  </p:normalViewPr>
  <p:slideViewPr>
    <p:cSldViewPr snapToGrid="0">
      <p:cViewPr>
        <p:scale>
          <a:sx n="66" d="100"/>
          <a:sy n="66" d="100"/>
        </p:scale>
        <p:origin x="-930" y="-3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508000" y="4853412"/>
            <a:ext cx="112776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0409256-BB9D-4EE1-978B-903609A03B5E}" type="datetimeFigureOut">
              <a:rPr lang="en-US" smtClean="0"/>
              <a:pPr/>
              <a:t>4/30/2020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10972800" y="6473952"/>
            <a:ext cx="1011936" cy="246888"/>
          </a:xfrm>
        </p:spPr>
        <p:txBody>
          <a:bodyPr/>
          <a:lstStyle/>
          <a:p>
            <a:fld id="{D12E791C-0A8C-41CF-A358-0882E33B6A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409256-BB9D-4EE1-978B-903609A03B5E}"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549277"/>
            <a:ext cx="83312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409256-BB9D-4EE1-978B-903609A03B5E}"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0409256-BB9D-4EE1-978B-903609A03B5E}" type="datetimeFigureOut">
              <a:rPr lang="en-US" smtClean="0"/>
              <a:pPr/>
              <a:t>4/30/2020</a:t>
            </a:fld>
            <a:endParaRPr lang="en-US"/>
          </a:p>
        </p:txBody>
      </p:sp>
      <p:sp>
        <p:nvSpPr>
          <p:cNvPr id="19" name="Footer Placeholder 18"/>
          <p:cNvSpPr>
            <a:spLocks noGrp="1"/>
          </p:cNvSpPr>
          <p:nvPr>
            <p:ph type="ftr" sz="quarter" idx="11"/>
          </p:nvPr>
        </p:nvSpPr>
        <p:spPr>
          <a:xfrm>
            <a:off x="4775200" y="76201"/>
            <a:ext cx="3860800" cy="288925"/>
          </a:xfrm>
        </p:spPr>
        <p:txBody>
          <a:bodyPr/>
          <a:lstStyle/>
          <a:p>
            <a:endParaRPr lang="en-US"/>
          </a:p>
        </p:txBody>
      </p:sp>
      <p:sp>
        <p:nvSpPr>
          <p:cNvPr id="16" name="Slide Number Placeholder 15"/>
          <p:cNvSpPr>
            <a:spLocks noGrp="1"/>
          </p:cNvSpPr>
          <p:nvPr>
            <p:ph type="sldNum" sz="quarter" idx="12"/>
          </p:nvPr>
        </p:nvSpPr>
        <p:spPr>
          <a:xfrm>
            <a:off x="10972800" y="6473952"/>
            <a:ext cx="1011936" cy="246888"/>
          </a:xfrm>
        </p:spPr>
        <p:txBody>
          <a:bodyPr/>
          <a:lstStyle/>
          <a:p>
            <a:fld id="{D12E791C-0A8C-41CF-A358-0882E33B6A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0409256-BB9D-4EE1-978B-903609A03B5E}" type="datetimeFigureOut">
              <a:rPr lang="en-US" smtClean="0"/>
              <a:pPr/>
              <a:t>4/30/2020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12E791C-0A8C-41CF-A358-0882E33B6A3D}" type="slidenum">
              <a:rPr lang="en-US" smtClean="0"/>
              <a:pPr/>
              <a:t>‹#›</a:t>
            </a:fld>
            <a:endParaRPr lang="en-US"/>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0409256-BB9D-4EE1-978B-903609A03B5E}" type="datetimeFigureOut">
              <a:rPr lang="en-US" smtClean="0"/>
              <a:pPr/>
              <a:t>4/30/2020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12E791C-0A8C-41CF-A358-0882E33B6A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0409256-BB9D-4EE1-978B-903609A03B5E}"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972800" y="6477000"/>
            <a:ext cx="1016000" cy="246888"/>
          </a:xfrm>
        </p:spPr>
        <p:txBody>
          <a:bodyPr/>
          <a:lstStyle/>
          <a:p>
            <a:fld id="{D12E791C-0A8C-41CF-A358-0882E33B6A3D}" type="slidenum">
              <a:rPr lang="en-US" smtClean="0"/>
              <a:pPr/>
              <a:t>‹#›</a:t>
            </a:fld>
            <a:endParaRPr lang="en-US"/>
          </a:p>
        </p:txBody>
      </p:sp>
      <p:sp>
        <p:nvSpPr>
          <p:cNvPr id="11" name="Straight Connector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0409256-BB9D-4EE1-978B-903609A03B5E}" type="datetimeFigureOut">
              <a:rPr lang="en-US" smtClean="0"/>
              <a:pPr/>
              <a:t>4/30/2020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409256-BB9D-4EE1-978B-903609A03B5E}" type="datetimeFigureOut">
              <a:rPr lang="en-US" smtClean="0"/>
              <a:pPr/>
              <a:t>4/30/2020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0409256-BB9D-4EE1-978B-903609A03B5E}" type="datetimeFigureOut">
              <a:rPr lang="en-US" smtClean="0"/>
              <a:pPr/>
              <a:t>4/30/2020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0409256-BB9D-4EE1-978B-903609A03B5E}"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12E791C-0A8C-41CF-A358-0882E33B6A3D}" type="slidenum">
              <a:rPr lang="en-US" smtClean="0"/>
              <a:pPr/>
              <a:t>‹#›</a:t>
            </a:fld>
            <a:endParaRPr lang="en-US"/>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50409256-BB9D-4EE1-978B-903609A03B5E}" type="datetimeFigureOut">
              <a:rPr lang="en-US" smtClean="0"/>
              <a:pPr/>
              <a:t>4/30/2020</a:t>
            </a:fld>
            <a:endParaRPr lang="en-US"/>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12E791C-0A8C-41CF-A358-0882E33B6A3D}" type="slidenum">
              <a:rPr lang="en-US" smtClean="0"/>
              <a:pPr/>
              <a:t>‹#›</a:t>
            </a:fld>
            <a:endParaRPr lang="en-US"/>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2220"/>
          <a:stretch/>
        </p:blipFill>
        <p:spPr>
          <a:xfrm>
            <a:off x="9117405" y="5392277"/>
            <a:ext cx="3074599" cy="146572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6546" t="8886" r="2651" b="56688"/>
          <a:stretch/>
        </p:blipFill>
        <p:spPr>
          <a:xfrm rot="20281595">
            <a:off x="280371" y="3758485"/>
            <a:ext cx="1479176" cy="1002336"/>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65" b="71377"/>
          <a:stretch/>
        </p:blipFill>
        <p:spPr>
          <a:xfrm>
            <a:off x="3" y="5404108"/>
            <a:ext cx="7663031" cy="1534038"/>
          </a:xfrm>
          <a:prstGeom prst="rect">
            <a:avLst/>
          </a:prstGeom>
        </p:spPr>
      </p:pic>
      <p:sp>
        <p:nvSpPr>
          <p:cNvPr id="8" name="TextBox 7"/>
          <p:cNvSpPr txBox="1"/>
          <p:nvPr/>
        </p:nvSpPr>
        <p:spPr>
          <a:xfrm>
            <a:off x="3115129" y="1233502"/>
            <a:ext cx="5486400" cy="3046988"/>
          </a:xfrm>
          <a:prstGeom prst="rect">
            <a:avLst/>
          </a:prstGeom>
          <a:noFill/>
        </p:spPr>
        <p:txBody>
          <a:bodyPr wrap="square" rtlCol="0">
            <a:spAutoFit/>
          </a:bodyPr>
          <a:lstStyle/>
          <a:p>
            <a:pPr algn="ctr" rtl="1"/>
            <a:r>
              <a:rPr lang="fa-IR" sz="4000" dirty="0" smtClean="0">
                <a:ln w="0"/>
                <a:solidFill>
                  <a:schemeClr val="accent2">
                    <a:lumMod val="20000"/>
                    <a:lumOff val="80000"/>
                  </a:schemeClr>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B Titr" panose="00000700000000000000" pitchFamily="2" charset="-78"/>
              </a:rPr>
              <a:t>به نام خدا</a:t>
            </a:r>
          </a:p>
          <a:p>
            <a:pPr algn="ctr" rtl="1"/>
            <a:endParaRPr lang="fa-IR" sz="4000" dirty="0">
              <a:ln w="0"/>
              <a:solidFill>
                <a:schemeClr val="accent2">
                  <a:lumMod val="20000"/>
                  <a:lumOff val="80000"/>
                </a:schemeClr>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B Titr" panose="00000700000000000000" pitchFamily="2" charset="-78"/>
            </a:endParaRPr>
          </a:p>
          <a:p>
            <a:pPr algn="ctr" rtl="1"/>
            <a:r>
              <a:rPr lang="fa-IR" sz="4000" dirty="0" smtClean="0">
                <a:ln w="0"/>
                <a:solidFill>
                  <a:srgbClr val="FF000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B Titr" panose="00000700000000000000" pitchFamily="2" charset="-78"/>
              </a:rPr>
              <a:t>ورزش </a:t>
            </a:r>
            <a:r>
              <a:rPr lang="fa-IR" sz="4000" dirty="0">
                <a:ln w="0"/>
                <a:solidFill>
                  <a:srgbClr val="FF000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B Titr" panose="00000700000000000000" pitchFamily="2" charset="-78"/>
              </a:rPr>
              <a:t>و نیرو  (2)</a:t>
            </a:r>
          </a:p>
          <a:p>
            <a:pPr algn="ctr" rtl="1"/>
            <a:endParaRPr lang="fa-IR" sz="4000" dirty="0">
              <a:ln w="0"/>
              <a:solidFill>
                <a:srgbClr val="002060"/>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cs typeface="B Titr" panose="00000700000000000000" pitchFamily="2" charset="-78"/>
            </a:endParaRPr>
          </a:p>
          <a:p>
            <a:pPr algn="ctr" rtl="1"/>
            <a:endParaRPr lang="en-US" sz="32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833586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598417" y="1826391"/>
            <a:ext cx="3432841" cy="768380"/>
            <a:chOff x="7530353" y="1313350"/>
            <a:chExt cx="4661647" cy="119951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353" y="1551980"/>
              <a:ext cx="4661647" cy="960882"/>
            </a:xfrm>
            <a:prstGeom prst="rect">
              <a:avLst/>
            </a:prstGeom>
          </p:spPr>
        </p:pic>
        <p:grpSp>
          <p:nvGrpSpPr>
            <p:cNvPr id="11" name="Group 10"/>
            <p:cNvGrpSpPr/>
            <p:nvPr/>
          </p:nvGrpSpPr>
          <p:grpSpPr>
            <a:xfrm>
              <a:off x="8726326" y="1313350"/>
              <a:ext cx="3084831" cy="1038730"/>
              <a:chOff x="8726326" y="1313350"/>
              <a:chExt cx="3084831" cy="103873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662" t="49418" r="49555" b="8805"/>
              <a:stretch/>
            </p:blipFill>
            <p:spPr>
              <a:xfrm>
                <a:off x="8726326" y="1355527"/>
                <a:ext cx="1044389" cy="99655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5793" t="47545" r="3432" b="11011"/>
              <a:stretch/>
            </p:blipFill>
            <p:spPr>
              <a:xfrm>
                <a:off x="10789182" y="1313350"/>
                <a:ext cx="1021975" cy="103873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8333" t="9443" r="52563" b="54795"/>
              <a:stretch/>
            </p:blipFill>
            <p:spPr>
              <a:xfrm>
                <a:off x="9800126" y="1410788"/>
                <a:ext cx="1029264" cy="941292"/>
              </a:xfrm>
              <a:prstGeom prst="rect">
                <a:avLst/>
              </a:prstGeom>
            </p:spPr>
          </p:pic>
        </p:grpSp>
      </p:grpSp>
      <p:sp>
        <p:nvSpPr>
          <p:cNvPr id="13" name="TextBox 12"/>
          <p:cNvSpPr txBox="1"/>
          <p:nvPr/>
        </p:nvSpPr>
        <p:spPr>
          <a:xfrm>
            <a:off x="290289" y="3175954"/>
            <a:ext cx="11609571" cy="3093154"/>
          </a:xfrm>
          <a:prstGeom prst="rect">
            <a:avLst/>
          </a:prstGeom>
          <a:noFill/>
        </p:spPr>
        <p:txBody>
          <a:bodyPr wrap="square" rtlCol="1">
            <a:spAutoFit/>
          </a:bodyPr>
          <a:lstStyle/>
          <a:p>
            <a:pPr marL="342900" indent="-342900" algn="just" rtl="1">
              <a:lnSpc>
                <a:spcPct val="150000"/>
              </a:lnSpc>
              <a:buFont typeface="Wingdings" panose="05000000000000000000" pitchFamily="2" charset="2"/>
              <a:buChar char="ü"/>
            </a:pPr>
            <a:r>
              <a:rPr lang="fa-IR" sz="2600" b="1" dirty="0" smtClean="0">
                <a:cs typeface="B Nazanin" panose="00000400000000000000" pitchFamily="2" charset="-78"/>
              </a:rPr>
              <a:t>نیروی الکتریکی یکی از نیروهایی است که بین دو جسم ایجاد می شود . این نیرو می تواند به صورت کششی یا رانشی بین دو جسم ایجاد شود .</a:t>
            </a:r>
          </a:p>
          <a:p>
            <a:pPr marL="342900" indent="-342900" algn="just" rtl="1">
              <a:lnSpc>
                <a:spcPct val="150000"/>
              </a:lnSpc>
              <a:buFont typeface="Wingdings" panose="05000000000000000000" pitchFamily="2" charset="2"/>
              <a:buChar char="ü"/>
            </a:pPr>
            <a:r>
              <a:rPr lang="fa-IR" sz="2600" b="1" dirty="0" smtClean="0">
                <a:solidFill>
                  <a:srgbClr val="FF0000"/>
                </a:solidFill>
                <a:cs typeface="B Nazanin" panose="00000400000000000000" pitchFamily="2" charset="-78"/>
              </a:rPr>
              <a:t>نکته : </a:t>
            </a:r>
            <a:r>
              <a:rPr lang="fa-IR" sz="2600" b="1" dirty="0" smtClean="0">
                <a:cs typeface="B Nazanin" panose="00000400000000000000" pitchFamily="2" charset="-78"/>
              </a:rPr>
              <a:t>یکی از روش های ایجاد شدن بار الکتریکی روش مالش است . اگر شانه ای پلاستیکی را به موها مالش دهیم و به خرده کاغذها نزدیک کنیم ، خرده کاغذها جذب شانه های پلاستیکی می شوند که دلیل نیروی الکتریکی است .</a:t>
            </a:r>
            <a:endParaRPr lang="fa-IR" sz="2600" b="1" dirty="0">
              <a:cs typeface="B Nazanin" panose="00000400000000000000" pitchFamily="2" charset="-78"/>
            </a:endParaRPr>
          </a:p>
        </p:txBody>
      </p:sp>
      <p:sp>
        <p:nvSpPr>
          <p:cNvPr id="14" name="Rectangle 13"/>
          <p:cNvSpPr/>
          <p:nvPr/>
        </p:nvSpPr>
        <p:spPr>
          <a:xfrm>
            <a:off x="4986435" y="1224548"/>
            <a:ext cx="2217274" cy="523220"/>
          </a:xfrm>
          <a:prstGeom prst="rect">
            <a:avLst/>
          </a:prstGeom>
        </p:spPr>
        <p:txBody>
          <a:bodyPr wrap="none">
            <a:spAutoFit/>
          </a:bodyPr>
          <a:lstStyle/>
          <a:p>
            <a:r>
              <a:rPr lang="fa-IR" sz="2800" b="1" dirty="0" smtClean="0">
                <a:solidFill>
                  <a:srgbClr val="C00000"/>
                </a:solidFill>
                <a:cs typeface="B Titr" panose="00000700000000000000" pitchFamily="2" charset="-78"/>
              </a:rPr>
              <a:t>نیروی الکتریکی</a:t>
            </a:r>
            <a:endParaRPr lang="fa-IR" sz="2800" b="1" dirty="0">
              <a:solidFill>
                <a:srgbClr val="C00000"/>
              </a:solidFill>
              <a:cs typeface="B Titr" panose="00000700000000000000" pitchFamily="2" charset="-78"/>
            </a:endParaRPr>
          </a:p>
        </p:txBody>
      </p:sp>
      <p:pic>
        <p:nvPicPr>
          <p:cNvPr id="2457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7738" t="20292" r="15397" b="39854"/>
          <a:stretch/>
        </p:blipFill>
        <p:spPr bwMode="auto">
          <a:xfrm>
            <a:off x="188687" y="919033"/>
            <a:ext cx="4446996" cy="21204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755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598417" y="1826391"/>
            <a:ext cx="3432841" cy="768380"/>
            <a:chOff x="7530353" y="1313350"/>
            <a:chExt cx="4661647" cy="119951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353" y="1551980"/>
              <a:ext cx="4661647" cy="960882"/>
            </a:xfrm>
            <a:prstGeom prst="rect">
              <a:avLst/>
            </a:prstGeom>
          </p:spPr>
        </p:pic>
        <p:grpSp>
          <p:nvGrpSpPr>
            <p:cNvPr id="11" name="Group 10"/>
            <p:cNvGrpSpPr/>
            <p:nvPr/>
          </p:nvGrpSpPr>
          <p:grpSpPr>
            <a:xfrm>
              <a:off x="8726326" y="1313350"/>
              <a:ext cx="3084831" cy="1038730"/>
              <a:chOff x="8726326" y="1313350"/>
              <a:chExt cx="3084831" cy="103873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662" t="49418" r="49555" b="8805"/>
              <a:stretch/>
            </p:blipFill>
            <p:spPr>
              <a:xfrm>
                <a:off x="8726326" y="1355527"/>
                <a:ext cx="1044389" cy="99655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5793" t="47545" r="3432" b="11011"/>
              <a:stretch/>
            </p:blipFill>
            <p:spPr>
              <a:xfrm>
                <a:off x="10789182" y="1313350"/>
                <a:ext cx="1021975" cy="103873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8333" t="9443" r="52563" b="54795"/>
              <a:stretch/>
            </p:blipFill>
            <p:spPr>
              <a:xfrm>
                <a:off x="9800126" y="1410788"/>
                <a:ext cx="1029264" cy="941292"/>
              </a:xfrm>
              <a:prstGeom prst="rect">
                <a:avLst/>
              </a:prstGeom>
            </p:spPr>
          </p:pic>
        </p:grpSp>
      </p:grpSp>
      <p:sp>
        <p:nvSpPr>
          <p:cNvPr id="13" name="TextBox 12"/>
          <p:cNvSpPr txBox="1"/>
          <p:nvPr/>
        </p:nvSpPr>
        <p:spPr>
          <a:xfrm>
            <a:off x="333829" y="3509776"/>
            <a:ext cx="11609571" cy="2492990"/>
          </a:xfrm>
          <a:prstGeom prst="rect">
            <a:avLst/>
          </a:prstGeom>
          <a:noFill/>
        </p:spPr>
        <p:txBody>
          <a:bodyPr wrap="square" rtlCol="1">
            <a:spAutoFit/>
          </a:bodyPr>
          <a:lstStyle/>
          <a:p>
            <a:pPr marL="342900" indent="-342900" algn="just" rtl="1">
              <a:lnSpc>
                <a:spcPct val="150000"/>
              </a:lnSpc>
              <a:buFont typeface="Wingdings" panose="05000000000000000000" pitchFamily="2" charset="2"/>
              <a:buChar char="ü"/>
            </a:pPr>
            <a:r>
              <a:rPr lang="fa-IR" sz="2600" b="1" dirty="0" smtClean="0">
                <a:cs typeface="B Nazanin" panose="00000400000000000000" pitchFamily="2" charset="-78"/>
              </a:rPr>
              <a:t>نیرویی که سبب کُند شدن حرکت می شود ، نیروی اصطکاک حرکت است . </a:t>
            </a:r>
          </a:p>
          <a:p>
            <a:pPr marL="342900" indent="-342900" algn="just" rtl="1">
              <a:lnSpc>
                <a:spcPct val="150000"/>
              </a:lnSpc>
              <a:buFont typeface="Wingdings" panose="05000000000000000000" pitchFamily="2" charset="2"/>
              <a:buChar char="ü"/>
            </a:pPr>
            <a:r>
              <a:rPr lang="fa-IR" sz="2600" b="1" dirty="0" smtClean="0">
                <a:cs typeface="B Nazanin" panose="00000400000000000000" pitchFamily="2" charset="-78"/>
              </a:rPr>
              <a:t>نیروی اصطکاک همواره خلاف جهت حرکت بر جسم اثر می گذارد .</a:t>
            </a:r>
          </a:p>
          <a:p>
            <a:pPr marL="342900" indent="-342900" algn="just" rtl="1">
              <a:lnSpc>
                <a:spcPct val="150000"/>
              </a:lnSpc>
              <a:buFont typeface="Wingdings" panose="05000000000000000000" pitchFamily="2" charset="2"/>
              <a:buChar char="ü"/>
            </a:pPr>
            <a:r>
              <a:rPr lang="fa-IR" sz="2600" b="1" dirty="0" smtClean="0">
                <a:cs typeface="B Nazanin" panose="00000400000000000000" pitchFamily="2" charset="-78"/>
              </a:rPr>
              <a:t>مثلا : ‌دوچرخه سواری که می خواهد با ترمز کردن سرعت خود را کم کند و یا دوچرخه ی خود را متوقف کند از نیروی اصطکاک زمین و لاستیک دوچرخه استفاده می کند .</a:t>
            </a:r>
            <a:endParaRPr lang="fa-IR" sz="2600" b="1" dirty="0">
              <a:cs typeface="B Nazanin" panose="00000400000000000000" pitchFamily="2" charset="-78"/>
            </a:endParaRPr>
          </a:p>
        </p:txBody>
      </p:sp>
      <p:sp>
        <p:nvSpPr>
          <p:cNvPr id="14" name="Rectangle 13"/>
          <p:cNvSpPr/>
          <p:nvPr/>
        </p:nvSpPr>
        <p:spPr>
          <a:xfrm>
            <a:off x="4986439" y="1224548"/>
            <a:ext cx="2170787" cy="523220"/>
          </a:xfrm>
          <a:prstGeom prst="rect">
            <a:avLst/>
          </a:prstGeom>
        </p:spPr>
        <p:txBody>
          <a:bodyPr wrap="none">
            <a:spAutoFit/>
          </a:bodyPr>
          <a:lstStyle/>
          <a:p>
            <a:r>
              <a:rPr lang="fa-IR" sz="2800" b="1" dirty="0" smtClean="0">
                <a:solidFill>
                  <a:srgbClr val="C00000"/>
                </a:solidFill>
                <a:cs typeface="B Titr" panose="00000700000000000000" pitchFamily="2" charset="-78"/>
              </a:rPr>
              <a:t>نیروی اصطکاک</a:t>
            </a:r>
            <a:endParaRPr lang="fa-IR" sz="2800" b="1" dirty="0">
              <a:solidFill>
                <a:srgbClr val="C00000"/>
              </a:solidFill>
              <a:cs typeface="B Titr" panose="00000700000000000000" pitchFamily="2" charset="-78"/>
            </a:endParaRPr>
          </a:p>
        </p:txBody>
      </p:sp>
      <p:pic>
        <p:nvPicPr>
          <p:cNvPr id="2560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2500" t="42768" r="35952" b="30841"/>
          <a:stretch/>
        </p:blipFill>
        <p:spPr bwMode="auto">
          <a:xfrm>
            <a:off x="243506" y="537029"/>
            <a:ext cx="4551007" cy="23126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7381" t="37300" r="13571" b="40811"/>
          <a:stretch/>
        </p:blipFill>
        <p:spPr bwMode="auto">
          <a:xfrm>
            <a:off x="243506" y="2287011"/>
            <a:ext cx="1770743" cy="10674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985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598417" y="1826391"/>
            <a:ext cx="3432841" cy="768380"/>
            <a:chOff x="7530353" y="1313350"/>
            <a:chExt cx="4661647" cy="119951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353" y="1551980"/>
              <a:ext cx="4661647" cy="960882"/>
            </a:xfrm>
            <a:prstGeom prst="rect">
              <a:avLst/>
            </a:prstGeom>
          </p:spPr>
        </p:pic>
        <p:grpSp>
          <p:nvGrpSpPr>
            <p:cNvPr id="11" name="Group 10"/>
            <p:cNvGrpSpPr/>
            <p:nvPr/>
          </p:nvGrpSpPr>
          <p:grpSpPr>
            <a:xfrm>
              <a:off x="8726326" y="1313350"/>
              <a:ext cx="3084831" cy="1038730"/>
              <a:chOff x="8726326" y="1313350"/>
              <a:chExt cx="3084831" cy="103873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662" t="49418" r="49555" b="8805"/>
              <a:stretch/>
            </p:blipFill>
            <p:spPr>
              <a:xfrm>
                <a:off x="8726326" y="1355527"/>
                <a:ext cx="1044389" cy="99655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5793" t="47545" r="3432" b="11011"/>
              <a:stretch/>
            </p:blipFill>
            <p:spPr>
              <a:xfrm>
                <a:off x="10789182" y="1313350"/>
                <a:ext cx="1021975" cy="103873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8333" t="9443" r="52563" b="54795"/>
              <a:stretch/>
            </p:blipFill>
            <p:spPr>
              <a:xfrm>
                <a:off x="9800126" y="1410788"/>
                <a:ext cx="1029264" cy="941292"/>
              </a:xfrm>
              <a:prstGeom prst="rect">
                <a:avLst/>
              </a:prstGeom>
            </p:spPr>
          </p:pic>
        </p:grpSp>
      </p:grpSp>
      <p:sp>
        <p:nvSpPr>
          <p:cNvPr id="13" name="TextBox 12"/>
          <p:cNvSpPr txBox="1"/>
          <p:nvPr/>
        </p:nvSpPr>
        <p:spPr>
          <a:xfrm>
            <a:off x="333829" y="3103384"/>
            <a:ext cx="11609571" cy="1892826"/>
          </a:xfrm>
          <a:prstGeom prst="rect">
            <a:avLst/>
          </a:prstGeom>
          <a:noFill/>
        </p:spPr>
        <p:txBody>
          <a:bodyPr wrap="square" rtlCol="1">
            <a:spAutoFit/>
          </a:bodyPr>
          <a:lstStyle/>
          <a:p>
            <a:pPr marL="342900" indent="-342900" algn="just" rtl="1">
              <a:lnSpc>
                <a:spcPct val="150000"/>
              </a:lnSpc>
              <a:buFont typeface="Wingdings" panose="05000000000000000000" pitchFamily="2" charset="2"/>
              <a:buChar char="ü"/>
            </a:pPr>
            <a:r>
              <a:rPr lang="fa-IR" sz="2600" b="1" dirty="0" smtClean="0">
                <a:cs typeface="B Nazanin" panose="00000400000000000000" pitchFamily="2" charset="-78"/>
              </a:rPr>
              <a:t>وقتی جسمی در هوا حرکت کنَد ، بر آن نیروی مقاومی وارد می شود که اصطلاحا به آن نیروی مقاومت هوا می گوییم .</a:t>
            </a:r>
          </a:p>
          <a:p>
            <a:pPr marL="342900" indent="-342900" algn="just" rtl="1">
              <a:lnSpc>
                <a:spcPct val="150000"/>
              </a:lnSpc>
              <a:buFont typeface="Wingdings" panose="05000000000000000000" pitchFamily="2" charset="2"/>
              <a:buChar char="ü"/>
            </a:pPr>
            <a:r>
              <a:rPr lang="fa-IR" sz="2600" b="1" dirty="0" smtClean="0">
                <a:cs typeface="B Nazanin" panose="00000400000000000000" pitchFamily="2" charset="-78"/>
              </a:rPr>
              <a:t>این نیرو می تواند مانع حرکت و یا باعث کُند شدن حرکت جسم شود .</a:t>
            </a:r>
            <a:endParaRPr lang="fa-IR" sz="2600" b="1" dirty="0">
              <a:cs typeface="B Nazanin" panose="00000400000000000000" pitchFamily="2" charset="-78"/>
            </a:endParaRPr>
          </a:p>
        </p:txBody>
      </p:sp>
      <p:sp>
        <p:nvSpPr>
          <p:cNvPr id="14" name="Rectangle 13"/>
          <p:cNvSpPr/>
          <p:nvPr/>
        </p:nvSpPr>
        <p:spPr>
          <a:xfrm>
            <a:off x="4900935" y="1230602"/>
            <a:ext cx="2475358" cy="523220"/>
          </a:xfrm>
          <a:prstGeom prst="rect">
            <a:avLst/>
          </a:prstGeom>
        </p:spPr>
        <p:txBody>
          <a:bodyPr wrap="none">
            <a:spAutoFit/>
          </a:bodyPr>
          <a:lstStyle/>
          <a:p>
            <a:r>
              <a:rPr lang="fa-IR" sz="2800" b="1" dirty="0" smtClean="0">
                <a:solidFill>
                  <a:srgbClr val="C00000"/>
                </a:solidFill>
                <a:cs typeface="B Titr" panose="00000700000000000000" pitchFamily="2" charset="-78"/>
              </a:rPr>
              <a:t>نیروی مقاومت هوا</a:t>
            </a:r>
            <a:endParaRPr lang="fa-IR" sz="2800" b="1" dirty="0">
              <a:solidFill>
                <a:srgbClr val="C00000"/>
              </a:solidFill>
              <a:cs typeface="B Titr" panose="00000700000000000000" pitchFamily="2" charset="-78"/>
            </a:endParaRPr>
          </a:p>
        </p:txBody>
      </p:sp>
    </p:spTree>
    <p:extLst>
      <p:ext uri="{BB962C8B-B14F-4D97-AF65-F5344CB8AC3E}">
        <p14:creationId xmlns:p14="http://schemas.microsoft.com/office/powerpoint/2010/main" val="3370334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598417" y="1826391"/>
            <a:ext cx="3432841" cy="768380"/>
            <a:chOff x="7530353" y="1313350"/>
            <a:chExt cx="4661647" cy="119951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353" y="1551980"/>
              <a:ext cx="4661647" cy="960882"/>
            </a:xfrm>
            <a:prstGeom prst="rect">
              <a:avLst/>
            </a:prstGeom>
          </p:spPr>
        </p:pic>
        <p:grpSp>
          <p:nvGrpSpPr>
            <p:cNvPr id="11" name="Group 10"/>
            <p:cNvGrpSpPr/>
            <p:nvPr/>
          </p:nvGrpSpPr>
          <p:grpSpPr>
            <a:xfrm>
              <a:off x="8726326" y="1313350"/>
              <a:ext cx="3084831" cy="1038730"/>
              <a:chOff x="8726326" y="1313350"/>
              <a:chExt cx="3084831" cy="103873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662" t="49418" r="49555" b="8805"/>
              <a:stretch/>
            </p:blipFill>
            <p:spPr>
              <a:xfrm>
                <a:off x="8726326" y="1355527"/>
                <a:ext cx="1044389" cy="99655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5793" t="47545" r="3432" b="11011"/>
              <a:stretch/>
            </p:blipFill>
            <p:spPr>
              <a:xfrm>
                <a:off x="10789182" y="1313350"/>
                <a:ext cx="1021975" cy="103873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8333" t="9443" r="52563" b="54795"/>
              <a:stretch/>
            </p:blipFill>
            <p:spPr>
              <a:xfrm>
                <a:off x="9800126" y="1410788"/>
                <a:ext cx="1029264" cy="941292"/>
              </a:xfrm>
              <a:prstGeom prst="rect">
                <a:avLst/>
              </a:prstGeom>
            </p:spPr>
          </p:pic>
        </p:grpSp>
      </p:grpSp>
      <p:sp>
        <p:nvSpPr>
          <p:cNvPr id="13" name="TextBox 12"/>
          <p:cNvSpPr txBox="1"/>
          <p:nvPr/>
        </p:nvSpPr>
        <p:spPr>
          <a:xfrm>
            <a:off x="333829" y="2972761"/>
            <a:ext cx="11609571" cy="3693319"/>
          </a:xfrm>
          <a:prstGeom prst="rect">
            <a:avLst/>
          </a:prstGeom>
          <a:noFill/>
        </p:spPr>
        <p:txBody>
          <a:bodyPr wrap="square" rtlCol="1">
            <a:spAutoFit/>
          </a:bodyPr>
          <a:lstStyle/>
          <a:p>
            <a:pPr marL="342900" indent="-342900" algn="just" rtl="1">
              <a:lnSpc>
                <a:spcPct val="150000"/>
              </a:lnSpc>
              <a:buFont typeface="Wingdings" panose="05000000000000000000" pitchFamily="2" charset="2"/>
              <a:buChar char="ü"/>
            </a:pPr>
            <a:r>
              <a:rPr lang="fa-IR" sz="2600" b="1" dirty="0" smtClean="0">
                <a:cs typeface="B Nazanin" panose="00000400000000000000" pitchFamily="2" charset="-78"/>
              </a:rPr>
              <a:t>بال های هواپیما را طوری طراحی می کنند که وقتی درحال حرکت است ، هوای بالای بال دارای سرعت بیشتری نسبت به هوای پایین بال شود و همین امر سبب اختلاف فشار در بالا و پایین بال و ایجاد یک نیروی خالص به طرف بالا می شود . این نیرو می تواند حتی از نیروی جاذبه ی وارد بر هواپیما هم بیشتر باشد و آن را به طرف بالا حرکت دهد .</a:t>
            </a:r>
          </a:p>
          <a:p>
            <a:pPr marL="342900" indent="-342900" algn="just" rtl="1">
              <a:lnSpc>
                <a:spcPct val="150000"/>
              </a:lnSpc>
              <a:buFont typeface="Wingdings" panose="05000000000000000000" pitchFamily="2" charset="2"/>
              <a:buChar char="ü"/>
            </a:pPr>
            <a:r>
              <a:rPr lang="fa-IR" sz="2600" b="1" dirty="0" smtClean="0">
                <a:cs typeface="B Nazanin" panose="00000400000000000000" pitchFamily="2" charset="-78"/>
              </a:rPr>
              <a:t>پس به هواپیمای در حال حرکت علاوه بر نیروی جاذبه و مقاومت هوا ، نیروی رو به بالایی نیز </a:t>
            </a:r>
            <a:r>
              <a:rPr lang="fa-IR" sz="2600" b="1" smtClean="0">
                <a:cs typeface="B Nazanin" panose="00000400000000000000" pitchFamily="2" charset="-78"/>
              </a:rPr>
              <a:t>وارد     می </a:t>
            </a:r>
            <a:r>
              <a:rPr lang="fa-IR" sz="2600" b="1" dirty="0" smtClean="0">
                <a:cs typeface="B Nazanin" panose="00000400000000000000" pitchFamily="2" charset="-78"/>
              </a:rPr>
              <a:t>شود که اصطلاحا به آن نیروی بالابَری می گوییم .</a:t>
            </a:r>
            <a:endParaRPr lang="fa-IR" sz="2600" b="1" dirty="0">
              <a:cs typeface="B Nazanin" panose="00000400000000000000" pitchFamily="2" charset="-78"/>
            </a:endParaRPr>
          </a:p>
        </p:txBody>
      </p:sp>
      <p:sp>
        <p:nvSpPr>
          <p:cNvPr id="14" name="Rectangle 13"/>
          <p:cNvSpPr/>
          <p:nvPr/>
        </p:nvSpPr>
        <p:spPr>
          <a:xfrm>
            <a:off x="5169442" y="1204501"/>
            <a:ext cx="1938351" cy="523220"/>
          </a:xfrm>
          <a:prstGeom prst="rect">
            <a:avLst/>
          </a:prstGeom>
        </p:spPr>
        <p:txBody>
          <a:bodyPr wrap="none">
            <a:spAutoFit/>
          </a:bodyPr>
          <a:lstStyle/>
          <a:p>
            <a:r>
              <a:rPr lang="fa-IR" sz="2800" b="1" dirty="0" smtClean="0">
                <a:solidFill>
                  <a:srgbClr val="C00000"/>
                </a:solidFill>
                <a:cs typeface="B Titr" panose="00000700000000000000" pitchFamily="2" charset="-78"/>
              </a:rPr>
              <a:t>نیروی بالابَری</a:t>
            </a:r>
            <a:endParaRPr lang="fa-IR" sz="2800" b="1" dirty="0">
              <a:solidFill>
                <a:srgbClr val="C00000"/>
              </a:solidFill>
              <a:cs typeface="B Titr" panose="00000700000000000000" pitchFamily="2" charset="-78"/>
            </a:endParaRPr>
          </a:p>
        </p:txBody>
      </p:sp>
      <p:pic>
        <p:nvPicPr>
          <p:cNvPr id="2560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2500" t="42768" r="35952" b="30841"/>
          <a:stretch/>
        </p:blipFill>
        <p:spPr bwMode="auto">
          <a:xfrm>
            <a:off x="127394" y="72581"/>
            <a:ext cx="4551007" cy="23126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7381" t="37300" r="13571" b="40811"/>
          <a:stretch/>
        </p:blipFill>
        <p:spPr bwMode="auto">
          <a:xfrm>
            <a:off x="127394" y="1822563"/>
            <a:ext cx="1770743" cy="10674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334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73084" y="1803042"/>
            <a:ext cx="6967471" cy="3000778"/>
          </a:xfrm>
          <a:prstGeom prst="roundRect">
            <a:avLst/>
          </a:prstGeom>
          <a:ln w="57150">
            <a:solidFill>
              <a:srgbClr val="C00000"/>
            </a:solidFill>
          </a:ln>
          <a:effectLst>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fa-IR" sz="6600" dirty="0" smtClean="0"/>
              <a:t>به امید دیدار</a:t>
            </a:r>
            <a:endParaRPr lang="en-US" sz="6600" dirty="0"/>
          </a:p>
        </p:txBody>
      </p:sp>
    </p:spTree>
    <p:extLst>
      <p:ext uri="{BB962C8B-B14F-4D97-AF65-F5344CB8AC3E}">
        <p14:creationId xmlns:p14="http://schemas.microsoft.com/office/powerpoint/2010/main" val="2283078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598417" y="1826391"/>
            <a:ext cx="3432841" cy="768380"/>
            <a:chOff x="7530353" y="1313350"/>
            <a:chExt cx="4661647" cy="119951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353" y="1551980"/>
              <a:ext cx="4661647" cy="960882"/>
            </a:xfrm>
            <a:prstGeom prst="rect">
              <a:avLst/>
            </a:prstGeom>
          </p:spPr>
        </p:pic>
        <p:grpSp>
          <p:nvGrpSpPr>
            <p:cNvPr id="11" name="Group 10"/>
            <p:cNvGrpSpPr/>
            <p:nvPr/>
          </p:nvGrpSpPr>
          <p:grpSpPr>
            <a:xfrm>
              <a:off x="8726326" y="1313350"/>
              <a:ext cx="3084831" cy="1038730"/>
              <a:chOff x="8726326" y="1313350"/>
              <a:chExt cx="3084831" cy="103873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662" t="49418" r="49555" b="8805"/>
              <a:stretch/>
            </p:blipFill>
            <p:spPr>
              <a:xfrm>
                <a:off x="8726326" y="1355527"/>
                <a:ext cx="1044389" cy="99655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5793" t="47545" r="3432" b="11011"/>
              <a:stretch/>
            </p:blipFill>
            <p:spPr>
              <a:xfrm>
                <a:off x="10789182" y="1313350"/>
                <a:ext cx="1021975" cy="103873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8333" t="9443" r="52563" b="54795"/>
              <a:stretch/>
            </p:blipFill>
            <p:spPr>
              <a:xfrm>
                <a:off x="9800126" y="1410788"/>
                <a:ext cx="1029264" cy="941292"/>
              </a:xfrm>
              <a:prstGeom prst="rect">
                <a:avLst/>
              </a:prstGeom>
            </p:spPr>
          </p:pic>
        </p:grpSp>
      </p:grpSp>
      <p:sp>
        <p:nvSpPr>
          <p:cNvPr id="13" name="TextBox 12"/>
          <p:cNvSpPr txBox="1"/>
          <p:nvPr/>
        </p:nvSpPr>
        <p:spPr>
          <a:xfrm>
            <a:off x="246743" y="2723008"/>
            <a:ext cx="11583960" cy="3693319"/>
          </a:xfrm>
          <a:prstGeom prst="rect">
            <a:avLst/>
          </a:prstGeom>
          <a:noFill/>
        </p:spPr>
        <p:txBody>
          <a:bodyPr wrap="square" rtlCol="1">
            <a:spAutoFit/>
          </a:bodyPr>
          <a:lstStyle/>
          <a:p>
            <a:pPr algn="just" rtl="1">
              <a:lnSpc>
                <a:spcPct val="150000"/>
              </a:lnSpc>
            </a:pPr>
            <a:r>
              <a:rPr lang="fa-IR" sz="2600" b="1" dirty="0" smtClean="0">
                <a:solidFill>
                  <a:srgbClr val="FF0000"/>
                </a:solidFill>
                <a:cs typeface="B Nazanin" panose="00000400000000000000" pitchFamily="2" charset="-78"/>
              </a:rPr>
              <a:t>نیروهای تماسی :</a:t>
            </a:r>
          </a:p>
          <a:p>
            <a:pPr algn="just" rtl="1">
              <a:lnSpc>
                <a:spcPct val="150000"/>
              </a:lnSpc>
            </a:pPr>
            <a:r>
              <a:rPr lang="fa-IR" sz="2600" b="1" dirty="0" smtClean="0">
                <a:cs typeface="B Nazanin" panose="00000400000000000000" pitchFamily="2" charset="-78"/>
              </a:rPr>
              <a:t>نیروی اصطکاک ، نیروی مقاومت هوا ، نیروی بالابری نیروهایی هستند که برای اعمال و اثر نیرو ، به تماس با جسم نیاز است .</a:t>
            </a:r>
          </a:p>
          <a:p>
            <a:pPr algn="just" rtl="1">
              <a:lnSpc>
                <a:spcPct val="150000"/>
              </a:lnSpc>
            </a:pPr>
            <a:r>
              <a:rPr lang="fa-IR" sz="2600" b="1" dirty="0" smtClean="0">
                <a:solidFill>
                  <a:srgbClr val="FF0000"/>
                </a:solidFill>
                <a:cs typeface="B Nazanin" panose="00000400000000000000" pitchFamily="2" charset="-78"/>
              </a:rPr>
              <a:t>نیروی های غیر تماسی :</a:t>
            </a:r>
          </a:p>
          <a:p>
            <a:pPr algn="just" rtl="1">
              <a:lnSpc>
                <a:spcPct val="150000"/>
              </a:lnSpc>
            </a:pPr>
            <a:r>
              <a:rPr lang="fa-IR" sz="2600" b="1" dirty="0" smtClean="0">
                <a:cs typeface="B Nazanin" panose="00000400000000000000" pitchFamily="2" charset="-78"/>
              </a:rPr>
              <a:t>نیروی جاذبه زمین ، نیروی الکتریکی ، نیروی مغناطیسی نیروهایی هستند که از راه دور و بدون تماس دو جسم به یکدیگر وارد می شوند . </a:t>
            </a:r>
          </a:p>
        </p:txBody>
      </p:sp>
      <p:sp>
        <p:nvSpPr>
          <p:cNvPr id="14" name="Rectangle 13"/>
          <p:cNvSpPr/>
          <p:nvPr/>
        </p:nvSpPr>
        <p:spPr>
          <a:xfrm>
            <a:off x="5359608" y="1216087"/>
            <a:ext cx="1709122" cy="523220"/>
          </a:xfrm>
          <a:prstGeom prst="rect">
            <a:avLst/>
          </a:prstGeom>
        </p:spPr>
        <p:txBody>
          <a:bodyPr wrap="none">
            <a:spAutoFit/>
          </a:bodyPr>
          <a:lstStyle/>
          <a:p>
            <a:r>
              <a:rPr lang="fa-IR" sz="2800" b="1" dirty="0" smtClean="0">
                <a:solidFill>
                  <a:srgbClr val="C00000"/>
                </a:solidFill>
                <a:cs typeface="B Titr" panose="00000700000000000000" pitchFamily="2" charset="-78"/>
              </a:rPr>
              <a:t>انواع نیروها</a:t>
            </a:r>
            <a:endParaRPr lang="fa-IR" sz="2800" b="1" dirty="0">
              <a:solidFill>
                <a:srgbClr val="C00000"/>
              </a:solidFill>
              <a:cs typeface="B Titr" panose="00000700000000000000" pitchFamily="2" charset="-78"/>
            </a:endParaRPr>
          </a:p>
        </p:txBody>
      </p:sp>
    </p:spTree>
    <p:extLst>
      <p:ext uri="{BB962C8B-B14F-4D97-AF65-F5344CB8AC3E}">
        <p14:creationId xmlns:p14="http://schemas.microsoft.com/office/powerpoint/2010/main" val="2514049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598417" y="1826391"/>
            <a:ext cx="3432841" cy="768380"/>
            <a:chOff x="7530353" y="1313350"/>
            <a:chExt cx="4661647" cy="119951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353" y="1551980"/>
              <a:ext cx="4661647" cy="960882"/>
            </a:xfrm>
            <a:prstGeom prst="rect">
              <a:avLst/>
            </a:prstGeom>
          </p:spPr>
        </p:pic>
        <p:grpSp>
          <p:nvGrpSpPr>
            <p:cNvPr id="11" name="Group 10"/>
            <p:cNvGrpSpPr/>
            <p:nvPr/>
          </p:nvGrpSpPr>
          <p:grpSpPr>
            <a:xfrm>
              <a:off x="8726326" y="1313350"/>
              <a:ext cx="3084831" cy="1038730"/>
              <a:chOff x="8726326" y="1313350"/>
              <a:chExt cx="3084831" cy="103873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662" t="49418" r="49555" b="8805"/>
              <a:stretch/>
            </p:blipFill>
            <p:spPr>
              <a:xfrm>
                <a:off x="8726326" y="1355527"/>
                <a:ext cx="1044389" cy="99655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5793" t="47545" r="3432" b="11011"/>
              <a:stretch/>
            </p:blipFill>
            <p:spPr>
              <a:xfrm>
                <a:off x="10789182" y="1313350"/>
                <a:ext cx="1021975" cy="103873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8333" t="9443" r="52563" b="54795"/>
              <a:stretch/>
            </p:blipFill>
            <p:spPr>
              <a:xfrm>
                <a:off x="9800126" y="1410788"/>
                <a:ext cx="1029264" cy="941292"/>
              </a:xfrm>
              <a:prstGeom prst="rect">
                <a:avLst/>
              </a:prstGeom>
            </p:spPr>
          </p:pic>
        </p:grpSp>
      </p:grpSp>
      <p:sp>
        <p:nvSpPr>
          <p:cNvPr id="15" name="TextBox 14"/>
          <p:cNvSpPr txBox="1"/>
          <p:nvPr/>
        </p:nvSpPr>
        <p:spPr>
          <a:xfrm>
            <a:off x="547787" y="2739911"/>
            <a:ext cx="11233068" cy="1292662"/>
          </a:xfrm>
          <a:prstGeom prst="rect">
            <a:avLst/>
          </a:prstGeom>
          <a:noFill/>
        </p:spPr>
        <p:txBody>
          <a:bodyPr wrap="square" rtlCol="1">
            <a:spAutoFit/>
          </a:bodyPr>
          <a:lstStyle/>
          <a:p>
            <a:pPr algn="just" rtl="1">
              <a:lnSpc>
                <a:spcPct val="150000"/>
              </a:lnSpc>
            </a:pPr>
            <a:r>
              <a:rPr lang="fa-IR" sz="2600" b="1" dirty="0" smtClean="0">
                <a:cs typeface="B Nazanin" panose="00000400000000000000" pitchFamily="2" charset="-78"/>
              </a:rPr>
              <a:t>زمین به همه ی اجسام نزدیک خود نیرو وارد می کند و آنها را به طرف خود می کِشد . این نیرو ،‌ نیروی گرانشی یا جاذبه زمین نامیده می شود .</a:t>
            </a:r>
            <a:endParaRPr lang="fa-IR" sz="2600" b="1" dirty="0">
              <a:cs typeface="B Nazanin" panose="00000400000000000000" pitchFamily="2" charset="-78"/>
            </a:endParaRPr>
          </a:p>
        </p:txBody>
      </p:sp>
      <p:sp>
        <p:nvSpPr>
          <p:cNvPr id="16" name="Rectangle 15"/>
          <p:cNvSpPr/>
          <p:nvPr/>
        </p:nvSpPr>
        <p:spPr>
          <a:xfrm>
            <a:off x="4925039" y="1224548"/>
            <a:ext cx="2478564" cy="523220"/>
          </a:xfrm>
          <a:prstGeom prst="rect">
            <a:avLst/>
          </a:prstGeom>
        </p:spPr>
        <p:txBody>
          <a:bodyPr wrap="none">
            <a:spAutoFit/>
          </a:bodyPr>
          <a:lstStyle/>
          <a:p>
            <a:r>
              <a:rPr lang="fa-IR" sz="2800" b="1" dirty="0" smtClean="0">
                <a:solidFill>
                  <a:srgbClr val="C00000"/>
                </a:solidFill>
                <a:cs typeface="B Titr" panose="00000700000000000000" pitchFamily="2" charset="-78"/>
              </a:rPr>
              <a:t>نیروی جاذبه زمین</a:t>
            </a:r>
            <a:endParaRPr lang="fa-IR" sz="2800" b="1" dirty="0">
              <a:solidFill>
                <a:srgbClr val="C00000"/>
              </a:solidFill>
              <a:cs typeface="B Titr" panose="00000700000000000000" pitchFamily="2" charset="-78"/>
            </a:endParaRPr>
          </a:p>
        </p:txBody>
      </p:sp>
      <p:pic>
        <p:nvPicPr>
          <p:cNvPr id="17" name="Picture 16"/>
          <p:cNvPicPr>
            <a:picLocks noChangeAspect="1" noChangeArrowheads="1"/>
          </p:cNvPicPr>
          <p:nvPr/>
        </p:nvPicPr>
        <p:blipFill rotWithShape="1">
          <a:blip r:embed="rId5">
            <a:extLst>
              <a:ext uri="{28A0092B-C50C-407E-A947-70E740481C1C}">
                <a14:useLocalDpi xmlns:a14="http://schemas.microsoft.com/office/drawing/2010/main" val="0"/>
              </a:ext>
            </a:extLst>
          </a:blip>
          <a:srcRect l="52024" t="43601" r="15833" b="22619"/>
          <a:stretch/>
        </p:blipFill>
        <p:spPr bwMode="auto">
          <a:xfrm>
            <a:off x="547789" y="3694276"/>
            <a:ext cx="3443643" cy="28952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222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598417" y="1826391"/>
            <a:ext cx="3432841" cy="768380"/>
            <a:chOff x="7530353" y="1313350"/>
            <a:chExt cx="4661647" cy="119951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353" y="1551980"/>
              <a:ext cx="4661647" cy="960882"/>
            </a:xfrm>
            <a:prstGeom prst="rect">
              <a:avLst/>
            </a:prstGeom>
          </p:spPr>
        </p:pic>
        <p:grpSp>
          <p:nvGrpSpPr>
            <p:cNvPr id="11" name="Group 10"/>
            <p:cNvGrpSpPr/>
            <p:nvPr/>
          </p:nvGrpSpPr>
          <p:grpSpPr>
            <a:xfrm>
              <a:off x="8726326" y="1313350"/>
              <a:ext cx="3084831" cy="1038730"/>
              <a:chOff x="8726326" y="1313350"/>
              <a:chExt cx="3084831" cy="103873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662" t="49418" r="49555" b="8805"/>
              <a:stretch/>
            </p:blipFill>
            <p:spPr>
              <a:xfrm>
                <a:off x="8726326" y="1355527"/>
                <a:ext cx="1044389" cy="99655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5793" t="47545" r="3432" b="11011"/>
              <a:stretch/>
            </p:blipFill>
            <p:spPr>
              <a:xfrm>
                <a:off x="10789182" y="1313350"/>
                <a:ext cx="1021975" cy="103873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8333" t="9443" r="52563" b="54795"/>
              <a:stretch/>
            </p:blipFill>
            <p:spPr>
              <a:xfrm>
                <a:off x="9800126" y="1410788"/>
                <a:ext cx="1029264" cy="941292"/>
              </a:xfrm>
              <a:prstGeom prst="rect">
                <a:avLst/>
              </a:prstGeom>
            </p:spPr>
          </p:pic>
        </p:grpSp>
      </p:grpSp>
      <p:sp>
        <p:nvSpPr>
          <p:cNvPr id="13" name="TextBox 12"/>
          <p:cNvSpPr txBox="1"/>
          <p:nvPr/>
        </p:nvSpPr>
        <p:spPr>
          <a:xfrm>
            <a:off x="319316" y="2853626"/>
            <a:ext cx="11511389" cy="2677656"/>
          </a:xfrm>
          <a:prstGeom prst="rect">
            <a:avLst/>
          </a:prstGeom>
          <a:noFill/>
        </p:spPr>
        <p:txBody>
          <a:bodyPr wrap="square" rtlCol="1">
            <a:spAutoFit/>
          </a:bodyPr>
          <a:lstStyle/>
          <a:p>
            <a:pPr marL="457200" indent="-457200" algn="just" rtl="1">
              <a:lnSpc>
                <a:spcPct val="150000"/>
              </a:lnSpc>
              <a:buFont typeface="Wingdings" panose="05000000000000000000" pitchFamily="2" charset="2"/>
              <a:buChar char="ü"/>
            </a:pPr>
            <a:r>
              <a:rPr lang="fa-IR" sz="2800" b="1" dirty="0" smtClean="0">
                <a:cs typeface="B Nazanin" panose="00000400000000000000" pitchFamily="2" charset="-78"/>
              </a:rPr>
              <a:t>نیروی جاذبه زمین روی هر کس و هر چیزی عمل می کند .</a:t>
            </a:r>
          </a:p>
          <a:p>
            <a:pPr marL="457200" indent="-457200" algn="just" rtl="1">
              <a:lnSpc>
                <a:spcPct val="150000"/>
              </a:lnSpc>
              <a:buFont typeface="Wingdings" panose="05000000000000000000" pitchFamily="2" charset="2"/>
              <a:buChar char="ü"/>
            </a:pPr>
            <a:r>
              <a:rPr lang="fa-IR" sz="2800" b="1" dirty="0" smtClean="0">
                <a:cs typeface="B Nazanin" panose="00000400000000000000" pitchFamily="2" charset="-78"/>
              </a:rPr>
              <a:t>نیروی جاذبه ای که زمین به یک جسم وارد می کند ،‌ </a:t>
            </a:r>
            <a:r>
              <a:rPr lang="fa-IR" sz="2800" b="1" dirty="0" smtClean="0">
                <a:solidFill>
                  <a:srgbClr val="FF0000"/>
                </a:solidFill>
                <a:cs typeface="B Nazanin" panose="00000400000000000000" pitchFamily="2" charset="-78"/>
              </a:rPr>
              <a:t>وزن</a:t>
            </a:r>
            <a:r>
              <a:rPr lang="fa-IR" sz="2800" b="1" dirty="0" smtClean="0">
                <a:cs typeface="B Nazanin" panose="00000400000000000000" pitchFamily="2" charset="-78"/>
              </a:rPr>
              <a:t> نامیده می شود .</a:t>
            </a:r>
          </a:p>
          <a:p>
            <a:pPr marL="457200" indent="-457200" algn="just" rtl="1">
              <a:lnSpc>
                <a:spcPct val="150000"/>
              </a:lnSpc>
              <a:buFont typeface="Wingdings" panose="05000000000000000000" pitchFamily="2" charset="2"/>
              <a:buChar char="ü"/>
            </a:pPr>
            <a:r>
              <a:rPr lang="fa-IR" sz="2800" b="1" dirty="0" smtClean="0">
                <a:solidFill>
                  <a:srgbClr val="FF0000"/>
                </a:solidFill>
                <a:cs typeface="B Nazanin" panose="00000400000000000000" pitchFamily="2" charset="-78"/>
              </a:rPr>
              <a:t>نکته : </a:t>
            </a:r>
            <a:r>
              <a:rPr lang="fa-IR" sz="2800" b="1" dirty="0" smtClean="0">
                <a:cs typeface="B Nazanin" panose="00000400000000000000" pitchFamily="2" charset="-78"/>
              </a:rPr>
              <a:t>زمین هیچ جسمی را دفع نمی کند و فقط اجسام را جذب می کند . به همین دلیل اجسام روی زمین وزن دارند .</a:t>
            </a:r>
          </a:p>
        </p:txBody>
      </p:sp>
      <p:sp>
        <p:nvSpPr>
          <p:cNvPr id="14" name="Rectangle 13"/>
          <p:cNvSpPr/>
          <p:nvPr/>
        </p:nvSpPr>
        <p:spPr>
          <a:xfrm>
            <a:off x="5392473" y="1224548"/>
            <a:ext cx="1643399" cy="523220"/>
          </a:xfrm>
          <a:prstGeom prst="rect">
            <a:avLst/>
          </a:prstGeom>
        </p:spPr>
        <p:txBody>
          <a:bodyPr wrap="none">
            <a:spAutoFit/>
          </a:bodyPr>
          <a:lstStyle/>
          <a:p>
            <a:r>
              <a:rPr lang="fa-IR" sz="2800" b="1" dirty="0" smtClean="0">
                <a:solidFill>
                  <a:srgbClr val="C00000"/>
                </a:solidFill>
                <a:cs typeface="B Titr" panose="00000700000000000000" pitchFamily="2" charset="-78"/>
              </a:rPr>
              <a:t>نیروی وزن </a:t>
            </a:r>
            <a:endParaRPr lang="fa-IR" sz="2800" b="1" dirty="0">
              <a:solidFill>
                <a:srgbClr val="C00000"/>
              </a:solidFill>
              <a:cs typeface="B Titr" panose="00000700000000000000" pitchFamily="2" charset="-78"/>
            </a:endParaRPr>
          </a:p>
        </p:txBody>
      </p:sp>
    </p:spTree>
    <p:extLst>
      <p:ext uri="{BB962C8B-B14F-4D97-AF65-F5344CB8AC3E}">
        <p14:creationId xmlns:p14="http://schemas.microsoft.com/office/powerpoint/2010/main" val="2019789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598417" y="1826391"/>
            <a:ext cx="3432841" cy="768380"/>
            <a:chOff x="7530353" y="1313350"/>
            <a:chExt cx="4661647" cy="119951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353" y="1551980"/>
              <a:ext cx="4661647" cy="960882"/>
            </a:xfrm>
            <a:prstGeom prst="rect">
              <a:avLst/>
            </a:prstGeom>
          </p:spPr>
        </p:pic>
        <p:grpSp>
          <p:nvGrpSpPr>
            <p:cNvPr id="11" name="Group 10"/>
            <p:cNvGrpSpPr/>
            <p:nvPr/>
          </p:nvGrpSpPr>
          <p:grpSpPr>
            <a:xfrm>
              <a:off x="8726326" y="1313350"/>
              <a:ext cx="3084831" cy="1038730"/>
              <a:chOff x="8726326" y="1313350"/>
              <a:chExt cx="3084831" cy="103873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662" t="49418" r="49555" b="8805"/>
              <a:stretch/>
            </p:blipFill>
            <p:spPr>
              <a:xfrm>
                <a:off x="8726326" y="1355527"/>
                <a:ext cx="1044389" cy="99655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5793" t="47545" r="3432" b="11011"/>
              <a:stretch/>
            </p:blipFill>
            <p:spPr>
              <a:xfrm>
                <a:off x="10789182" y="1313350"/>
                <a:ext cx="1021975" cy="103873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8333" t="9443" r="52563" b="54795"/>
              <a:stretch/>
            </p:blipFill>
            <p:spPr>
              <a:xfrm>
                <a:off x="9800126" y="1410788"/>
                <a:ext cx="1029264" cy="941292"/>
              </a:xfrm>
              <a:prstGeom prst="rect">
                <a:avLst/>
              </a:prstGeom>
            </p:spPr>
          </p:pic>
        </p:grpSp>
      </p:grpSp>
      <p:sp>
        <p:nvSpPr>
          <p:cNvPr id="13" name="TextBox 12"/>
          <p:cNvSpPr txBox="1"/>
          <p:nvPr/>
        </p:nvSpPr>
        <p:spPr>
          <a:xfrm>
            <a:off x="217716" y="2587698"/>
            <a:ext cx="11612989" cy="4293483"/>
          </a:xfrm>
          <a:prstGeom prst="rect">
            <a:avLst/>
          </a:prstGeom>
          <a:noFill/>
        </p:spPr>
        <p:txBody>
          <a:bodyPr wrap="square" rtlCol="1">
            <a:spAutoFit/>
          </a:bodyPr>
          <a:lstStyle/>
          <a:p>
            <a:pPr algn="just" rtl="1">
              <a:lnSpc>
                <a:spcPct val="150000"/>
              </a:lnSpc>
            </a:pPr>
            <a:r>
              <a:rPr lang="fa-IR" sz="2600" b="1" dirty="0" smtClean="0">
                <a:solidFill>
                  <a:srgbClr val="FF0000"/>
                </a:solidFill>
                <a:cs typeface="B Nazanin" panose="00000400000000000000" pitchFamily="2" charset="-78"/>
              </a:rPr>
              <a:t>نکته : </a:t>
            </a:r>
            <a:r>
              <a:rPr lang="fa-IR" sz="2600" b="1" dirty="0" smtClean="0">
                <a:cs typeface="B Nazanin" panose="00000400000000000000" pitchFamily="2" charset="-78"/>
              </a:rPr>
              <a:t>وزن با جرم فرق دارد .</a:t>
            </a:r>
          </a:p>
          <a:p>
            <a:pPr algn="just" rtl="1">
              <a:lnSpc>
                <a:spcPct val="150000"/>
              </a:lnSpc>
            </a:pPr>
            <a:r>
              <a:rPr lang="fa-IR" sz="2600" b="1" dirty="0" smtClean="0">
                <a:solidFill>
                  <a:srgbClr val="FF0000"/>
                </a:solidFill>
                <a:cs typeface="B Nazanin" panose="00000400000000000000" pitchFamily="2" charset="-78"/>
              </a:rPr>
              <a:t>وزن</a:t>
            </a:r>
            <a:r>
              <a:rPr lang="fa-IR" sz="2600" b="1" dirty="0" smtClean="0">
                <a:cs typeface="B Nazanin" panose="00000400000000000000" pitchFamily="2" charset="-78"/>
              </a:rPr>
              <a:t> مقدار نیرویی است که از طرف زمین به جسم وارد می شود و با نیروسنج اندازه گیری می شود .</a:t>
            </a:r>
          </a:p>
          <a:p>
            <a:pPr algn="just" rtl="1">
              <a:lnSpc>
                <a:spcPct val="150000"/>
              </a:lnSpc>
            </a:pPr>
            <a:r>
              <a:rPr lang="fa-IR" sz="2600" b="1" dirty="0" smtClean="0">
                <a:solidFill>
                  <a:srgbClr val="FF0000"/>
                </a:solidFill>
                <a:cs typeface="B Nazanin" panose="00000400000000000000" pitchFamily="2" charset="-78"/>
              </a:rPr>
              <a:t>جرم</a:t>
            </a:r>
            <a:r>
              <a:rPr lang="fa-IR" sz="2600" b="1" dirty="0" smtClean="0">
                <a:cs typeface="B Nazanin" panose="00000400000000000000" pitchFamily="2" charset="-78"/>
              </a:rPr>
              <a:t> اما مقدار ماده ی تشکیل دهنده ی یک جسم است که با ترازو اندازه گیری می شود و واحد آن کیلوگرم است .</a:t>
            </a:r>
          </a:p>
          <a:p>
            <a:pPr algn="just" rtl="1">
              <a:lnSpc>
                <a:spcPct val="150000"/>
              </a:lnSpc>
            </a:pPr>
            <a:r>
              <a:rPr lang="fa-IR" sz="2600" b="1" dirty="0" smtClean="0">
                <a:solidFill>
                  <a:srgbClr val="FF0000"/>
                </a:solidFill>
                <a:cs typeface="B Nazanin" panose="00000400000000000000" pitchFamily="2" charset="-78"/>
              </a:rPr>
              <a:t>توجه : </a:t>
            </a:r>
            <a:r>
              <a:rPr lang="fa-IR" sz="2600" b="1" dirty="0" smtClean="0">
                <a:cs typeface="B Nazanin" panose="00000400000000000000" pitchFamily="2" charset="-78"/>
              </a:rPr>
              <a:t>اکثر مردم به جای کلمه ی جِرم از کلمه ی وزن استفاده می کنند  . مثلا می گویند وزن این سیب زمینی ها 3 کیلوگرم است در حالی که این گفته درست نیست و باید گفت : جِرم این سیب زمینی ها 3 کیلوگرم است .</a:t>
            </a:r>
          </a:p>
        </p:txBody>
      </p:sp>
      <p:sp>
        <p:nvSpPr>
          <p:cNvPr id="14" name="Rectangle 13"/>
          <p:cNvSpPr/>
          <p:nvPr/>
        </p:nvSpPr>
        <p:spPr>
          <a:xfrm>
            <a:off x="5519107" y="1224548"/>
            <a:ext cx="1593706" cy="523220"/>
          </a:xfrm>
          <a:prstGeom prst="rect">
            <a:avLst/>
          </a:prstGeom>
        </p:spPr>
        <p:txBody>
          <a:bodyPr wrap="none">
            <a:spAutoFit/>
          </a:bodyPr>
          <a:lstStyle/>
          <a:p>
            <a:r>
              <a:rPr lang="fa-IR" sz="2800" b="1" dirty="0" smtClean="0">
                <a:solidFill>
                  <a:srgbClr val="C00000"/>
                </a:solidFill>
                <a:cs typeface="B Titr" panose="00000700000000000000" pitchFamily="2" charset="-78"/>
              </a:rPr>
              <a:t>وزن و جرم</a:t>
            </a:r>
            <a:endParaRPr lang="fa-IR" sz="2800" b="1" dirty="0">
              <a:solidFill>
                <a:srgbClr val="C00000"/>
              </a:solidFill>
              <a:cs typeface="B Titr" panose="00000700000000000000" pitchFamily="2" charset="-78"/>
            </a:endParaRPr>
          </a:p>
        </p:txBody>
      </p:sp>
    </p:spTree>
    <p:extLst>
      <p:ext uri="{BB962C8B-B14F-4D97-AF65-F5344CB8AC3E}">
        <p14:creationId xmlns:p14="http://schemas.microsoft.com/office/powerpoint/2010/main" val="2019789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598417" y="1826391"/>
            <a:ext cx="3432841" cy="768380"/>
            <a:chOff x="7530353" y="1313350"/>
            <a:chExt cx="4661647" cy="119951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353" y="1551980"/>
              <a:ext cx="4661647" cy="960882"/>
            </a:xfrm>
            <a:prstGeom prst="rect">
              <a:avLst/>
            </a:prstGeom>
          </p:spPr>
        </p:pic>
        <p:grpSp>
          <p:nvGrpSpPr>
            <p:cNvPr id="11" name="Group 10"/>
            <p:cNvGrpSpPr/>
            <p:nvPr/>
          </p:nvGrpSpPr>
          <p:grpSpPr>
            <a:xfrm>
              <a:off x="8726326" y="1313350"/>
              <a:ext cx="3084831" cy="1038730"/>
              <a:chOff x="8726326" y="1313350"/>
              <a:chExt cx="3084831" cy="103873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662" t="49418" r="49555" b="8805"/>
              <a:stretch/>
            </p:blipFill>
            <p:spPr>
              <a:xfrm>
                <a:off x="8726326" y="1355527"/>
                <a:ext cx="1044389" cy="99655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5793" t="47545" r="3432" b="11011"/>
              <a:stretch/>
            </p:blipFill>
            <p:spPr>
              <a:xfrm>
                <a:off x="10789182" y="1313350"/>
                <a:ext cx="1021975" cy="103873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8333" t="9443" r="52563" b="54795"/>
              <a:stretch/>
            </p:blipFill>
            <p:spPr>
              <a:xfrm>
                <a:off x="9800126" y="1410788"/>
                <a:ext cx="1029264" cy="941292"/>
              </a:xfrm>
              <a:prstGeom prst="rect">
                <a:avLst/>
              </a:prstGeom>
            </p:spPr>
          </p:pic>
        </p:grpSp>
      </p:grpSp>
      <p:sp>
        <p:nvSpPr>
          <p:cNvPr id="13" name="TextBox 12"/>
          <p:cNvSpPr txBox="1"/>
          <p:nvPr/>
        </p:nvSpPr>
        <p:spPr>
          <a:xfrm>
            <a:off x="597635" y="2693975"/>
            <a:ext cx="11233068" cy="1384995"/>
          </a:xfrm>
          <a:prstGeom prst="rect">
            <a:avLst/>
          </a:prstGeom>
          <a:noFill/>
        </p:spPr>
        <p:txBody>
          <a:bodyPr wrap="square" rtlCol="1">
            <a:spAutoFit/>
          </a:bodyPr>
          <a:lstStyle/>
          <a:p>
            <a:pPr marL="457200" indent="-457200" algn="just" rtl="1">
              <a:lnSpc>
                <a:spcPct val="150000"/>
              </a:lnSpc>
              <a:buFont typeface="Wingdings" panose="05000000000000000000" pitchFamily="2" charset="2"/>
              <a:buChar char="ü"/>
            </a:pPr>
            <a:r>
              <a:rPr lang="fa-IR" sz="2800" b="1" dirty="0" smtClean="0">
                <a:cs typeface="B Nazanin" panose="00000400000000000000" pitchFamily="2" charset="-78"/>
              </a:rPr>
              <a:t>ترازوهای متفاوتی برای اندازه گیری جرم ساخته شده اند .</a:t>
            </a:r>
          </a:p>
          <a:p>
            <a:pPr marL="457200" indent="-457200" algn="just" rtl="1">
              <a:lnSpc>
                <a:spcPct val="150000"/>
              </a:lnSpc>
              <a:buFont typeface="Wingdings" panose="05000000000000000000" pitchFamily="2" charset="2"/>
              <a:buChar char="ü"/>
            </a:pPr>
            <a:r>
              <a:rPr lang="fa-IR" sz="2800" b="1" dirty="0" smtClean="0">
                <a:cs typeface="B Nazanin" panose="00000400000000000000" pitchFamily="2" charset="-78"/>
              </a:rPr>
              <a:t>مانند : دو کفه ای ، عقربه ای ،‌ رو میزی ، دیجیتالی</a:t>
            </a:r>
            <a:endParaRPr lang="fa-IR" sz="2600" b="1" dirty="0" smtClean="0">
              <a:cs typeface="B Nazanin" panose="00000400000000000000" pitchFamily="2" charset="-78"/>
            </a:endParaRPr>
          </a:p>
        </p:txBody>
      </p:sp>
      <p:sp>
        <p:nvSpPr>
          <p:cNvPr id="14" name="Rectangle 13"/>
          <p:cNvSpPr/>
          <p:nvPr/>
        </p:nvSpPr>
        <p:spPr>
          <a:xfrm>
            <a:off x="5791621" y="1224548"/>
            <a:ext cx="845103" cy="523220"/>
          </a:xfrm>
          <a:prstGeom prst="rect">
            <a:avLst/>
          </a:prstGeom>
        </p:spPr>
        <p:txBody>
          <a:bodyPr wrap="none">
            <a:spAutoFit/>
          </a:bodyPr>
          <a:lstStyle/>
          <a:p>
            <a:r>
              <a:rPr lang="fa-IR" sz="2800" b="1" dirty="0" smtClean="0">
                <a:solidFill>
                  <a:srgbClr val="C00000"/>
                </a:solidFill>
                <a:cs typeface="B Titr" panose="00000700000000000000" pitchFamily="2" charset="-78"/>
              </a:rPr>
              <a:t>ترازو</a:t>
            </a:r>
            <a:endParaRPr lang="fa-IR" sz="2800" b="1" dirty="0">
              <a:solidFill>
                <a:srgbClr val="C00000"/>
              </a:solidFill>
              <a:cs typeface="B Titr" panose="00000700000000000000" pitchFamily="2" charset="-78"/>
            </a:endParaRPr>
          </a:p>
        </p:txBody>
      </p:sp>
      <p:pic>
        <p:nvPicPr>
          <p:cNvPr id="15" name="Picture 14"/>
          <p:cNvPicPr>
            <a:picLocks noChangeAspect="1" noChangeArrowheads="1"/>
          </p:cNvPicPr>
          <p:nvPr/>
        </p:nvPicPr>
        <p:blipFill rotWithShape="1">
          <a:blip r:embed="rId5">
            <a:extLst>
              <a:ext uri="{28A0092B-C50C-407E-A947-70E740481C1C}">
                <a14:useLocalDpi xmlns:a14="http://schemas.microsoft.com/office/drawing/2010/main" val="0"/>
              </a:ext>
            </a:extLst>
          </a:blip>
          <a:srcRect l="15833" t="37351" r="16428" b="31325"/>
          <a:stretch/>
        </p:blipFill>
        <p:spPr bwMode="auto">
          <a:xfrm>
            <a:off x="597635" y="4104865"/>
            <a:ext cx="7010400" cy="25934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78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598417" y="1826391"/>
            <a:ext cx="3432841" cy="768380"/>
            <a:chOff x="7530353" y="1313350"/>
            <a:chExt cx="4661647" cy="119951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353" y="1551980"/>
              <a:ext cx="4661647" cy="960882"/>
            </a:xfrm>
            <a:prstGeom prst="rect">
              <a:avLst/>
            </a:prstGeom>
          </p:spPr>
        </p:pic>
        <p:grpSp>
          <p:nvGrpSpPr>
            <p:cNvPr id="11" name="Group 10"/>
            <p:cNvGrpSpPr/>
            <p:nvPr/>
          </p:nvGrpSpPr>
          <p:grpSpPr>
            <a:xfrm>
              <a:off x="8726326" y="1313350"/>
              <a:ext cx="3084831" cy="1038730"/>
              <a:chOff x="8726326" y="1313350"/>
              <a:chExt cx="3084831" cy="103873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662" t="49418" r="49555" b="8805"/>
              <a:stretch/>
            </p:blipFill>
            <p:spPr>
              <a:xfrm>
                <a:off x="8726326" y="1355527"/>
                <a:ext cx="1044389" cy="99655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5793" t="47545" r="3432" b="11011"/>
              <a:stretch/>
            </p:blipFill>
            <p:spPr>
              <a:xfrm>
                <a:off x="10789182" y="1313350"/>
                <a:ext cx="1021975" cy="103873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8333" t="9443" r="52563" b="54795"/>
              <a:stretch/>
            </p:blipFill>
            <p:spPr>
              <a:xfrm>
                <a:off x="9800126" y="1410788"/>
                <a:ext cx="1029264" cy="941292"/>
              </a:xfrm>
              <a:prstGeom prst="rect">
                <a:avLst/>
              </a:prstGeom>
            </p:spPr>
          </p:pic>
        </p:grpSp>
      </p:grpSp>
      <p:sp>
        <p:nvSpPr>
          <p:cNvPr id="13" name="TextBox 12"/>
          <p:cNvSpPr txBox="1"/>
          <p:nvPr/>
        </p:nvSpPr>
        <p:spPr>
          <a:xfrm>
            <a:off x="478971" y="4175536"/>
            <a:ext cx="11393600" cy="2031325"/>
          </a:xfrm>
          <a:prstGeom prst="rect">
            <a:avLst/>
          </a:prstGeom>
          <a:noFill/>
        </p:spPr>
        <p:txBody>
          <a:bodyPr wrap="square" rtlCol="1">
            <a:spAutoFit/>
          </a:bodyPr>
          <a:lstStyle/>
          <a:p>
            <a:pPr algn="just" rtl="1">
              <a:lnSpc>
                <a:spcPct val="150000"/>
              </a:lnSpc>
            </a:pPr>
            <a:r>
              <a:rPr lang="fa-IR" sz="2800" b="1" dirty="0" smtClean="0">
                <a:cs typeface="B Nazanin" panose="00000400000000000000" pitchFamily="2" charset="-78"/>
              </a:rPr>
              <a:t>زمین و هفت سیاره ی دیگر منظومه شمسی با بیش از 160 قمر در اثر نیروی گرانش به دور خورشید می چرخند و فاصله ی هر سیاره از خورشید حین حرکت در مدارش تغییر می کند اما هیچ گاه با هم برخورد نمی کنند .</a:t>
            </a:r>
            <a:endParaRPr lang="fa-IR" sz="2800" b="1" dirty="0">
              <a:cs typeface="B Nazanin" panose="00000400000000000000" pitchFamily="2" charset="-78"/>
            </a:endParaRPr>
          </a:p>
        </p:txBody>
      </p:sp>
      <p:sp>
        <p:nvSpPr>
          <p:cNvPr id="14" name="Rectangle 13"/>
          <p:cNvSpPr/>
          <p:nvPr/>
        </p:nvSpPr>
        <p:spPr>
          <a:xfrm>
            <a:off x="5117313" y="1195974"/>
            <a:ext cx="2132315" cy="523220"/>
          </a:xfrm>
          <a:prstGeom prst="rect">
            <a:avLst/>
          </a:prstGeom>
        </p:spPr>
        <p:txBody>
          <a:bodyPr wrap="none">
            <a:spAutoFit/>
          </a:bodyPr>
          <a:lstStyle/>
          <a:p>
            <a:r>
              <a:rPr lang="fa-IR" sz="2800" b="1" dirty="0" smtClean="0">
                <a:solidFill>
                  <a:srgbClr val="C00000"/>
                </a:solidFill>
                <a:cs typeface="B Titr" panose="00000700000000000000" pitchFamily="2" charset="-78"/>
              </a:rPr>
              <a:t>شگفتی آفرینش</a:t>
            </a:r>
            <a:endParaRPr lang="fa-IR" sz="2800" b="1" dirty="0">
              <a:solidFill>
                <a:srgbClr val="C00000"/>
              </a:solidFill>
              <a:cs typeface="B Titr" panose="00000700000000000000" pitchFamily="2" charset="-78"/>
            </a:endParaRPr>
          </a:p>
        </p:txBody>
      </p:sp>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8453" t="45238" r="28809" b="13989"/>
          <a:stretch/>
        </p:blipFill>
        <p:spPr bwMode="auto">
          <a:xfrm>
            <a:off x="478971" y="568845"/>
            <a:ext cx="4034972" cy="30796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789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598417" y="1826391"/>
            <a:ext cx="3432841" cy="768380"/>
            <a:chOff x="7530353" y="1313350"/>
            <a:chExt cx="4661647" cy="119951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353" y="1551980"/>
              <a:ext cx="4661647" cy="960882"/>
            </a:xfrm>
            <a:prstGeom prst="rect">
              <a:avLst/>
            </a:prstGeom>
          </p:spPr>
        </p:pic>
        <p:grpSp>
          <p:nvGrpSpPr>
            <p:cNvPr id="11" name="Group 10"/>
            <p:cNvGrpSpPr/>
            <p:nvPr/>
          </p:nvGrpSpPr>
          <p:grpSpPr>
            <a:xfrm>
              <a:off x="8726326" y="1313350"/>
              <a:ext cx="3084831" cy="1038730"/>
              <a:chOff x="8726326" y="1313350"/>
              <a:chExt cx="3084831" cy="103873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662" t="49418" r="49555" b="8805"/>
              <a:stretch/>
            </p:blipFill>
            <p:spPr>
              <a:xfrm>
                <a:off x="8726326" y="1355527"/>
                <a:ext cx="1044389" cy="99655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5793" t="47545" r="3432" b="11011"/>
              <a:stretch/>
            </p:blipFill>
            <p:spPr>
              <a:xfrm>
                <a:off x="10789182" y="1313350"/>
                <a:ext cx="1021975" cy="103873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8333" t="9443" r="52563" b="54795"/>
              <a:stretch/>
            </p:blipFill>
            <p:spPr>
              <a:xfrm>
                <a:off x="9800126" y="1410788"/>
                <a:ext cx="1029264" cy="941292"/>
              </a:xfrm>
              <a:prstGeom prst="rect">
                <a:avLst/>
              </a:prstGeom>
            </p:spPr>
          </p:pic>
        </p:grpSp>
      </p:grpSp>
      <p:sp>
        <p:nvSpPr>
          <p:cNvPr id="13" name="TextBox 12"/>
          <p:cNvSpPr txBox="1"/>
          <p:nvPr/>
        </p:nvSpPr>
        <p:spPr>
          <a:xfrm>
            <a:off x="411217" y="3398844"/>
            <a:ext cx="11371375" cy="2893100"/>
          </a:xfrm>
          <a:prstGeom prst="rect">
            <a:avLst/>
          </a:prstGeom>
          <a:noFill/>
        </p:spPr>
        <p:txBody>
          <a:bodyPr wrap="square" rtlCol="1">
            <a:spAutoFit/>
          </a:bodyPr>
          <a:lstStyle/>
          <a:p>
            <a:pPr marL="342900" indent="-342900" algn="just" rtl="1">
              <a:lnSpc>
                <a:spcPct val="150000"/>
              </a:lnSpc>
              <a:buFont typeface="Wingdings" panose="05000000000000000000" pitchFamily="2" charset="2"/>
              <a:buChar char="ü"/>
            </a:pPr>
            <a:r>
              <a:rPr lang="fa-IR" sz="2800" b="1" dirty="0" smtClean="0">
                <a:cs typeface="B Nazanin" panose="00000400000000000000" pitchFamily="2" charset="-78"/>
              </a:rPr>
              <a:t>نیرویی که یک آهن ربا به یک آهن ربای دیگر یا جسمی که جذب آهن ربا می شود ‌، وارد می کند ،‌ نیروی مغناطیسی نامیده می شود که نوعی نیروی غیر تماسی است .</a:t>
            </a:r>
          </a:p>
          <a:p>
            <a:pPr marL="342900" indent="-342900" algn="just" rtl="1">
              <a:lnSpc>
                <a:spcPct val="200000"/>
              </a:lnSpc>
              <a:buFont typeface="Wingdings" panose="05000000000000000000" pitchFamily="2" charset="2"/>
              <a:buChar char="ü"/>
            </a:pPr>
            <a:r>
              <a:rPr lang="fa-IR" sz="2800" b="1" dirty="0" smtClean="0">
                <a:cs typeface="B Nazanin" panose="00000400000000000000" pitchFamily="2" charset="-78"/>
              </a:rPr>
              <a:t>نیروی مغناطیسی می تواند هم از نوع کششی باشد و هم از نوع رانشی .</a:t>
            </a:r>
          </a:p>
          <a:p>
            <a:pPr marL="342900" indent="-342900" algn="just" rtl="1">
              <a:lnSpc>
                <a:spcPct val="150000"/>
              </a:lnSpc>
              <a:buFont typeface="Wingdings" panose="05000000000000000000" pitchFamily="2" charset="2"/>
              <a:buChar char="ü"/>
            </a:pPr>
            <a:endParaRPr lang="fa-IR" sz="2800" b="1" dirty="0" smtClean="0">
              <a:cs typeface="B Nazanin" panose="00000400000000000000" pitchFamily="2" charset="-78"/>
            </a:endParaRPr>
          </a:p>
        </p:txBody>
      </p:sp>
      <p:sp>
        <p:nvSpPr>
          <p:cNvPr id="14" name="Rectangle 13"/>
          <p:cNvSpPr/>
          <p:nvPr/>
        </p:nvSpPr>
        <p:spPr>
          <a:xfrm>
            <a:off x="4937774" y="1224548"/>
            <a:ext cx="2318263" cy="523220"/>
          </a:xfrm>
          <a:prstGeom prst="rect">
            <a:avLst/>
          </a:prstGeom>
        </p:spPr>
        <p:txBody>
          <a:bodyPr wrap="none">
            <a:spAutoFit/>
          </a:bodyPr>
          <a:lstStyle/>
          <a:p>
            <a:r>
              <a:rPr lang="fa-IR" sz="2800" b="1" dirty="0" smtClean="0">
                <a:solidFill>
                  <a:srgbClr val="C00000"/>
                </a:solidFill>
                <a:cs typeface="B Titr" panose="00000700000000000000" pitchFamily="2" charset="-78"/>
              </a:rPr>
              <a:t>نیروی مغناطیسی</a:t>
            </a:r>
          </a:p>
        </p:txBody>
      </p:sp>
    </p:spTree>
    <p:extLst>
      <p:ext uri="{BB962C8B-B14F-4D97-AF65-F5344CB8AC3E}">
        <p14:creationId xmlns:p14="http://schemas.microsoft.com/office/powerpoint/2010/main" val="201978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598417" y="1826391"/>
            <a:ext cx="3432841" cy="768380"/>
            <a:chOff x="7530353" y="1313350"/>
            <a:chExt cx="4661647" cy="119951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353" y="1551980"/>
              <a:ext cx="4661647" cy="960882"/>
            </a:xfrm>
            <a:prstGeom prst="rect">
              <a:avLst/>
            </a:prstGeom>
          </p:spPr>
        </p:pic>
        <p:grpSp>
          <p:nvGrpSpPr>
            <p:cNvPr id="11" name="Group 10"/>
            <p:cNvGrpSpPr/>
            <p:nvPr/>
          </p:nvGrpSpPr>
          <p:grpSpPr>
            <a:xfrm>
              <a:off x="8726326" y="1313350"/>
              <a:ext cx="3084831" cy="1038730"/>
              <a:chOff x="8726326" y="1313350"/>
              <a:chExt cx="3084831" cy="103873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662" t="49418" r="49555" b="8805"/>
              <a:stretch/>
            </p:blipFill>
            <p:spPr>
              <a:xfrm>
                <a:off x="8726326" y="1355527"/>
                <a:ext cx="1044389" cy="99655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5793" t="47545" r="3432" b="11011"/>
              <a:stretch/>
            </p:blipFill>
            <p:spPr>
              <a:xfrm>
                <a:off x="10789182" y="1313350"/>
                <a:ext cx="1021975" cy="103873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8333" t="9443" r="52563" b="54795"/>
              <a:stretch/>
            </p:blipFill>
            <p:spPr>
              <a:xfrm>
                <a:off x="9800126" y="1410788"/>
                <a:ext cx="1029264" cy="941292"/>
              </a:xfrm>
              <a:prstGeom prst="rect">
                <a:avLst/>
              </a:prstGeom>
            </p:spPr>
          </p:pic>
        </p:grpSp>
      </p:grpSp>
      <p:sp>
        <p:nvSpPr>
          <p:cNvPr id="16" name="TextBox 15"/>
          <p:cNvSpPr txBox="1"/>
          <p:nvPr/>
        </p:nvSpPr>
        <p:spPr>
          <a:xfrm>
            <a:off x="217718" y="3106777"/>
            <a:ext cx="11564873" cy="4185761"/>
          </a:xfrm>
          <a:prstGeom prst="rect">
            <a:avLst/>
          </a:prstGeom>
          <a:noFill/>
        </p:spPr>
        <p:txBody>
          <a:bodyPr wrap="square" rtlCol="1">
            <a:spAutoFit/>
          </a:bodyPr>
          <a:lstStyle/>
          <a:p>
            <a:pPr marL="342900" indent="-342900" algn="just" rtl="1">
              <a:lnSpc>
                <a:spcPct val="200000"/>
              </a:lnSpc>
              <a:buFont typeface="Wingdings" panose="05000000000000000000" pitchFamily="2" charset="2"/>
              <a:buChar char="ü"/>
            </a:pPr>
            <a:r>
              <a:rPr lang="fa-IR" sz="2800" b="1" dirty="0" smtClean="0">
                <a:cs typeface="B Nazanin" panose="00000400000000000000" pitchFamily="2" charset="-78"/>
              </a:rPr>
              <a:t>دو سر آهن ربا که خاصیت مغناطیسی قوی دارند ،‌ قطب های آهن ربا نامیده می شوند .</a:t>
            </a:r>
          </a:p>
          <a:p>
            <a:pPr marL="342900" indent="-342900" algn="just" rtl="1">
              <a:lnSpc>
                <a:spcPct val="150000"/>
              </a:lnSpc>
              <a:buFont typeface="Wingdings" panose="05000000000000000000" pitchFamily="2" charset="2"/>
              <a:buChar char="ü"/>
            </a:pPr>
            <a:r>
              <a:rPr lang="fa-IR" sz="2800" b="1" dirty="0" smtClean="0">
                <a:cs typeface="B Nazanin" panose="00000400000000000000" pitchFamily="2" charset="-78"/>
              </a:rPr>
              <a:t>هرگاه </a:t>
            </a:r>
            <a:r>
              <a:rPr lang="fa-IR" sz="2800" b="1" dirty="0" smtClean="0">
                <a:solidFill>
                  <a:srgbClr val="FF0000"/>
                </a:solidFill>
                <a:cs typeface="B Nazanin" panose="00000400000000000000" pitchFamily="2" charset="-78"/>
              </a:rPr>
              <a:t>دو قطب هم نام </a:t>
            </a:r>
            <a:r>
              <a:rPr lang="fa-IR" sz="2800" b="1" dirty="0" smtClean="0">
                <a:cs typeface="B Nazanin" panose="00000400000000000000" pitchFamily="2" charset="-78"/>
              </a:rPr>
              <a:t>آهن ربا را کنار هم قرار دهیم نیروی مغناطیسی از نوع رانشی است یعنی همدیگر را دفع می کنند .</a:t>
            </a:r>
          </a:p>
          <a:p>
            <a:pPr marL="342900" indent="-342900" algn="just" rtl="1">
              <a:lnSpc>
                <a:spcPct val="150000"/>
              </a:lnSpc>
              <a:buFont typeface="Wingdings" panose="05000000000000000000" pitchFamily="2" charset="2"/>
              <a:buChar char="ü"/>
            </a:pPr>
            <a:r>
              <a:rPr lang="fa-IR" sz="2800" b="1" dirty="0" smtClean="0">
                <a:cs typeface="B Nazanin" panose="00000400000000000000" pitchFamily="2" charset="-78"/>
              </a:rPr>
              <a:t>هرگاه </a:t>
            </a:r>
            <a:r>
              <a:rPr lang="fa-IR" sz="2800" b="1" dirty="0" smtClean="0">
                <a:solidFill>
                  <a:srgbClr val="FF0000"/>
                </a:solidFill>
                <a:cs typeface="B Nazanin" panose="00000400000000000000" pitchFamily="2" charset="-78"/>
              </a:rPr>
              <a:t>دو قطب ناهمنام </a:t>
            </a:r>
            <a:r>
              <a:rPr lang="fa-IR" sz="2800" b="1" dirty="0" smtClean="0">
                <a:cs typeface="B Nazanin" panose="00000400000000000000" pitchFamily="2" charset="-78"/>
              </a:rPr>
              <a:t>آهن ربا به هم و یا یک آهن ربا به فلز آهن نزدیک شود ، نیروی مغناطیسی از نوع کششی است و همدیگر را جذب می کنند .</a:t>
            </a:r>
          </a:p>
          <a:p>
            <a:pPr marL="342900" indent="-342900" algn="just" rtl="1">
              <a:lnSpc>
                <a:spcPct val="150000"/>
              </a:lnSpc>
              <a:buFont typeface="Wingdings" panose="05000000000000000000" pitchFamily="2" charset="2"/>
              <a:buChar char="ü"/>
            </a:pPr>
            <a:endParaRPr lang="fa-IR" sz="2800" b="1" dirty="0" smtClean="0">
              <a:cs typeface="B Nazanin" panose="00000400000000000000" pitchFamily="2" charset="-78"/>
            </a:endParaRPr>
          </a:p>
        </p:txBody>
      </p:sp>
      <p:sp>
        <p:nvSpPr>
          <p:cNvPr id="17" name="Rectangle 16"/>
          <p:cNvSpPr/>
          <p:nvPr/>
        </p:nvSpPr>
        <p:spPr>
          <a:xfrm>
            <a:off x="4937774" y="1224548"/>
            <a:ext cx="2318263" cy="523220"/>
          </a:xfrm>
          <a:prstGeom prst="rect">
            <a:avLst/>
          </a:prstGeom>
        </p:spPr>
        <p:txBody>
          <a:bodyPr wrap="none">
            <a:spAutoFit/>
          </a:bodyPr>
          <a:lstStyle/>
          <a:p>
            <a:r>
              <a:rPr lang="fa-IR" sz="2800" b="1" dirty="0" smtClean="0">
                <a:solidFill>
                  <a:srgbClr val="C00000"/>
                </a:solidFill>
                <a:cs typeface="B Titr" panose="00000700000000000000" pitchFamily="2" charset="-78"/>
              </a:rPr>
              <a:t>نیروی مغناطیسی</a:t>
            </a:r>
          </a:p>
        </p:txBody>
      </p:sp>
      <p:pic>
        <p:nvPicPr>
          <p:cNvPr id="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5833" t="30506" r="32084" b="20982"/>
          <a:stretch/>
        </p:blipFill>
        <p:spPr bwMode="auto">
          <a:xfrm rot="16200000">
            <a:off x="303120" y="-132226"/>
            <a:ext cx="2891669" cy="34979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871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835</TotalTime>
  <Words>760</Words>
  <Application>Microsoft Office PowerPoint</Application>
  <PresentationFormat>Custom</PresentationFormat>
  <Paragraphs>45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Alireza Golestan</dc:creator>
  <cp:lastModifiedBy>HN</cp:lastModifiedBy>
  <cp:revision>146</cp:revision>
  <dcterms:created xsi:type="dcterms:W3CDTF">2015-07-06T05:06:21Z</dcterms:created>
  <dcterms:modified xsi:type="dcterms:W3CDTF">2020-04-29T20:37:00Z</dcterms:modified>
</cp:coreProperties>
</file>