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6" d="100"/>
          <a:sy n="96" d="100"/>
        </p:scale>
        <p:origin x="86"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3/11/2020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1" eaLnBrk="1" latinLnBrk="0" hangingPunct="1">
        <a:spcBef>
          <a:spcPct val="0"/>
        </a:spcBef>
        <a:buNone/>
        <a:defRPr sz="36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t"/>
          <a:lstStyle/>
          <a:p>
            <a:pPr algn="r"/>
            <a:r>
              <a:rPr lang="fa-IR" dirty="0" smtClean="0">
                <a:cs typeface="B Koodak" panose="00000700000000000000" pitchFamily="2" charset="-78"/>
              </a:rPr>
              <a:t>موضوع:حل تمرین اضافه از مساحت لوزی و ذوزنقه</a:t>
            </a:r>
            <a:endParaRPr lang="fa-IR" dirty="0">
              <a:cs typeface="B Koodak" panose="00000700000000000000" pitchFamily="2" charset="-78"/>
            </a:endParaRPr>
          </a:p>
        </p:txBody>
      </p:sp>
      <p:sp>
        <p:nvSpPr>
          <p:cNvPr id="3" name="Subtitle 2"/>
          <p:cNvSpPr>
            <a:spLocks noGrp="1"/>
          </p:cNvSpPr>
          <p:nvPr>
            <p:ph type="subTitle" idx="1"/>
          </p:nvPr>
        </p:nvSpPr>
        <p:spPr/>
        <p:txBody>
          <a:bodyPr anchor="ctr">
            <a:normAutofit/>
          </a:bodyPr>
          <a:lstStyle/>
          <a:p>
            <a:pPr algn="ctr"/>
            <a:r>
              <a:rPr lang="fa-IR" sz="3600" dirty="0" smtClean="0">
                <a:cs typeface="B Koodak" panose="00000700000000000000" pitchFamily="2" charset="-78"/>
              </a:rPr>
              <a:t>                         </a:t>
            </a:r>
            <a:r>
              <a:rPr lang="fa-IR" sz="3600" dirty="0" smtClean="0">
                <a:solidFill>
                  <a:schemeClr val="bg2">
                    <a:lumMod val="20000"/>
                    <a:lumOff val="80000"/>
                  </a:schemeClr>
                </a:solidFill>
                <a:cs typeface="B Koodak" panose="00000700000000000000" pitchFamily="2" charset="-78"/>
              </a:rPr>
              <a:t>تهیه کننده:فاطمه قاسمی</a:t>
            </a:r>
            <a:endParaRPr lang="fa-IR" sz="3600" dirty="0">
              <a:solidFill>
                <a:schemeClr val="bg2">
                  <a:lumMod val="20000"/>
                  <a:lumOff val="80000"/>
                </a:schemeClr>
              </a:solidFill>
              <a:cs typeface="B Koodak" panose="00000700000000000000" pitchFamily="2" charset="-78"/>
            </a:endParaRPr>
          </a:p>
        </p:txBody>
      </p:sp>
    </p:spTree>
    <p:extLst>
      <p:ext uri="{BB962C8B-B14F-4D97-AF65-F5344CB8AC3E}">
        <p14:creationId xmlns:p14="http://schemas.microsoft.com/office/powerpoint/2010/main" val="42670136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84213" y="580445"/>
                <a:ext cx="10853130" cy="5764695"/>
              </a:xfrm>
            </p:spPr>
            <p:txBody>
              <a:bodyPr anchor="t">
                <a:normAutofit/>
              </a:bodyPr>
              <a:lstStyle/>
              <a:p>
                <a:pPr algn="r"/>
                <a:r>
                  <a:rPr lang="fa-IR" sz="2000" dirty="0" smtClean="0">
                    <a:cs typeface="B Koodak" panose="00000700000000000000" pitchFamily="2" charset="-78"/>
                  </a:rPr>
                  <a:t>1-مساحت ذوزنقه ای 480 سانتی متر مربع و ارتفاع آن 40 سانتی متر است مجموع دو قاعده ی ذوزنقه را پیدا کنید.</a:t>
                </a:r>
                <a:br>
                  <a:rPr lang="fa-IR" sz="2000" dirty="0" smtClean="0">
                    <a:cs typeface="B Koodak" panose="00000700000000000000" pitchFamily="2" charset="-78"/>
                  </a:rPr>
                </a:br>
                <a:r>
                  <a:rPr lang="fa-IR" sz="2000" dirty="0" smtClean="0">
                    <a:cs typeface="B Koodak" panose="00000700000000000000" pitchFamily="2" charset="-78"/>
                  </a:rPr>
                  <a:t>ابتدا رابطه ی مساحت ذوزنقه را می نویسیم.</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smtClean="0">
                    <a:cs typeface="B Koodak" panose="000007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oMath>
                </a14:m>
                <a:r>
                  <a:rPr lang="fa-IR" sz="2000" dirty="0" smtClean="0">
                    <a:cs typeface="B Koodak" panose="00000700000000000000" pitchFamily="2" charset="-78"/>
                  </a:rPr>
                  <a:t>(مجموع دو قاعده ضرب در ارتفاع)=   مساحت ذوزنقه</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smtClean="0">
                    <a:cs typeface="B Koodak" panose="00000700000000000000" pitchFamily="2" charset="-78"/>
                  </a:rPr>
                  <a:t> حالا بر طبق رابطه مساحت را زیر مساحت و ارتفاع را در جایش در رابطه قرار می دهیم</a:t>
                </a: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480</m:t>
                    </m:r>
                  </m:oMath>
                </a14:m>
                <a:r>
                  <a:rPr lang="fa-IR" sz="2000" dirty="0" smtClean="0">
                    <a:cs typeface="B Koodak" panose="00000700000000000000" pitchFamily="2" charset="-78"/>
                  </a:rPr>
                  <a:t>  (  </a:t>
                </a:r>
                <a14:m>
                  <m:oMath xmlns:m="http://schemas.openxmlformats.org/officeDocument/2006/math">
                    <m:r>
                      <a:rPr lang="fa-IR" sz="200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40</m:t>
                    </m:r>
                  </m:oMath>
                </a14:m>
                <a:r>
                  <a:rPr lang="fa-IR" sz="2000" dirty="0" smtClean="0">
                    <a:cs typeface="B Koodak" panose="00000700000000000000" pitchFamily="2" charset="-78"/>
                  </a:rPr>
                  <a:t>   مجموع دو قاعده )</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حالا باید برعکس عمل کنیم یعنی ابتدا 480 را در 2 ضرب کرده که می شود960 و سپس 960 را بر 40 تقسیم میکنیم.</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480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960</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960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240</m:t>
                    </m:r>
                  </m:oMath>
                </a14:m>
                <a:r>
                  <a:rPr lang="fa-IR" sz="2000" b="0" dirty="0" smtClean="0">
                    <a:ea typeface="Cambria Math" panose="02040503050406030204" pitchFamily="18" charset="0"/>
                    <a:cs typeface="B Koodak" panose="00000700000000000000" pitchFamily="2" charset="-78"/>
                  </a:rPr>
                  <a:t/>
                </a:r>
                <a:br>
                  <a:rPr lang="fa-IR" sz="2000" b="0" dirty="0" smtClean="0">
                    <a:ea typeface="Cambria Math" panose="02040503050406030204" pitchFamily="18" charset="0"/>
                    <a:cs typeface="B Koodak" panose="00000700000000000000" pitchFamily="2" charset="-78"/>
                  </a:rPr>
                </a:br>
                <a:r>
                  <a:rPr lang="fa-IR" sz="2000" b="0" dirty="0" smtClean="0">
                    <a:ea typeface="Cambria Math" panose="02040503050406030204" pitchFamily="18" charset="0"/>
                    <a:cs typeface="B Koodak" panose="00000700000000000000" pitchFamily="2" charset="-78"/>
                  </a:rPr>
                  <a:t/>
                </a:r>
                <a:br>
                  <a:rPr lang="fa-IR" sz="2000" b="0" dirty="0" smtClean="0">
                    <a:ea typeface="Cambria Math" panose="02040503050406030204" pitchFamily="18" charset="0"/>
                    <a:cs typeface="B Koodak" panose="00000700000000000000" pitchFamily="2" charset="-78"/>
                  </a:rPr>
                </a:br>
                <a:r>
                  <a:rPr lang="fa-IR" sz="2000" dirty="0">
                    <a:ea typeface="Cambria Math" panose="02040503050406030204" pitchFamily="18" charset="0"/>
                    <a:cs typeface="B Koodak" panose="00000700000000000000" pitchFamily="2" charset="-78"/>
                  </a:rPr>
                  <a:t/>
                </a:r>
                <a:br>
                  <a:rPr lang="fa-IR" sz="2000" dirty="0">
                    <a:ea typeface="Cambria Math" panose="02040503050406030204" pitchFamily="18" charset="0"/>
                    <a:cs typeface="B Koodak" panose="00000700000000000000" pitchFamily="2" charset="-78"/>
                  </a:rPr>
                </a:br>
                <a:r>
                  <a:rPr lang="fa-IR" sz="2000" b="0" dirty="0" smtClean="0">
                    <a:ea typeface="Cambria Math" panose="02040503050406030204" pitchFamily="18" charset="0"/>
                    <a:cs typeface="B Koodak" panose="00000700000000000000" pitchFamily="2" charset="-78"/>
                  </a:rPr>
                  <a:t/>
                </a:r>
                <a:br>
                  <a:rPr lang="fa-IR" sz="2000" b="0" dirty="0" smtClean="0">
                    <a:ea typeface="Cambria Math" panose="02040503050406030204" pitchFamily="18" charset="0"/>
                    <a:cs typeface="B Koodak" panose="00000700000000000000" pitchFamily="2" charset="-78"/>
                  </a:rPr>
                </a:br>
                <a:r>
                  <a:rPr lang="fa-IR" sz="2000" dirty="0">
                    <a:ea typeface="Cambria Math" panose="02040503050406030204" pitchFamily="18" charset="0"/>
                    <a:cs typeface="B Koodak" panose="00000700000000000000" pitchFamily="2" charset="-78"/>
                  </a:rPr>
                  <a:t/>
                </a:r>
                <a:br>
                  <a:rPr lang="fa-IR" sz="2000" dirty="0">
                    <a:ea typeface="Cambria Math" panose="02040503050406030204" pitchFamily="18" charset="0"/>
                    <a:cs typeface="B Koodak" panose="00000700000000000000" pitchFamily="2" charset="-78"/>
                  </a:rPr>
                </a:br>
                <a:endParaRPr lang="fa-IR" sz="2000" b="0" dirty="0" smtClean="0">
                  <a:ea typeface="Cambria Math" panose="02040503050406030204" pitchFamily="18" charset="0"/>
                  <a:cs typeface="B Koodak" panose="00000700000000000000"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84213" y="580445"/>
                <a:ext cx="10853130" cy="5764695"/>
              </a:xfrm>
              <a:blipFill>
                <a:blip r:embed="rId6"/>
                <a:stretch>
                  <a:fillRect t="-529" r="-618"/>
                </a:stretch>
              </a:blipFill>
            </p:spPr>
            <p:txBody>
              <a:bodyPr/>
              <a:lstStyle/>
              <a:p>
                <a:r>
                  <a:rPr lang="fa-IR">
                    <a:noFill/>
                  </a:rPr>
                  <a:t> </a:t>
                </a:r>
              </a:p>
            </p:txBody>
          </p:sp>
        </mc:Fallback>
      </mc:AlternateContent>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84213" y="5919774"/>
            <a:ext cx="487363" cy="487363"/>
          </a:xfrm>
          <a:prstGeom prst="rect">
            <a:avLst/>
          </a:prstGeom>
        </p:spPr>
      </p:pic>
    </p:spTree>
    <p:extLst>
      <p:ext uri="{BB962C8B-B14F-4D97-AF65-F5344CB8AC3E}">
        <p14:creationId xmlns:p14="http://schemas.microsoft.com/office/powerpoint/2010/main" val="21792621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582"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04300" y="389615"/>
                <a:ext cx="10940994" cy="5971428"/>
              </a:xfrm>
            </p:spPr>
            <p:txBody>
              <a:bodyPr anchor="t">
                <a:normAutofit/>
              </a:bodyPr>
              <a:lstStyle/>
              <a:p>
                <a:pPr algn="r"/>
                <a:r>
                  <a:rPr lang="fa-IR" sz="2000" dirty="0" smtClean="0">
                    <a:cs typeface="B Koodak" panose="00000700000000000000" pitchFamily="2" charset="-78"/>
                  </a:rPr>
                  <a:t>2- محیط یک لوزی با محیط مستطیلی برابر است اگر مساحت مستطیل 32 سانتی متر مربع و طول آن 8 سانتی متر باشد هر ضلع لوزی چند سانتی متر است؟</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برای حل هر مسأله ابتدا باید آن را به زیر مسأله های کوچک تبدیل کرد: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زیر مسأله اول این است که اگر مساحت مستطیل 32 و طول آن 8 باشد عرض آن را پیدا کنید؟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نکته: چون محیط لوزی با محیط مستطیل برابراست پس ابتدا با استفاده از رابطه ی مساحت عرض را پیدا می کنیم تا بتوانیم محیط را با استفاده از رابطه بیابیم.</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مساحت مستطیل=طول </a:t>
                </a:r>
                <a14:m>
                  <m:oMath xmlns:m="http://schemas.openxmlformats.org/officeDocument/2006/math">
                    <m:r>
                      <a:rPr lang="fa-IR" sz="2000" i="1" dirty="0" smtClean="0">
                        <a:latin typeface="Cambria Math" panose="02040503050406030204" pitchFamily="18" charset="0"/>
                        <a:ea typeface="Cambria Math" panose="02040503050406030204" pitchFamily="18" charset="0"/>
                        <a:cs typeface="B Koodak" panose="00000700000000000000" pitchFamily="2" charset="-78"/>
                      </a:rPr>
                      <m:t>×</m:t>
                    </m:r>
                  </m:oMath>
                </a14:m>
                <a:r>
                  <a:rPr lang="fa-IR" sz="2000" dirty="0" smtClean="0">
                    <a:cs typeface="B Koodak" panose="00000700000000000000" pitchFamily="2" charset="-78"/>
                  </a:rPr>
                  <a:t>عرض</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عرض</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32</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32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m:t>
                    </m:r>
                  </m:oMath>
                </a14:m>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زیر مسأله دوم:اندازه ی محیط چه قدر است؟   </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12</m:t>
                    </m:r>
                    <m:r>
                      <a:rPr lang="fa-IR" sz="2000" b="0" i="1" smtClean="0">
                        <a:latin typeface="Cambria Math" panose="02040503050406030204" pitchFamily="18" charset="0"/>
                        <a:ea typeface="Cambria Math" panose="02040503050406030204" pitchFamily="18" charset="0"/>
                        <a:cs typeface="B Koodak" panose="00000700000000000000" pitchFamily="2" charset="-78"/>
                      </a:rPr>
                      <m:t>                          </m:t>
                    </m:r>
                    <m:r>
                      <a:rPr lang="fa-IR" sz="2000" b="0" i="1" smtClean="0">
                        <a:latin typeface="Cambria Math" panose="02040503050406030204" pitchFamily="18" charset="0"/>
                        <a:ea typeface="Cambria Math" panose="02040503050406030204" pitchFamily="18" charset="0"/>
                        <a:cs typeface="B Koodak" panose="00000700000000000000" pitchFamily="2" charset="-78"/>
                      </a:rPr>
                      <m:t>12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24</m:t>
                    </m:r>
                  </m:oMath>
                </a14:m>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نکته: حالا چون محیط لوزی با مستطیل برابراست پس محیط لوزی هم 24 سانتی متر است و چون اندازه ی اضلاع در لوزی برابر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است پس کافی است که 24 را بر 4 تقسیم کنیم.                                                                         </a:t>
                </a:r>
                <a14:m>
                  <m:oMath xmlns:m="http://schemas.openxmlformats.org/officeDocument/2006/math">
                    <m:r>
                      <a:rPr lang="fa-IR" sz="2000" b="0" i="1" smtClean="0">
                        <a:latin typeface="Cambria Math" panose="02040503050406030204" pitchFamily="18" charset="0"/>
                        <a:cs typeface="B Koodak" panose="00000700000000000000" pitchFamily="2" charset="-78"/>
                      </a:rPr>
                      <m:t>24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4</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6</m:t>
                    </m:r>
                  </m:oMath>
                </a14:m>
                <a:r>
                  <a:rPr lang="fa-IR" sz="2000" dirty="0" smtClean="0">
                    <a:cs typeface="B Koodak" panose="00000700000000000000" pitchFamily="2" charset="-78"/>
                  </a:rPr>
                  <a:t/>
                </a:r>
                <a:br>
                  <a:rPr lang="fa-IR" sz="2000" dirty="0" smtClean="0">
                    <a:cs typeface="B Koodak" panose="00000700000000000000" pitchFamily="2" charset="-78"/>
                  </a:rPr>
                </a:br>
                <a:endParaRPr lang="fa-IR" sz="2000" dirty="0">
                  <a:cs typeface="B Koodak" panose="00000700000000000000"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04300" y="389615"/>
                <a:ext cx="10940994" cy="5971428"/>
              </a:xfrm>
              <a:blipFill>
                <a:blip r:embed="rId4"/>
                <a:stretch>
                  <a:fillRect t="-613" r="-669"/>
                </a:stretch>
              </a:blipFill>
            </p:spPr>
            <p:txBody>
              <a:bodyPr/>
              <a:lstStyle/>
              <a:p>
                <a:r>
                  <a:rPr lang="fa-IR">
                    <a:noFill/>
                  </a:rPr>
                  <a:t> </a:t>
                </a:r>
              </a:p>
            </p:txBody>
          </p:sp>
        </mc:Fallback>
      </mc:AlternateContent>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8492" y="6054945"/>
            <a:ext cx="487363" cy="487363"/>
          </a:xfrm>
          <a:prstGeom prst="rect">
            <a:avLst/>
          </a:prstGeom>
        </p:spPr>
      </p:pic>
    </p:spTree>
    <p:extLst>
      <p:ext uri="{BB962C8B-B14F-4D97-AF65-F5344CB8AC3E}">
        <p14:creationId xmlns:p14="http://schemas.microsoft.com/office/powerpoint/2010/main" val="1618518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89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684213" y="429371"/>
                <a:ext cx="10805422" cy="5979380"/>
              </a:xfrm>
            </p:spPr>
            <p:txBody>
              <a:bodyPr anchor="t">
                <a:normAutofit/>
              </a:bodyPr>
              <a:lstStyle/>
              <a:p>
                <a:pPr algn="r"/>
                <a:r>
                  <a:rPr lang="fa-IR" sz="2000" dirty="0" smtClean="0">
                    <a:cs typeface="B Koodak" panose="00000700000000000000" pitchFamily="2" charset="-78"/>
                  </a:rPr>
                  <a:t>3- با کنار هم قرار دادن چهار مثلث قایم الزاویه مساوی که اضلاع قایمه آن 3 و 4  سانتی متر می باشد، یک لوزی ساخته ایم مساحت لوزی چند سانتی متر مربع است؟</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همان طور که در شکل می بینیدما با استفاده از چهار مثلث قایم الزاویه که به دو رنگ در شکل</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 دیده می شود یک لوزی ساخته ایم.                                                                                           الف</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ارتفاع این مثلث که کشیده ایم 4 و قاعده ی آن 3 می باشد حالا با توجه به شکل لوزی </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ساخته شده قطر بزرگ آن 8 و قطر کوچک آن 6 می باشد پس می توانیم به راحتی بگوییم که قطر بزرگ </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ضرب در قطر کوچک تقسیم بر دو</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14:m>
                  <m:oMath xmlns:m="http://schemas.openxmlformats.org/officeDocument/2006/math">
                    <m:r>
                      <a:rPr lang="fa-IR" sz="2000" b="0" i="1" smtClean="0">
                        <a:latin typeface="Cambria Math" panose="02040503050406030204" pitchFamily="18" charset="0"/>
                        <a:cs typeface="B Koodak" panose="00000700000000000000" pitchFamily="2" charset="-78"/>
                      </a:rPr>
                      <m:t>8</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6</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24</m:t>
                    </m:r>
                  </m:oMath>
                </a14:m>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حتما شما راه حل های دیگری هم بلد هستید.</a:t>
                </a:r>
                <a:br>
                  <a:rPr lang="fa-IR" sz="2000" dirty="0" smtClean="0">
                    <a:cs typeface="B Koodak" panose="00000700000000000000" pitchFamily="2" charset="-78"/>
                  </a:rPr>
                </a:b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endParaRPr lang="fa-IR" sz="2000" dirty="0">
                  <a:cs typeface="B Koodak" panose="00000700000000000000"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684213" y="429371"/>
                <a:ext cx="10805422" cy="5979380"/>
              </a:xfrm>
              <a:blipFill>
                <a:blip r:embed="rId4"/>
                <a:stretch>
                  <a:fillRect t="-510" r="-620"/>
                </a:stretch>
              </a:blipFill>
            </p:spPr>
            <p:txBody>
              <a:bodyPr/>
              <a:lstStyle/>
              <a:p>
                <a:r>
                  <a:rPr lang="fa-IR">
                    <a:noFill/>
                  </a:rPr>
                  <a:t> </a:t>
                </a:r>
              </a:p>
            </p:txBody>
          </p:sp>
        </mc:Fallback>
      </mc:AlternateContent>
      <p:sp>
        <p:nvSpPr>
          <p:cNvPr id="5" name="Right Triangle 4"/>
          <p:cNvSpPr/>
          <p:nvPr/>
        </p:nvSpPr>
        <p:spPr>
          <a:xfrm>
            <a:off x="2649110" y="1520022"/>
            <a:ext cx="691763" cy="118077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nvGrpSpPr>
          <p:cNvPr id="13" name="Group 12"/>
          <p:cNvGrpSpPr/>
          <p:nvPr/>
        </p:nvGrpSpPr>
        <p:grpSpPr>
          <a:xfrm>
            <a:off x="684213" y="1148833"/>
            <a:ext cx="1393003" cy="2279373"/>
            <a:chOff x="3442315" y="1433886"/>
            <a:chExt cx="1393003" cy="1924216"/>
          </a:xfrm>
        </p:grpSpPr>
        <p:sp>
          <p:nvSpPr>
            <p:cNvPr id="6" name="Right Triangle 5"/>
            <p:cNvSpPr/>
            <p:nvPr/>
          </p:nvSpPr>
          <p:spPr>
            <a:xfrm rot="10800000">
              <a:off x="3442315" y="2395994"/>
              <a:ext cx="691763" cy="96210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ight Triangle 6"/>
            <p:cNvSpPr/>
            <p:nvPr/>
          </p:nvSpPr>
          <p:spPr>
            <a:xfrm>
              <a:off x="4143555" y="1433886"/>
              <a:ext cx="691763" cy="96210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p:cNvCxnSpPr>
              <a:stCxn id="7" idx="0"/>
              <a:endCxn id="6" idx="4"/>
            </p:cNvCxnSpPr>
            <p:nvPr/>
          </p:nvCxnSpPr>
          <p:spPr>
            <a:xfrm flipH="1">
              <a:off x="3442315" y="1433886"/>
              <a:ext cx="701240" cy="9621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7" idx="4"/>
              <a:endCxn id="6" idx="0"/>
            </p:cNvCxnSpPr>
            <p:nvPr/>
          </p:nvCxnSpPr>
          <p:spPr>
            <a:xfrm flipH="1">
              <a:off x="4134078" y="2395994"/>
              <a:ext cx="701240" cy="962108"/>
            </a:xfrm>
            <a:prstGeom prst="line">
              <a:avLst/>
            </a:prstGeom>
          </p:spPr>
          <p:style>
            <a:lnRef idx="2">
              <a:schemeClr val="accent1"/>
            </a:lnRef>
            <a:fillRef idx="0">
              <a:schemeClr val="accent1"/>
            </a:fillRef>
            <a:effectRef idx="1">
              <a:schemeClr val="accent1"/>
            </a:effectRef>
            <a:fontRef idx="minor">
              <a:schemeClr val="tx1"/>
            </a:fontRef>
          </p:style>
        </p:cxnSp>
      </p:grpSp>
      <p:pic>
        <p:nvPicPr>
          <p:cNvPr id="1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2732" y="6031092"/>
            <a:ext cx="487363" cy="487363"/>
          </a:xfrm>
          <a:prstGeom prst="rect">
            <a:avLst/>
          </a:prstGeom>
        </p:spPr>
      </p:pic>
    </p:spTree>
    <p:extLst>
      <p:ext uri="{BB962C8B-B14F-4D97-AF65-F5344CB8AC3E}">
        <p14:creationId xmlns:p14="http://schemas.microsoft.com/office/powerpoint/2010/main" val="3794322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069"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3224" y="429370"/>
                <a:ext cx="11259047" cy="5971430"/>
              </a:xfrm>
            </p:spPr>
            <p:txBody>
              <a:bodyPr anchor="t">
                <a:normAutofit/>
              </a:bodyPr>
              <a:lstStyle/>
              <a:p>
                <a:pPr algn="r"/>
                <a:r>
                  <a:rPr lang="fa-IR" sz="2000" dirty="0" smtClean="0">
                    <a:cs typeface="B Koodak" panose="00000700000000000000" pitchFamily="2" charset="-78"/>
                  </a:rPr>
                  <a:t>4-قطر بزرگ یک لوزی  دو برابر قطر کوچک آن است اگر قطر کوچک آن 5 متر باشد مساحت آن را پیدا کنید.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راهبرد حل مسأله: نوشتن زیر مسأله</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1- قطر بزرگ لوزی را بیابید.                                                                 </a:t>
                </a:r>
                <a14:m>
                  <m:oMath xmlns:m="http://schemas.openxmlformats.org/officeDocument/2006/math">
                    <m:r>
                      <a:rPr lang="fa-IR" sz="2000" b="0" i="1" smtClean="0">
                        <a:latin typeface="Cambria Math" panose="02040503050406030204" pitchFamily="18" charset="0"/>
                        <a:cs typeface="B Koodak" panose="00000700000000000000" pitchFamily="2" charset="-78"/>
                      </a:rPr>
                      <m:t>5</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10</m:t>
                    </m:r>
                  </m:oMath>
                </a14:m>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2-مساحت لوزی چند است؟                                                       </a:t>
                </a:r>
                <a14:m>
                  <m:oMath xmlns:m="http://schemas.openxmlformats.org/officeDocument/2006/math">
                    <m:r>
                      <a:rPr lang="fa-IR" sz="2000" b="0" i="1" smtClean="0">
                        <a:latin typeface="Cambria Math" panose="02040503050406030204" pitchFamily="18" charset="0"/>
                        <a:cs typeface="B Koodak" panose="00000700000000000000" pitchFamily="2" charset="-78"/>
                      </a:rPr>
                      <m:t>10</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5</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m:t>
                    </m:r>
                    <m:r>
                      <a:rPr lang="fa-IR" sz="2000" b="0" i="1" smtClean="0">
                        <a:latin typeface="Cambria Math" panose="02040503050406030204" pitchFamily="18" charset="0"/>
                        <a:ea typeface="Cambria Math" panose="02040503050406030204" pitchFamily="18" charset="0"/>
                        <a:cs typeface="B Koodak" panose="00000700000000000000" pitchFamily="2" charset="-78"/>
                      </a:rPr>
                      <m:t>=</m:t>
                    </m:r>
                    <m:r>
                      <a:rPr lang="fa-IR" sz="2000" b="0" i="1" smtClean="0">
                        <a:latin typeface="Cambria Math" panose="02040503050406030204" pitchFamily="18" charset="0"/>
                        <a:ea typeface="Cambria Math" panose="02040503050406030204" pitchFamily="18" charset="0"/>
                        <a:cs typeface="B Koodak" panose="00000700000000000000" pitchFamily="2" charset="-78"/>
                      </a:rPr>
                      <m:t>25</m:t>
                    </m:r>
                  </m:oMath>
                </a14:m>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5-مساحت قسمت قرمزرنگ را بیابید.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قطر بزرگ لوزی:20 سانتی متر</a:t>
                </a:r>
                <a:br>
                  <a:rPr lang="fa-IR" sz="2000" dirty="0" smtClean="0">
                    <a:cs typeface="B Koodak" panose="00000700000000000000" pitchFamily="2" charset="-78"/>
                  </a:rPr>
                </a:br>
                <a:r>
                  <a:rPr lang="fa-IR" sz="2000" dirty="0" smtClean="0">
                    <a:cs typeface="B Koodak" panose="00000700000000000000" pitchFamily="2" charset="-78"/>
                  </a:rPr>
                  <a:t>قطر کوچک لوزی:18 سانتی متر</a:t>
                </a:r>
                <a:br>
                  <a:rPr lang="fa-IR" sz="2000" dirty="0" smtClean="0">
                    <a:cs typeface="B Koodak" panose="00000700000000000000" pitchFamily="2" charset="-78"/>
                  </a:rPr>
                </a:br>
                <a:r>
                  <a:rPr lang="fa-IR" sz="2000" dirty="0" smtClean="0">
                    <a:cs typeface="B Koodak" panose="00000700000000000000" pitchFamily="2" charset="-78"/>
                  </a:rPr>
                  <a:t>قاعده ی بزرگ ذوزنقه:25 سانتی متر</a:t>
                </a:r>
                <a:br>
                  <a:rPr lang="fa-IR" sz="2000" dirty="0" smtClean="0">
                    <a:cs typeface="B Koodak" panose="00000700000000000000" pitchFamily="2" charset="-78"/>
                  </a:rPr>
                </a:br>
                <a:r>
                  <a:rPr lang="fa-IR" sz="2000" dirty="0" smtClean="0">
                    <a:cs typeface="B Koodak" panose="00000700000000000000" pitchFamily="2" charset="-78"/>
                  </a:rPr>
                  <a:t>قاعده ی کوچک ذوزنقه:22 سانتی متر</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لطفاً این سوال را خودتان حل کنید.                </a:t>
                </a: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endParaRPr lang="fa-IR" sz="2000" dirty="0">
                  <a:cs typeface="B Koodak" panose="00000700000000000000" pitchFamily="2" charset="-78"/>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3224" y="429370"/>
                <a:ext cx="11259047" cy="5971430"/>
              </a:xfrm>
              <a:blipFill>
                <a:blip r:embed="rId4"/>
                <a:stretch>
                  <a:fillRect t="-510" r="-650"/>
                </a:stretch>
              </a:blipFill>
            </p:spPr>
            <p:txBody>
              <a:bodyPr/>
              <a:lstStyle/>
              <a:p>
                <a:r>
                  <a:rPr lang="fa-IR">
                    <a:noFill/>
                  </a:rPr>
                  <a:t> </a:t>
                </a:r>
              </a:p>
            </p:txBody>
          </p:sp>
        </mc:Fallback>
      </mc:AlternateContent>
      <p:grpSp>
        <p:nvGrpSpPr>
          <p:cNvPr id="7" name="Group 6"/>
          <p:cNvGrpSpPr/>
          <p:nvPr/>
        </p:nvGrpSpPr>
        <p:grpSpPr>
          <a:xfrm>
            <a:off x="644056" y="3832528"/>
            <a:ext cx="2655736" cy="858741"/>
            <a:chOff x="850790" y="3768917"/>
            <a:chExt cx="2655736" cy="1113184"/>
          </a:xfrm>
        </p:grpSpPr>
        <p:sp>
          <p:nvSpPr>
            <p:cNvPr id="5" name="Trapezoid 4"/>
            <p:cNvSpPr/>
            <p:nvPr/>
          </p:nvSpPr>
          <p:spPr>
            <a:xfrm>
              <a:off x="850790" y="3768918"/>
              <a:ext cx="2655736" cy="1113183"/>
            </a:xfrm>
            <a:prstGeom prst="trapezoid">
              <a:avLst>
                <a:gd name="adj" fmla="val 46429"/>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6" name="Flowchart: Decision 5"/>
            <p:cNvSpPr/>
            <p:nvPr/>
          </p:nvSpPr>
          <p:spPr>
            <a:xfrm>
              <a:off x="1240405" y="3768917"/>
              <a:ext cx="1876506" cy="1113183"/>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8" name="Smiley Face 7"/>
          <p:cNvSpPr/>
          <p:nvPr/>
        </p:nvSpPr>
        <p:spPr>
          <a:xfrm>
            <a:off x="8340920" y="5057032"/>
            <a:ext cx="310101" cy="310101"/>
          </a:xfrm>
          <a:prstGeom prst="smileyFace">
            <a:avLst/>
          </a:prstGeom>
        </p:spPr>
        <p:style>
          <a:lnRef idx="2">
            <a:schemeClr val="accent6"/>
          </a:lnRef>
          <a:fillRef idx="1">
            <a:schemeClr val="lt1"/>
          </a:fillRef>
          <a:effectRef idx="0">
            <a:schemeClr val="accent6"/>
          </a:effectRef>
          <a:fontRef idx="minor">
            <a:schemeClr val="dk1"/>
          </a:fontRef>
        </p:style>
        <p:txBody>
          <a:bodyPr rtlCol="1" anchor="ctr"/>
          <a:lstStyle/>
          <a:p>
            <a:pPr algn="ctr"/>
            <a:endParaRPr lang="fa-I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3224" y="6070849"/>
            <a:ext cx="487363" cy="487363"/>
          </a:xfrm>
          <a:prstGeom prst="rect">
            <a:avLst/>
          </a:prstGeom>
        </p:spPr>
      </p:pic>
    </p:spTree>
    <p:extLst>
      <p:ext uri="{BB962C8B-B14F-4D97-AF65-F5344CB8AC3E}">
        <p14:creationId xmlns:p14="http://schemas.microsoft.com/office/powerpoint/2010/main" val="1124829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349857"/>
            <a:ext cx="11028459" cy="6035040"/>
          </a:xfrm>
        </p:spPr>
        <p:txBody>
          <a:bodyPr anchor="t">
            <a:normAutofit/>
          </a:bodyPr>
          <a:lstStyle/>
          <a:p>
            <a:pPr algn="r"/>
            <a:r>
              <a:rPr lang="fa-IR" sz="2000" dirty="0" smtClean="0">
                <a:cs typeface="B Koodak" panose="00000700000000000000" pitchFamily="2" charset="-78"/>
              </a:rPr>
              <a:t>6-در شکل زیر مساحت مستطیل 32 سانتی متر مربع است. مساحت ذوزنقه را پیدا کنید.          2                                     2</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8</a:t>
            </a:r>
            <a:br>
              <a:rPr lang="fa-IR" sz="2000" dirty="0" smtClean="0">
                <a:cs typeface="B Koodak" panose="00000700000000000000" pitchFamily="2" charset="-78"/>
              </a:rPr>
            </a:br>
            <a:r>
              <a:rPr lang="fa-IR" sz="2000" dirty="0" smtClean="0">
                <a:cs typeface="B Koodak" panose="00000700000000000000" pitchFamily="2" charset="-78"/>
              </a:rPr>
              <a:t>7-مساحت قسمت رنگ شده را پیدا کنید.</a:t>
            </a:r>
            <a:br>
              <a:rPr lang="fa-IR" sz="2000" dirty="0" smtClean="0">
                <a:cs typeface="B Koodak" panose="00000700000000000000" pitchFamily="2" charset="-78"/>
              </a:rPr>
            </a:br>
            <a:r>
              <a:rPr lang="fa-IR" sz="2000" dirty="0" smtClean="0">
                <a:cs typeface="B Koodak" panose="00000700000000000000" pitchFamily="2" charset="-78"/>
              </a:rPr>
              <a:t>قاعده کوچک ذوزنقه:8 سانتی متر</a:t>
            </a:r>
            <a:br>
              <a:rPr lang="fa-IR" sz="2000" dirty="0" smtClean="0">
                <a:cs typeface="B Koodak" panose="00000700000000000000" pitchFamily="2" charset="-78"/>
              </a:rPr>
            </a:br>
            <a:r>
              <a:rPr lang="fa-IR" sz="2000" dirty="0" smtClean="0">
                <a:cs typeface="B Koodak" panose="00000700000000000000" pitchFamily="2" charset="-78"/>
              </a:rPr>
              <a:t>قاعده ی بزرگ ذوزنقه:10 سانتی متر </a:t>
            </a:r>
            <a:br>
              <a:rPr lang="fa-IR" sz="2000" dirty="0" smtClean="0">
                <a:cs typeface="B Koodak" panose="00000700000000000000" pitchFamily="2" charset="-78"/>
              </a:rPr>
            </a:br>
            <a:r>
              <a:rPr lang="fa-IR" sz="2000" dirty="0" smtClean="0">
                <a:cs typeface="B Koodak" panose="00000700000000000000" pitchFamily="2" charset="-78"/>
              </a:rPr>
              <a:t>ارتفاع:8 سانتی متر</a:t>
            </a:r>
            <a:br>
              <a:rPr lang="fa-IR" sz="2000" dirty="0" smtClean="0">
                <a:cs typeface="B Koodak" panose="00000700000000000000" pitchFamily="2" charset="-78"/>
              </a:rPr>
            </a:br>
            <a:r>
              <a:rPr lang="fa-IR" sz="2000" dirty="0" smtClean="0">
                <a:cs typeface="B Koodak" panose="00000700000000000000" pitchFamily="2" charset="-78"/>
              </a:rPr>
              <a:t>ضلع مربع:4 سانتی متر</a:t>
            </a:r>
            <a:br>
              <a:rPr lang="fa-IR" sz="2000" dirty="0" smtClean="0">
                <a:cs typeface="B Koodak" panose="00000700000000000000" pitchFamily="2" charset="-78"/>
              </a:rPr>
            </a:br>
            <a:r>
              <a:rPr lang="fa-IR" sz="2000" dirty="0">
                <a:cs typeface="B Koodak" panose="00000700000000000000" pitchFamily="2" charset="-78"/>
              </a:rPr>
              <a:t> </a:t>
            </a: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endParaRPr lang="fa-IR" sz="2000" dirty="0">
              <a:cs typeface="B Koodak" panose="00000700000000000000" pitchFamily="2" charset="-78"/>
            </a:endParaRPr>
          </a:p>
        </p:txBody>
      </p:sp>
      <p:grpSp>
        <p:nvGrpSpPr>
          <p:cNvPr id="11" name="Group 10"/>
          <p:cNvGrpSpPr/>
          <p:nvPr/>
        </p:nvGrpSpPr>
        <p:grpSpPr>
          <a:xfrm>
            <a:off x="1144988" y="650179"/>
            <a:ext cx="2767054" cy="1494845"/>
            <a:chOff x="1152939" y="652007"/>
            <a:chExt cx="2767054" cy="1494845"/>
          </a:xfrm>
        </p:grpSpPr>
        <p:sp>
          <p:nvSpPr>
            <p:cNvPr id="3" name="Rectangle 2"/>
            <p:cNvSpPr/>
            <p:nvPr/>
          </p:nvSpPr>
          <p:spPr>
            <a:xfrm>
              <a:off x="1152939" y="652007"/>
              <a:ext cx="2767054" cy="1494845"/>
            </a:xfrm>
            <a:prstGeom prst="rect">
              <a:avLst/>
            </a:prstGeom>
          </p:spPr>
          <p:style>
            <a:lnRef idx="2">
              <a:schemeClr val="accent5"/>
            </a:lnRef>
            <a:fillRef idx="1">
              <a:schemeClr val="lt1"/>
            </a:fillRef>
            <a:effectRef idx="0">
              <a:schemeClr val="accent5"/>
            </a:effectRef>
            <a:fontRef idx="minor">
              <a:schemeClr val="dk1"/>
            </a:fontRef>
          </p:style>
          <p:txBody>
            <a:bodyPr rtlCol="1" anchor="ctr"/>
            <a:lstStyle/>
            <a:p>
              <a:pPr algn="ctr"/>
              <a:endParaRPr lang="fa-IR"/>
            </a:p>
          </p:txBody>
        </p:sp>
        <p:sp>
          <p:nvSpPr>
            <p:cNvPr id="4" name="Trapezoid 3"/>
            <p:cNvSpPr/>
            <p:nvPr/>
          </p:nvSpPr>
          <p:spPr>
            <a:xfrm>
              <a:off x="1152939" y="652007"/>
              <a:ext cx="2751151" cy="1494845"/>
            </a:xfrm>
            <a:prstGeom prst="trapezoid">
              <a:avLst>
                <a:gd name="adj" fmla="val 47477"/>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grpSp>
      <p:grpSp>
        <p:nvGrpSpPr>
          <p:cNvPr id="10" name="Group 9"/>
          <p:cNvGrpSpPr/>
          <p:nvPr/>
        </p:nvGrpSpPr>
        <p:grpSpPr>
          <a:xfrm>
            <a:off x="942227" y="3210499"/>
            <a:ext cx="2806491" cy="2108923"/>
            <a:chOff x="1125107" y="3218451"/>
            <a:chExt cx="2806491" cy="2108923"/>
          </a:xfrm>
        </p:grpSpPr>
        <p:sp>
          <p:nvSpPr>
            <p:cNvPr id="8" name="Flowchart: Manual Input 7"/>
            <p:cNvSpPr/>
            <p:nvPr/>
          </p:nvSpPr>
          <p:spPr>
            <a:xfrm rot="5400000">
              <a:off x="1473891" y="2869667"/>
              <a:ext cx="2108923" cy="2806491"/>
            </a:xfrm>
            <a:prstGeom prst="flowChartManualIn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p:cNvSpPr/>
            <p:nvPr/>
          </p:nvSpPr>
          <p:spPr>
            <a:xfrm>
              <a:off x="1630017" y="3578087"/>
              <a:ext cx="1081378" cy="1097280"/>
            </a:xfrm>
            <a:prstGeom prst="rect">
              <a:avLst/>
            </a:prstGeom>
          </p:spPr>
          <p:style>
            <a:lnRef idx="2">
              <a:schemeClr val="accent3"/>
            </a:lnRef>
            <a:fillRef idx="1">
              <a:schemeClr val="lt1"/>
            </a:fillRef>
            <a:effectRef idx="0">
              <a:schemeClr val="accent3"/>
            </a:effectRef>
            <a:fontRef idx="minor">
              <a:schemeClr val="dk1"/>
            </a:fontRef>
          </p:style>
          <p:txBody>
            <a:bodyPr rtlCol="1" anchor="ctr"/>
            <a:lstStyle/>
            <a:p>
              <a:pPr algn="ctr"/>
              <a:endParaRPr lang="fa-IR"/>
            </a:p>
          </p:txBody>
        </p:sp>
      </p:grpSp>
    </p:spTree>
    <p:extLst>
      <p:ext uri="{BB962C8B-B14F-4D97-AF65-F5344CB8AC3E}">
        <p14:creationId xmlns:p14="http://schemas.microsoft.com/office/powerpoint/2010/main" val="170348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29370"/>
            <a:ext cx="10757714" cy="6019138"/>
          </a:xfrm>
        </p:spPr>
        <p:txBody>
          <a:bodyPr anchor="t">
            <a:normAutofit/>
          </a:bodyPr>
          <a:lstStyle/>
          <a:p>
            <a:pPr algn="r"/>
            <a:r>
              <a:rPr lang="fa-IR" sz="2000" dirty="0" smtClean="0">
                <a:cs typeface="B Koodak" panose="00000700000000000000" pitchFamily="2" charset="-78"/>
              </a:rPr>
              <a:t>8- اگر محیط ذوزنقه ی متساوی الساقینی 100 سانتی متر و اندازه ی یکی از ساقهای آن 20 سانتی متر و ارتفاع آن نیز 15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سانتی متر باشد، مساحت آن چند سانتی متر مربع می باشد؟(شکل رسم کنید و داده های مسأله را روی شکل مشخص کنید.)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9- کدام جمله نادرست است؟</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الف)مساحت لوزی برابر است با نصف حاصل ضرب دو قطر</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ب)لوزی از چهار مثلث قایم الزاویه تشکیل شده است</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ج)مساحت یک لوزی 36 متر مربع و اندازه ی قطر کوچک آن 8 متر است بنابراین قطر بزرگ آن 10 متر است.</a:t>
            </a:r>
            <a:br>
              <a:rPr lang="fa-IR" sz="2000" dirty="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د)ذوزنقه ای که دو ساق مساوی داشته باشدذوزنقه متساوی الساقین نام دارد.</a:t>
            </a:r>
            <a:br>
              <a:rPr lang="fa-IR" sz="2000" dirty="0" smtClean="0">
                <a:cs typeface="B Koodak" panose="00000700000000000000" pitchFamily="2" charset="-78"/>
              </a:rPr>
            </a:br>
            <a:endParaRPr lang="fa-IR" sz="2000" dirty="0">
              <a:cs typeface="B Koodak" panose="00000700000000000000" pitchFamily="2" charset="-78"/>
            </a:endParaRPr>
          </a:p>
        </p:txBody>
      </p:sp>
    </p:spTree>
    <p:extLst>
      <p:ext uri="{BB962C8B-B14F-4D97-AF65-F5344CB8AC3E}">
        <p14:creationId xmlns:p14="http://schemas.microsoft.com/office/powerpoint/2010/main" val="2383583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53225"/>
            <a:ext cx="10741811" cy="5963478"/>
          </a:xfrm>
        </p:spPr>
        <p:txBody>
          <a:bodyPr anchor="t">
            <a:normAutofit/>
          </a:bodyPr>
          <a:lstStyle/>
          <a:p>
            <a:pPr algn="r"/>
            <a:r>
              <a:rPr lang="fa-IR" sz="2000" dirty="0" smtClean="0">
                <a:cs typeface="B Koodak" panose="00000700000000000000" pitchFamily="2" charset="-78"/>
              </a:rPr>
              <a:t>حالا چند سوال هم در مورد نسبت و تناسب و درصد حل کنید تا این مطالب هم دوره شده باشد.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10- دو کارگر با هم کاری را در 6 روز تمام کردند ولی یکی از آنها 2 روز و دیگری 4 روز کار کردند اگر آنها روی هم</a:t>
            </a:r>
            <a:br>
              <a:rPr lang="fa-IR" sz="2000" dirty="0" smtClean="0">
                <a:cs typeface="B Koodak" panose="00000700000000000000" pitchFamily="2" charset="-78"/>
              </a:rPr>
            </a:br>
            <a:r>
              <a:rPr lang="fa-IR" sz="2000" dirty="0" smtClean="0">
                <a:cs typeface="B Koodak" panose="00000700000000000000" pitchFamily="2" charset="-78"/>
              </a:rPr>
              <a:t> </a:t>
            </a:r>
            <a:br>
              <a:rPr lang="fa-IR" sz="2000" dirty="0" smtClean="0">
                <a:cs typeface="B Koodak" panose="00000700000000000000" pitchFamily="2" charset="-78"/>
              </a:rPr>
            </a:br>
            <a:r>
              <a:rPr lang="fa-IR" sz="2000" dirty="0" smtClean="0">
                <a:cs typeface="B Koodak" panose="00000700000000000000" pitchFamily="2" charset="-78"/>
              </a:rPr>
              <a:t>540000 تومان پول دریافت کرده باشند در این صورت دستمزد هر یک چه قدر خواهد بود؟</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smtClean="0">
                <a:cs typeface="B Koodak" panose="00000700000000000000" pitchFamily="2" charset="-78"/>
              </a:rPr>
              <a:t>11-کتابی را که قیمت آن 16000 تومان بود به قیمت 13600 تومان خریدیم. </a:t>
            </a:r>
            <a:r>
              <a:rPr lang="fa-IR" sz="2000" smtClean="0">
                <a:cs typeface="B Koodak" panose="00000700000000000000" pitchFamily="2" charset="-78"/>
              </a:rPr>
              <a:t>چند درصد تخفیف گرفته ایم؟</a:t>
            </a:r>
            <a:br>
              <a:rPr lang="fa-IR" sz="2000" smtClean="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r>
              <a:rPr lang="fa-IR" sz="2000" dirty="0">
                <a:cs typeface="B Koodak" panose="00000700000000000000" pitchFamily="2" charset="-78"/>
              </a:rPr>
              <a:t/>
            </a:r>
            <a:br>
              <a:rPr lang="fa-IR" sz="2000" dirty="0">
                <a:cs typeface="B Koodak" panose="00000700000000000000" pitchFamily="2" charset="-78"/>
              </a:rPr>
            </a:br>
            <a:r>
              <a:rPr lang="fa-IR" sz="2000" dirty="0" smtClean="0">
                <a:cs typeface="B Koodak" panose="00000700000000000000" pitchFamily="2" charset="-78"/>
              </a:rPr>
              <a:t/>
            </a:r>
            <a:br>
              <a:rPr lang="fa-IR" sz="2000" dirty="0" smtClean="0">
                <a:cs typeface="B Koodak" panose="00000700000000000000" pitchFamily="2" charset="-78"/>
              </a:rPr>
            </a:br>
            <a:endParaRPr lang="fa-IR" sz="2000" dirty="0">
              <a:cs typeface="B Koodak" panose="00000700000000000000" pitchFamily="2" charset="-78"/>
            </a:endParaRPr>
          </a:p>
        </p:txBody>
      </p:sp>
    </p:spTree>
    <p:extLst>
      <p:ext uri="{BB962C8B-B14F-4D97-AF65-F5344CB8AC3E}">
        <p14:creationId xmlns:p14="http://schemas.microsoft.com/office/powerpoint/2010/main" val="2035460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Koodak" panose="00000700000000000000" pitchFamily="2" charset="-78"/>
              </a:rPr>
              <a:t>خسته نباشید، خدانگهدار</a:t>
            </a:r>
            <a:endParaRPr lang="fa-IR" dirty="0">
              <a:cs typeface="B Koodak" panose="00000700000000000000" pitchFamily="2" charset="-78"/>
            </a:endParaRPr>
          </a:p>
        </p:txBody>
      </p:sp>
      <p:sp>
        <p:nvSpPr>
          <p:cNvPr id="3" name="Text Placeholder 2"/>
          <p:cNvSpPr>
            <a:spLocks noGrp="1"/>
          </p:cNvSpPr>
          <p:nvPr>
            <p:ph type="body" idx="1"/>
          </p:nvPr>
        </p:nvSpPr>
        <p:spPr/>
        <p:txBody>
          <a:bodyPr/>
          <a:lstStyle/>
          <a:p>
            <a:pPr algn="r"/>
            <a:r>
              <a:rPr lang="fa-IR" dirty="0" smtClean="0">
                <a:cs typeface="B Koodak" panose="00000700000000000000" pitchFamily="2" charset="-78"/>
              </a:rPr>
              <a:t>                                                                               راستی یادتون نره پاسخ سوالها رو برام بفرستید</a:t>
            </a:r>
            <a:endParaRPr lang="fa-IR" dirty="0">
              <a:cs typeface="B Koodak" panose="00000700000000000000" pitchFamily="2" charset="-78"/>
            </a:endParaRPr>
          </a:p>
        </p:txBody>
      </p:sp>
    </p:spTree>
    <p:extLst>
      <p:ext uri="{BB962C8B-B14F-4D97-AF65-F5344CB8AC3E}">
        <p14:creationId xmlns:p14="http://schemas.microsoft.com/office/powerpoint/2010/main" val="77249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216</TotalTime>
  <Words>202</Words>
  <Application>Microsoft Office PowerPoint</Application>
  <PresentationFormat>Widescreen</PresentationFormat>
  <Paragraphs>11</Paragraphs>
  <Slides>9</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B Koodak</vt:lpstr>
      <vt:lpstr>Cambria Math</vt:lpstr>
      <vt:lpstr>Century Gothic</vt:lpstr>
      <vt:lpstr>Tahoma</vt:lpstr>
      <vt:lpstr>Wingdings 3</vt:lpstr>
      <vt:lpstr>Slice</vt:lpstr>
      <vt:lpstr>موضوع:حل تمرین اضافه از مساحت لوزی و ذوزنقه</vt:lpstr>
      <vt:lpstr>1-مساحت ذوزنقه ای 480 سانتی متر مربع و ارتفاع آن 40 سانتی متر است مجموع دو قاعده ی ذوزنقه را پیدا کنید. ابتدا رابطه ی مساحت ذوزنقه را می نویسیم.                                                                                                             ÷2(مجموع دو قاعده ضرب در ارتفاع)=   مساحت ذوزنقه      حالا بر طبق رابطه مساحت را زیر مساحت و ارتفاع را در جایش در رابطه قرار می دهیم                                                                                                                                                                                                       ÷2=480  (  ×40   مجموع دو قاعده )  حالا باید برعکس عمل کنیم یعنی ابتدا 480 را در 2 ضرب کرده که می شود960 و سپس 960 را بر 40 تقسیم میکنیم.                                                              480×2=960                                          960÷40=240     </vt:lpstr>
      <vt:lpstr>2- محیط یک لوزی با محیط مستطیلی برابر است اگر مساحت مستطیل 32 سانتی متر مربع و طول آن 8 سانتی متر باشد هر ضلع لوزی چند سانتی متر است؟  برای حل هر مسأله ابتدا باید آن را به زیر مسأله های کوچک تبدیل کرد:  زیر مسأله اول این است که اگر مساحت مستطیل 32 و طول آن 8 باشد عرض آن را پیدا کنید؟  نکته: چون محیط لوزی با محیط مستطیل برابراست پس ابتدا با استفاده از رابطه ی مساحت عرض را پیدا می کنیم تا بتوانیم محیط را با استفاده از رابطه بیابیم.                                                                                                                           مساحت مستطیل=طول ×عرض                                                                                      8×عرض =32                                32÷8=4 زیر مسأله دوم:اندازه ی محیط چه قدر است؟                                                                                                       8+4=12                          12×2=24  نکته: حالا چون محیط لوزی با مستطیل برابراست پس محیط لوزی هم 24 سانتی متر است و چون اندازه ی اضلاع در لوزی برابر   است پس کافی است که 24 را بر 4 تقسیم کنیم.                                                                         24÷4=6 </vt:lpstr>
      <vt:lpstr>3- با کنار هم قرار دادن چهار مثلث قایم الزاویه مساوی که اضلاع قایمه آن 3 و 4  سانتی متر می باشد، یک لوزی ساخته ایم مساحت لوزی چند سانتی متر مربع است؟  همان طور که در شکل می بینیدما با استفاده از چهار مثلث قایم الزاویه که به دو رنگ در شکل   دیده می شود یک لوزی ساخته ایم.                                                                                           الف  ارتفاع این مثلث که کشیده ایم 4 و قاعده ی آن 3 می باشد حالا با توجه به شکل لوزی   ساخته شده قطر بزرگ آن 8 و قطر کوچک آن 6 می باشد پس می توانیم به راحتی بگوییم که قطر بزرگ   ضرب در قطر کوچک تقسیم بر دو                                                                                                     8×6÷2=24      حتما شما راه حل های دیگری هم بلد هستید.    </vt:lpstr>
      <vt:lpstr>4-قطر بزرگ یک لوزی  دو برابر قطر کوچک آن است اگر قطر کوچک آن 5 متر باشد مساحت آن را پیدا کنید.  راهبرد حل مسأله: نوشتن زیر مسأله  1- قطر بزرگ لوزی را بیابید.                                                                 5×2=10       2-مساحت لوزی چند است؟                                                       10×5÷2=25    5-مساحت قسمت قرمزرنگ را بیابید.  قطر بزرگ لوزی:20 سانتی متر قطر کوچک لوزی:18 سانتی متر قاعده ی بزرگ ذوزنقه:25 سانتی متر قاعده ی کوچک ذوزنقه:22 سانتی متر  لطفاً این سوال را خودتان حل کنید.                                                                                                                                         </vt:lpstr>
      <vt:lpstr>6-در شکل زیر مساحت مستطیل 32 سانتی متر مربع است. مساحت ذوزنقه را پیدا کنید.          2                                     2                                                                                                                                                                             8 7-مساحت قسمت رنگ شده را پیدا کنید. قاعده کوچک ذوزنقه:8 سانتی متر قاعده ی بزرگ ذوزنقه:10 سانتی متر  ارتفاع:8 سانتی متر ضلع مربع:4 سانتی متر                                                                                                                                                                            </vt:lpstr>
      <vt:lpstr>8- اگر محیط ذوزنقه ی متساوی الساقینی 100 سانتی متر و اندازه ی یکی از ساقهای آن 20 سانتی متر و ارتفاع آن نیز 15   سانتی متر باشد، مساحت آن چند سانتی متر مربع می باشد؟(شکل رسم کنید و داده های مسأله را روی شکل مشخص کنید.)       9- کدام جمله نادرست است؟  الف)مساحت لوزی برابر است با نصف حاصل ضرب دو قطر  ب)لوزی از چهار مثلث قایم الزاویه تشکیل شده است  ج)مساحت یک لوزی 36 متر مربع و اندازه ی قطر کوچک آن 8 متر است بنابراین قطر بزرگ آن 10 متر است.  د)ذوزنقه ای که دو ساق مساوی داشته باشدذوزنقه متساوی الساقین نام دارد. </vt:lpstr>
      <vt:lpstr>حالا چند سوال هم در مورد نسبت و تناسب و درصد حل کنید تا این مطالب هم دوره شده باشد.  10- دو کارگر با هم کاری را در 6 روز تمام کردند ولی یکی از آنها 2 روز و دیگری 4 روز کار کردند اگر آنها روی هم   540000 تومان پول دریافت کرده باشند در این صورت دستمزد هر یک چه قدر خواهد بود؟     11-کتابی را که قیمت آن 16000 تومان بود به قیمت 13600 تومان خریدیم. چند درصد تخفیف گرفته ایم؟      </vt:lpstr>
      <vt:lpstr>خسته نباشید، خدانگهدار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موضوع:حل تمرین اضافه از مساحت لوزی و ذوزنقه</dc:title>
  <dc:creator>فاطمه قاسمی</dc:creator>
  <cp:lastModifiedBy>فاطمه قاسمی</cp:lastModifiedBy>
  <cp:revision>20</cp:revision>
  <dcterms:created xsi:type="dcterms:W3CDTF">2020-03-11T06:55:30Z</dcterms:created>
  <dcterms:modified xsi:type="dcterms:W3CDTF">2020-03-11T14:06:06Z</dcterms:modified>
</cp:coreProperties>
</file>