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autoCompressPictures="0">
  <p:sldMasterIdLst>
    <p:sldMasterId id="2147483687" r:id="rId4"/>
  </p:sldMasterIdLst>
  <p:notesMasterIdLst>
    <p:notesMasterId r:id="rId17"/>
  </p:notesMasterIdLst>
  <p:sldIdLst>
    <p:sldId id="289" r:id="rId5"/>
    <p:sldId id="279" r:id="rId6"/>
    <p:sldId id="280" r:id="rId7"/>
    <p:sldId id="281" r:id="rId8"/>
    <p:sldId id="282" r:id="rId9"/>
    <p:sldId id="283" r:id="rId10"/>
    <p:sldId id="284" r:id="rId11"/>
    <p:sldId id="285" r:id="rId12"/>
    <p:sldId id="286" r:id="rId13"/>
    <p:sldId id="287" r:id="rId14"/>
    <p:sldId id="288" r:id="rId15"/>
    <p:sldId id="290"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4660"/>
  </p:normalViewPr>
  <p:slideViewPr>
    <p:cSldViewPr snapToGrid="0">
      <p:cViewPr varScale="1">
        <p:scale>
          <a:sx n="96" d="100"/>
          <a:sy n="96" d="100"/>
        </p:scale>
        <p:origin x="86" y="13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81EC09C-9CDC-48F0-BB82-ED223F986966}" type="datetimeFigureOut">
              <a:rPr lang="en-US" smtClean="0"/>
              <a:t>3/17/2020</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946CEE3-4835-4F73-BA0B-02C09C038718}" type="slidenum">
              <a:rPr lang="en-US" smtClean="0"/>
              <a:t>‹#›</a:t>
            </a:fld>
            <a:endParaRPr lang="en-US" dirty="0"/>
          </a:p>
        </p:txBody>
      </p:sp>
    </p:spTree>
    <p:extLst>
      <p:ext uri="{BB962C8B-B14F-4D97-AF65-F5344CB8AC3E}">
        <p14:creationId xmlns:p14="http://schemas.microsoft.com/office/powerpoint/2010/main" val="35790889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9D874152-028B-486A-9CCC-467A5536A7DC}" type="datetime1">
              <a:rPr lang="en-US" smtClean="0"/>
              <a:t>3/17/2020</a:t>
            </a:fld>
            <a:endParaRPr lang="en-US" dirty="0"/>
          </a:p>
        </p:txBody>
      </p:sp>
      <p:sp>
        <p:nvSpPr>
          <p:cNvPr id="5" name="Footer Placeholder 4"/>
          <p:cNvSpPr>
            <a:spLocks noGrp="1"/>
          </p:cNvSpPr>
          <p:nvPr>
            <p:ph type="ftr" sz="quarter" idx="11"/>
          </p:nvPr>
        </p:nvSpPr>
        <p:spPr>
          <a:xfrm>
            <a:off x="3962399" y="5870575"/>
            <a:ext cx="4893958" cy="377825"/>
          </a:xfrm>
        </p:spPr>
        <p:txBody>
          <a:bodyPr/>
          <a:lstStyle/>
          <a:p>
            <a:endParaRPr lang="en-US" dirty="0"/>
          </a:p>
        </p:txBody>
      </p:sp>
      <p:sp>
        <p:nvSpPr>
          <p:cNvPr id="6" name="Slide Number Placeholder 5"/>
          <p:cNvSpPr>
            <a:spLocks noGrp="1"/>
          </p:cNvSpPr>
          <p:nvPr>
            <p:ph type="sldNum" sz="quarter" idx="12"/>
          </p:nvPr>
        </p:nvSpPr>
        <p:spPr>
          <a:xfrm>
            <a:off x="10608958" y="5870575"/>
            <a:ext cx="551167" cy="3778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943188725"/>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8A1558FF-9F53-4DAD-84A1-1EEE4F190FF1}" type="datetime1">
              <a:rPr lang="en-US" smtClean="0"/>
              <a:t>3/17/2020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1557863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l">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78FA1A6-D89D-4E0B-ACDC-F92429034F56}" type="datetime1">
              <a:rPr lang="en-US" smtClean="0"/>
              <a:t>3/17/2020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7587351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8BA382F0-6EA8-4D82-951F-1579D6A93CC4}" type="datetime1">
              <a:rPr lang="en-US" smtClean="0"/>
              <a:t>3/17/2020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45117460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l">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CDBE913C-F349-4CE3-A910-0EA13427FE0D}" type="datetime1">
              <a:rPr lang="en-US" smtClean="0"/>
              <a:t>3/17/2020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30437581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en-US" smtClean="0"/>
              <a:t>Edit Master text styles</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70D4C5C7-4D27-4EBE-9DB8-92F5F0F40B34}" type="datetime1">
              <a:rPr lang="en-US" smtClean="0"/>
              <a:t>3/17/2020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67392496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smtClean="0"/>
              <a:t>Edit Master text styles</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CDAF82-EDB2-4FBF-83F4-247A1B3455CB}" type="datetime1">
              <a:rPr lang="en-US" smtClean="0"/>
              <a:t>3/17/2020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91219849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8" name="Title 1"/>
          <p:cNvSpPr>
            <a:spLocks noGrp="1"/>
          </p:cNvSpPr>
          <p:nvPr>
            <p:ph type="title"/>
          </p:nvPr>
        </p:nvSpPr>
        <p:spPr>
          <a:xfrm>
            <a:off x="685801" y="609600"/>
            <a:ext cx="10131425" cy="1456267"/>
          </a:xfrm>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D5E59DB-4C5A-44A3-897C-FF6803F94296}" type="datetime1">
              <a:rPr lang="en-US" smtClean="0"/>
              <a:t>3/17/2020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00961524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9F6B6E0-E0F8-4800-BD74-7D33DFE5ED7E}" type="datetime1">
              <a:rPr lang="en-US" smtClean="0"/>
              <a:t>3/17/2020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2981624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E6DC824-D0E7-4046-8B44-4AAD1C4DE2CF}" type="datetime1">
              <a:rPr lang="en-US" smtClean="0"/>
              <a:t>3/17/2020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7870997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l">
              <a:defRPr sz="40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FEFC221C-17A4-4F42-9F54-9F7E03AA1BBB}" type="datetime1">
              <a:rPr lang="en-US" smtClean="0"/>
              <a:t>3/17/2020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8961513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8CD7CBA-5256-42F3-BAB5-33F095514AE3}" type="datetime1">
              <a:rPr lang="en-US" smtClean="0"/>
              <a:t>3/17/2020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2473624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EB80C04-2E33-403B-B014-7E203A57326C}" type="datetime1">
              <a:rPr lang="en-US" smtClean="0"/>
              <a:t>3/17/2020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0479038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8C92A49D-7D7F-4D69-A8AA-65D6B58C15F2}" type="datetime1">
              <a:rPr lang="en-US" smtClean="0"/>
              <a:t>3/17/2020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8809458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09E02903-36C1-4F6B-9F27-EA2305255204}" type="datetime1">
              <a:rPr lang="en-US" smtClean="0"/>
              <a:t>3/17/2020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211227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2E8BBFA8-C775-4121-A7F6-6851C8035873}" type="datetime1">
              <a:rPr lang="en-US" smtClean="0"/>
              <a:t>3/17/2020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4742134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l">
              <a:defRPr sz="2800" b="0"/>
            </a:lvl1pPr>
          </a:lstStyle>
          <a:p>
            <a:r>
              <a:rPr lang="en-US" smtClean="0"/>
              <a:t>Click to edit Master title style</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6EC01760-8EEC-4A4C-BD0D-3CDAAA80A266}" type="datetime1">
              <a:rPr lang="en-US" smtClean="0"/>
              <a:t>3/17/2020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1352931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183DE74-4CAD-4852-95E7-A055FD779420}" type="datetime1">
              <a:rPr lang="en-US" smtClean="0"/>
              <a:t>3/17/2020</a:t>
            </a:fld>
            <a:endParaRPr lang="en-US" dirty="0"/>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58016357"/>
      </p:ext>
    </p:extLst>
  </p:cSld>
  <p:clrMap bg1="dk1" tx1="lt1" bg2="dk2" tx2="lt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 id="2147483699" r:id="rId12"/>
    <p:sldLayoutId id="2147483700" r:id="rId13"/>
    <p:sldLayoutId id="2147483701" r:id="rId14"/>
    <p:sldLayoutId id="2147483702" r:id="rId15"/>
    <p:sldLayoutId id="2147483703" r:id="rId16"/>
    <p:sldLayoutId id="2147483704" r:id="rId17"/>
  </p:sldLayoutIdLst>
  <p:hf sldNum="0" hdr="0" ftr="0" dt="0"/>
  <p:txStyles>
    <p:titleStyle>
      <a:lvl1pPr algn="l" defTabSz="457200" rtl="1" eaLnBrk="1" latinLnBrk="0" hangingPunct="1">
        <a:spcBef>
          <a:spcPct val="0"/>
        </a:spcBef>
        <a:buNone/>
        <a:defRPr sz="3600" kern="1200" cap="all">
          <a:ln w="3175" cmpd="sng">
            <a:noFill/>
          </a:ln>
          <a:solidFill>
            <a:schemeClr val="tx1"/>
          </a:solidFill>
          <a:effectLst/>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285750" indent="-285750" algn="r" defTabSz="457200" rtl="1"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r" defTabSz="457200" rtl="1"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r" defTabSz="457200" rtl="1"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r" defTabSz="457200" rtl="1"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r" defTabSz="457200" rtl="1"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r" defTabSz="457200" rtl="1"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r" defTabSz="457200" rtl="1"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r" defTabSz="457200" rtl="1"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r" defTabSz="457200" rtl="1"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6894" y="4699221"/>
            <a:ext cx="9640433" cy="1311965"/>
          </a:xfrm>
        </p:spPr>
        <p:txBody>
          <a:bodyPr>
            <a:normAutofit/>
          </a:bodyPr>
          <a:lstStyle/>
          <a:p>
            <a:pPr algn="ctr"/>
            <a:r>
              <a:rPr lang="fa-IR" dirty="0" smtClean="0"/>
              <a:t>موضوع:دوره درصد پایه پنجم </a:t>
            </a:r>
            <a:br>
              <a:rPr lang="fa-IR" dirty="0" smtClean="0"/>
            </a:br>
            <a:r>
              <a:rPr lang="fa-IR" dirty="0" smtClean="0"/>
              <a:t>                                                    </a:t>
            </a:r>
            <a:r>
              <a:rPr lang="fa-IR" sz="2800" dirty="0" smtClean="0"/>
              <a:t>تهیه کننده:فاطمه قاسمی</a:t>
            </a:r>
            <a:endParaRPr lang="fa-IR" sz="2800"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218414" y="548640"/>
            <a:ext cx="6838122" cy="3755667"/>
          </a:xfrm>
        </p:spPr>
      </p:pic>
    </p:spTree>
    <p:extLst>
      <p:ext uri="{BB962C8B-B14F-4D97-AF65-F5344CB8AC3E}">
        <p14:creationId xmlns:p14="http://schemas.microsoft.com/office/powerpoint/2010/main" val="402367420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1" y="683813"/>
            <a:ext cx="10732272" cy="5430740"/>
          </a:xfrm>
        </p:spPr>
        <p:txBody>
          <a:bodyPr anchor="t">
            <a:normAutofit/>
          </a:bodyPr>
          <a:lstStyle/>
          <a:p>
            <a:pPr marL="0" indent="0">
              <a:lnSpc>
                <a:spcPct val="150000"/>
              </a:lnSpc>
              <a:buNone/>
            </a:pPr>
            <a:r>
              <a:rPr lang="fa-IR" sz="2000" dirty="0" smtClean="0">
                <a:cs typeface="B Koodak" panose="00000700000000000000" pitchFamily="2" charset="-78"/>
              </a:rPr>
              <a:t>9- قیمت یک کت به طور معمول 60 دلار است. علی یک کت را پس از آنکه قیمتش 20% کاهش یافت، خرید. او چه مقدار صرفه جویی کرده است؟</a:t>
            </a:r>
          </a:p>
          <a:p>
            <a:pPr marL="0" indent="0">
              <a:lnSpc>
                <a:spcPct val="150000"/>
              </a:lnSpc>
              <a:buNone/>
            </a:pPr>
            <a:r>
              <a:rPr lang="fa-IR" sz="2000" dirty="0" smtClean="0">
                <a:cs typeface="B Koodak" panose="00000700000000000000" pitchFamily="2" charset="-78"/>
              </a:rPr>
              <a:t> 60 دلار قیمت اولیه ی کت می باشد پس حالا خیلی راحت میتوان با رسم جدول میزان تخفیف(صرفه جویی) را حساب کرد.</a:t>
            </a:r>
          </a:p>
          <a:p>
            <a:pPr marL="0" indent="0">
              <a:lnSpc>
                <a:spcPct val="150000"/>
              </a:lnSpc>
              <a:buNone/>
            </a:pPr>
            <a:r>
              <a:rPr lang="fa-IR" sz="2000" dirty="0" smtClean="0">
                <a:cs typeface="B Koodak" panose="00000700000000000000" pitchFamily="2" charset="-78"/>
              </a:rPr>
              <a:t>ستون درصد را بر 20 تقسیم می کنیم تا ساده شود پس برای</a:t>
            </a:r>
          </a:p>
          <a:p>
            <a:pPr marL="0" indent="0">
              <a:lnSpc>
                <a:spcPct val="150000"/>
              </a:lnSpc>
              <a:buNone/>
            </a:pPr>
            <a:r>
              <a:rPr lang="fa-IR" sz="2000" dirty="0" smtClean="0">
                <a:cs typeface="B Koodak" panose="00000700000000000000" pitchFamily="2" charset="-78"/>
              </a:rPr>
              <a:t> 20 درصد  به نسبت 1 به 5 می رسیم یعنی اگر قیمت کت را به 5 </a:t>
            </a:r>
          </a:p>
          <a:p>
            <a:pPr marL="0" indent="0">
              <a:lnSpc>
                <a:spcPct val="150000"/>
              </a:lnSpc>
              <a:buNone/>
            </a:pPr>
            <a:r>
              <a:rPr lang="fa-IR" sz="2000" dirty="0" smtClean="0">
                <a:cs typeface="B Koodak" panose="00000700000000000000" pitchFamily="2" charset="-78"/>
              </a:rPr>
              <a:t>قسمت تقسیم کنیم یک قسمت آن را تخفیف می گیریم و 4 قسمت</a:t>
            </a:r>
          </a:p>
          <a:p>
            <a:pPr marL="0" indent="0">
              <a:lnSpc>
                <a:spcPct val="150000"/>
              </a:lnSpc>
              <a:buNone/>
            </a:pPr>
            <a:r>
              <a:rPr lang="fa-IR" sz="2000" dirty="0" smtClean="0">
                <a:cs typeface="B Koodak" panose="00000700000000000000" pitchFamily="2" charset="-78"/>
              </a:rPr>
              <a:t> آن را پرداخت می کنیم.</a:t>
            </a:r>
          </a:p>
          <a:p>
            <a:pPr marL="0" indent="0">
              <a:lnSpc>
                <a:spcPct val="150000"/>
              </a:lnSpc>
              <a:buNone/>
            </a:pPr>
            <a:r>
              <a:rPr lang="fa-IR" sz="2000" dirty="0" smtClean="0">
                <a:cs typeface="B Koodak" panose="00000700000000000000" pitchFamily="2" charset="-78"/>
              </a:rPr>
              <a:t>پس علی 12 دلار صرفه جویی کرده است. </a:t>
            </a:r>
          </a:p>
          <a:p>
            <a:pPr marL="0" indent="0">
              <a:lnSpc>
                <a:spcPct val="150000"/>
              </a:lnSpc>
              <a:buNone/>
            </a:pPr>
            <a:r>
              <a:rPr lang="fa-IR" sz="2000" dirty="0" smtClean="0">
                <a:cs typeface="B Koodak" panose="00000700000000000000" pitchFamily="2" charset="-78"/>
              </a:rPr>
              <a:t> </a:t>
            </a:r>
            <a:endParaRPr lang="fa-IR" sz="2000" dirty="0">
              <a:cs typeface="B Koodak" panose="00000700000000000000" pitchFamily="2" charset="-78"/>
            </a:endParaRPr>
          </a:p>
        </p:txBody>
      </p:sp>
      <p:graphicFrame>
        <p:nvGraphicFramePr>
          <p:cNvPr id="4" name="Table 3"/>
          <p:cNvGraphicFramePr>
            <a:graphicFrameLocks noGrp="1"/>
          </p:cNvGraphicFramePr>
          <p:nvPr>
            <p:extLst>
              <p:ext uri="{D42A27DB-BD31-4B8C-83A1-F6EECF244321}">
                <p14:modId xmlns:p14="http://schemas.microsoft.com/office/powerpoint/2010/main" val="17354543"/>
              </p:ext>
            </p:extLst>
          </p:nvPr>
        </p:nvGraphicFramePr>
        <p:xfrm>
          <a:off x="1542551" y="2588223"/>
          <a:ext cx="3957984" cy="2961789"/>
        </p:xfrm>
        <a:graphic>
          <a:graphicData uri="http://schemas.openxmlformats.org/drawingml/2006/table">
            <a:tbl>
              <a:tblPr rtl="1" firstRow="1" bandRow="1">
                <a:tableStyleId>{5940675A-B579-460E-94D1-54222C63F5DA}</a:tableStyleId>
              </a:tblPr>
              <a:tblGrid>
                <a:gridCol w="989496">
                  <a:extLst>
                    <a:ext uri="{9D8B030D-6E8A-4147-A177-3AD203B41FA5}">
                      <a16:colId xmlns:a16="http://schemas.microsoft.com/office/drawing/2014/main" val="2138356804"/>
                    </a:ext>
                  </a:extLst>
                </a:gridCol>
                <a:gridCol w="989496">
                  <a:extLst>
                    <a:ext uri="{9D8B030D-6E8A-4147-A177-3AD203B41FA5}">
                      <a16:colId xmlns:a16="http://schemas.microsoft.com/office/drawing/2014/main" val="3634287557"/>
                    </a:ext>
                  </a:extLst>
                </a:gridCol>
                <a:gridCol w="989496">
                  <a:extLst>
                    <a:ext uri="{9D8B030D-6E8A-4147-A177-3AD203B41FA5}">
                      <a16:colId xmlns:a16="http://schemas.microsoft.com/office/drawing/2014/main" val="2987689065"/>
                    </a:ext>
                  </a:extLst>
                </a:gridCol>
                <a:gridCol w="989496">
                  <a:extLst>
                    <a:ext uri="{9D8B030D-6E8A-4147-A177-3AD203B41FA5}">
                      <a16:colId xmlns:a16="http://schemas.microsoft.com/office/drawing/2014/main" val="1414885923"/>
                    </a:ext>
                  </a:extLst>
                </a:gridCol>
              </a:tblGrid>
              <a:tr h="987263">
                <a:tc>
                  <a:txBody>
                    <a:bodyPr/>
                    <a:lstStyle/>
                    <a:p>
                      <a:pPr algn="ctr" rtl="1"/>
                      <a:r>
                        <a:rPr lang="fa-IR" sz="2000" dirty="0" smtClean="0">
                          <a:cs typeface="B Koodak" panose="00000700000000000000" pitchFamily="2" charset="-78"/>
                        </a:rPr>
                        <a:t>12</a:t>
                      </a:r>
                      <a:endParaRPr lang="fa-IR" sz="2000" dirty="0">
                        <a:cs typeface="B Koodak" panose="00000700000000000000" pitchFamily="2" charset="-78"/>
                      </a:endParaRPr>
                    </a:p>
                  </a:txBody>
                  <a:tcPr anchor="ctr"/>
                </a:tc>
                <a:tc>
                  <a:txBody>
                    <a:bodyPr/>
                    <a:lstStyle/>
                    <a:p>
                      <a:pPr algn="ctr" rtl="1"/>
                      <a:r>
                        <a:rPr lang="fa-IR" sz="2000" dirty="0" smtClean="0">
                          <a:cs typeface="B Koodak" panose="00000700000000000000" pitchFamily="2" charset="-78"/>
                        </a:rPr>
                        <a:t>1</a:t>
                      </a:r>
                      <a:endParaRPr lang="fa-IR" sz="2000" dirty="0">
                        <a:cs typeface="B Koodak" panose="00000700000000000000" pitchFamily="2" charset="-78"/>
                      </a:endParaRPr>
                    </a:p>
                  </a:txBody>
                  <a:tcPr anchor="ctr"/>
                </a:tc>
                <a:tc>
                  <a:txBody>
                    <a:bodyPr/>
                    <a:lstStyle/>
                    <a:p>
                      <a:pPr algn="ctr" rtl="1"/>
                      <a:r>
                        <a:rPr lang="fa-IR" sz="2000" dirty="0" smtClean="0">
                          <a:cs typeface="B Koodak" panose="00000700000000000000" pitchFamily="2" charset="-78"/>
                        </a:rPr>
                        <a:t>20</a:t>
                      </a:r>
                      <a:endParaRPr lang="fa-IR" sz="2000" dirty="0">
                        <a:cs typeface="B Koodak" panose="00000700000000000000" pitchFamily="2" charset="-78"/>
                      </a:endParaRPr>
                    </a:p>
                  </a:txBody>
                  <a:tcPr anchor="ctr"/>
                </a:tc>
                <a:tc>
                  <a:txBody>
                    <a:bodyPr/>
                    <a:lstStyle/>
                    <a:p>
                      <a:pPr algn="ctr" rtl="1"/>
                      <a:r>
                        <a:rPr lang="fa-IR" sz="2000" dirty="0" smtClean="0">
                          <a:cs typeface="B Koodak" panose="00000700000000000000" pitchFamily="2" charset="-78"/>
                        </a:rPr>
                        <a:t>تخفیف</a:t>
                      </a:r>
                      <a:endParaRPr lang="fa-IR" sz="2000" dirty="0">
                        <a:cs typeface="B Koodak" panose="00000700000000000000" pitchFamily="2" charset="-78"/>
                      </a:endParaRPr>
                    </a:p>
                  </a:txBody>
                  <a:tcPr anchor="ctr"/>
                </a:tc>
                <a:extLst>
                  <a:ext uri="{0D108BD9-81ED-4DB2-BD59-A6C34878D82A}">
                    <a16:rowId xmlns:a16="http://schemas.microsoft.com/office/drawing/2014/main" val="2100347887"/>
                  </a:ext>
                </a:extLst>
              </a:tr>
              <a:tr h="987263">
                <a:tc>
                  <a:txBody>
                    <a:bodyPr/>
                    <a:lstStyle/>
                    <a:p>
                      <a:pPr algn="ctr" rtl="1"/>
                      <a:r>
                        <a:rPr lang="fa-IR" sz="2000" dirty="0" smtClean="0">
                          <a:cs typeface="B Koodak" panose="00000700000000000000" pitchFamily="2" charset="-78"/>
                        </a:rPr>
                        <a:t>48</a:t>
                      </a:r>
                      <a:endParaRPr lang="fa-IR" sz="2000" dirty="0">
                        <a:cs typeface="B Koodak" panose="00000700000000000000" pitchFamily="2" charset="-78"/>
                      </a:endParaRPr>
                    </a:p>
                  </a:txBody>
                  <a:tcPr anchor="ctr"/>
                </a:tc>
                <a:tc>
                  <a:txBody>
                    <a:bodyPr/>
                    <a:lstStyle/>
                    <a:p>
                      <a:pPr algn="ctr" rtl="1"/>
                      <a:r>
                        <a:rPr lang="fa-IR" sz="2000" dirty="0" smtClean="0">
                          <a:cs typeface="B Koodak" panose="00000700000000000000" pitchFamily="2" charset="-78"/>
                        </a:rPr>
                        <a:t>4</a:t>
                      </a:r>
                      <a:endParaRPr lang="fa-IR" sz="2000" dirty="0">
                        <a:cs typeface="B Koodak" panose="00000700000000000000" pitchFamily="2" charset="-78"/>
                      </a:endParaRPr>
                    </a:p>
                  </a:txBody>
                  <a:tcPr anchor="ctr"/>
                </a:tc>
                <a:tc>
                  <a:txBody>
                    <a:bodyPr/>
                    <a:lstStyle/>
                    <a:p>
                      <a:pPr algn="ctr" rtl="1"/>
                      <a:r>
                        <a:rPr lang="fa-IR" sz="2000" dirty="0" smtClean="0">
                          <a:cs typeface="B Koodak" panose="00000700000000000000" pitchFamily="2" charset="-78"/>
                        </a:rPr>
                        <a:t>80</a:t>
                      </a:r>
                      <a:endParaRPr lang="fa-IR" sz="2000" dirty="0">
                        <a:cs typeface="B Koodak" panose="00000700000000000000" pitchFamily="2" charset="-78"/>
                      </a:endParaRPr>
                    </a:p>
                  </a:txBody>
                  <a:tcPr anchor="ctr"/>
                </a:tc>
                <a:tc>
                  <a:txBody>
                    <a:bodyPr/>
                    <a:lstStyle/>
                    <a:p>
                      <a:pPr algn="ctr" rtl="1"/>
                      <a:r>
                        <a:rPr lang="fa-IR" sz="2000" dirty="0" smtClean="0">
                          <a:cs typeface="B Koodak" panose="00000700000000000000" pitchFamily="2" charset="-78"/>
                        </a:rPr>
                        <a:t>پرداخت</a:t>
                      </a:r>
                      <a:endParaRPr lang="fa-IR" sz="2000" dirty="0">
                        <a:cs typeface="B Koodak" panose="00000700000000000000" pitchFamily="2" charset="-78"/>
                      </a:endParaRPr>
                    </a:p>
                  </a:txBody>
                  <a:tcPr anchor="ctr"/>
                </a:tc>
                <a:extLst>
                  <a:ext uri="{0D108BD9-81ED-4DB2-BD59-A6C34878D82A}">
                    <a16:rowId xmlns:a16="http://schemas.microsoft.com/office/drawing/2014/main" val="3487993570"/>
                  </a:ext>
                </a:extLst>
              </a:tr>
              <a:tr h="987263">
                <a:tc>
                  <a:txBody>
                    <a:bodyPr/>
                    <a:lstStyle/>
                    <a:p>
                      <a:pPr algn="ctr" rtl="1"/>
                      <a:r>
                        <a:rPr lang="fa-IR" sz="2000" dirty="0" smtClean="0">
                          <a:cs typeface="B Koodak" panose="00000700000000000000" pitchFamily="2" charset="-78"/>
                        </a:rPr>
                        <a:t>60</a:t>
                      </a:r>
                      <a:endParaRPr lang="fa-IR" sz="2000" dirty="0">
                        <a:cs typeface="B Koodak" panose="00000700000000000000" pitchFamily="2" charset="-78"/>
                      </a:endParaRPr>
                    </a:p>
                  </a:txBody>
                  <a:tcPr anchor="ctr"/>
                </a:tc>
                <a:tc>
                  <a:txBody>
                    <a:bodyPr/>
                    <a:lstStyle/>
                    <a:p>
                      <a:pPr algn="ctr" rtl="1"/>
                      <a:r>
                        <a:rPr lang="fa-IR" sz="2000" dirty="0" smtClean="0">
                          <a:cs typeface="B Koodak" panose="00000700000000000000" pitchFamily="2" charset="-78"/>
                        </a:rPr>
                        <a:t>5</a:t>
                      </a:r>
                      <a:endParaRPr lang="fa-IR" sz="2000" dirty="0">
                        <a:cs typeface="B Koodak" panose="00000700000000000000" pitchFamily="2" charset="-78"/>
                      </a:endParaRPr>
                    </a:p>
                  </a:txBody>
                  <a:tcPr anchor="ctr"/>
                </a:tc>
                <a:tc>
                  <a:txBody>
                    <a:bodyPr/>
                    <a:lstStyle/>
                    <a:p>
                      <a:pPr algn="ctr" rtl="1"/>
                      <a:r>
                        <a:rPr lang="fa-IR" sz="2000" dirty="0" smtClean="0">
                          <a:cs typeface="B Koodak" panose="00000700000000000000" pitchFamily="2" charset="-78"/>
                        </a:rPr>
                        <a:t>100</a:t>
                      </a:r>
                      <a:endParaRPr lang="fa-IR" sz="2000" dirty="0">
                        <a:cs typeface="B Koodak" panose="00000700000000000000" pitchFamily="2" charset="-78"/>
                      </a:endParaRPr>
                    </a:p>
                  </a:txBody>
                  <a:tcPr anchor="ctr"/>
                </a:tc>
                <a:tc>
                  <a:txBody>
                    <a:bodyPr/>
                    <a:lstStyle/>
                    <a:p>
                      <a:pPr algn="ctr" rtl="1"/>
                      <a:r>
                        <a:rPr lang="fa-IR" sz="2000" dirty="0" smtClean="0">
                          <a:cs typeface="B Koodak" panose="00000700000000000000" pitchFamily="2" charset="-78"/>
                        </a:rPr>
                        <a:t>کل</a:t>
                      </a:r>
                      <a:endParaRPr lang="fa-IR" sz="2000" dirty="0">
                        <a:cs typeface="B Koodak" panose="00000700000000000000" pitchFamily="2" charset="-78"/>
                      </a:endParaRPr>
                    </a:p>
                  </a:txBody>
                  <a:tcPr anchor="ctr"/>
                </a:tc>
                <a:extLst>
                  <a:ext uri="{0D108BD9-81ED-4DB2-BD59-A6C34878D82A}">
                    <a16:rowId xmlns:a16="http://schemas.microsoft.com/office/drawing/2014/main" val="2317913974"/>
                  </a:ext>
                </a:extLst>
              </a:tr>
            </a:tbl>
          </a:graphicData>
        </a:graphic>
      </p:graphicFrame>
    </p:spTree>
    <p:extLst>
      <p:ext uri="{BB962C8B-B14F-4D97-AF65-F5344CB8AC3E}">
        <p14:creationId xmlns:p14="http://schemas.microsoft.com/office/powerpoint/2010/main" val="384260573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1" y="588397"/>
            <a:ext cx="10668662" cy="5557961"/>
          </a:xfrm>
        </p:spPr>
        <p:txBody>
          <a:bodyPr anchor="t">
            <a:normAutofit/>
          </a:bodyPr>
          <a:lstStyle/>
          <a:p>
            <a:pPr marL="0" indent="0">
              <a:lnSpc>
                <a:spcPct val="150000"/>
              </a:lnSpc>
              <a:buNone/>
            </a:pPr>
            <a:r>
              <a:rPr lang="fa-IR" sz="2000" dirty="0" smtClean="0">
                <a:cs typeface="B Koodak" panose="00000700000000000000" pitchFamily="2" charset="-78"/>
              </a:rPr>
              <a:t>10- چند درصد از شکل مقابل رنگی است؟</a:t>
            </a:r>
          </a:p>
          <a:p>
            <a:pPr marL="0" indent="0">
              <a:lnSpc>
                <a:spcPct val="150000"/>
              </a:lnSpc>
              <a:buNone/>
            </a:pPr>
            <a:r>
              <a:rPr lang="fa-IR" sz="2000" dirty="0" smtClean="0">
                <a:cs typeface="B Koodak" panose="00000700000000000000" pitchFamily="2" charset="-78"/>
              </a:rPr>
              <a:t>برای حل این سوال باید نسبت قسمت رنگ شده را به کل بنویسیم و سپس آن را ساده کرده و در آخر درصد بگیریم.</a:t>
            </a:r>
          </a:p>
          <a:p>
            <a:pPr marL="0" indent="0">
              <a:lnSpc>
                <a:spcPct val="150000"/>
              </a:lnSpc>
              <a:buNone/>
            </a:pPr>
            <a:r>
              <a:rPr lang="fa-IR" sz="2000" dirty="0" smtClean="0">
                <a:cs typeface="B Koodak" panose="00000700000000000000" pitchFamily="2" charset="-78"/>
              </a:rPr>
              <a:t>ستون اول اعداد از سمت چپ را بر 2 تقسیم کردیم تا به ستون اعداد 1 و 3 و 4 رسیدیم.</a:t>
            </a:r>
          </a:p>
          <a:p>
            <a:pPr marL="0" indent="0">
              <a:lnSpc>
                <a:spcPct val="150000"/>
              </a:lnSpc>
              <a:buNone/>
            </a:pPr>
            <a:r>
              <a:rPr lang="fa-IR" sz="2000" dirty="0" smtClean="0">
                <a:cs typeface="B Koodak" panose="00000700000000000000" pitchFamily="2" charset="-78"/>
              </a:rPr>
              <a:t>پس 25 درصد شکل رنگ شده است.(در شکل اصلی فقط دو خانه </a:t>
            </a:r>
          </a:p>
          <a:p>
            <a:pPr marL="0" indent="0">
              <a:lnSpc>
                <a:spcPct val="150000"/>
              </a:lnSpc>
              <a:buNone/>
            </a:pPr>
            <a:r>
              <a:rPr lang="fa-IR" sz="2000" dirty="0" smtClean="0">
                <a:cs typeface="B Koodak" panose="00000700000000000000" pitchFamily="2" charset="-78"/>
              </a:rPr>
              <a:t>رنگ شده است.)</a:t>
            </a:r>
          </a:p>
          <a:p>
            <a:pPr marL="0" indent="0">
              <a:lnSpc>
                <a:spcPct val="150000"/>
              </a:lnSpc>
              <a:buNone/>
            </a:pPr>
            <a:endParaRPr lang="fa-IR" sz="2000" dirty="0">
              <a:cs typeface="B Koodak" panose="00000700000000000000" pitchFamily="2" charset="-78"/>
            </a:endParaRPr>
          </a:p>
        </p:txBody>
      </p:sp>
      <p:graphicFrame>
        <p:nvGraphicFramePr>
          <p:cNvPr id="4" name="Table 3"/>
          <p:cNvGraphicFramePr>
            <a:graphicFrameLocks noGrp="1"/>
          </p:cNvGraphicFramePr>
          <p:nvPr>
            <p:extLst>
              <p:ext uri="{D42A27DB-BD31-4B8C-83A1-F6EECF244321}">
                <p14:modId xmlns:p14="http://schemas.microsoft.com/office/powerpoint/2010/main" val="2440662891"/>
              </p:ext>
            </p:extLst>
          </p:nvPr>
        </p:nvGraphicFramePr>
        <p:xfrm>
          <a:off x="1765190" y="2453051"/>
          <a:ext cx="3663784" cy="2922030"/>
        </p:xfrm>
        <a:graphic>
          <a:graphicData uri="http://schemas.openxmlformats.org/drawingml/2006/table">
            <a:tbl>
              <a:tblPr rtl="1" firstRow="1" bandRow="1">
                <a:tableStyleId>{5940675A-B579-460E-94D1-54222C63F5DA}</a:tableStyleId>
              </a:tblPr>
              <a:tblGrid>
                <a:gridCol w="915946">
                  <a:extLst>
                    <a:ext uri="{9D8B030D-6E8A-4147-A177-3AD203B41FA5}">
                      <a16:colId xmlns:a16="http://schemas.microsoft.com/office/drawing/2014/main" val="4256054045"/>
                    </a:ext>
                  </a:extLst>
                </a:gridCol>
                <a:gridCol w="915946">
                  <a:extLst>
                    <a:ext uri="{9D8B030D-6E8A-4147-A177-3AD203B41FA5}">
                      <a16:colId xmlns:a16="http://schemas.microsoft.com/office/drawing/2014/main" val="1525869283"/>
                    </a:ext>
                  </a:extLst>
                </a:gridCol>
                <a:gridCol w="915946">
                  <a:extLst>
                    <a:ext uri="{9D8B030D-6E8A-4147-A177-3AD203B41FA5}">
                      <a16:colId xmlns:a16="http://schemas.microsoft.com/office/drawing/2014/main" val="3912156856"/>
                    </a:ext>
                  </a:extLst>
                </a:gridCol>
                <a:gridCol w="915946">
                  <a:extLst>
                    <a:ext uri="{9D8B030D-6E8A-4147-A177-3AD203B41FA5}">
                      <a16:colId xmlns:a16="http://schemas.microsoft.com/office/drawing/2014/main" val="2881073509"/>
                    </a:ext>
                  </a:extLst>
                </a:gridCol>
              </a:tblGrid>
              <a:tr h="974010">
                <a:tc>
                  <a:txBody>
                    <a:bodyPr/>
                    <a:lstStyle/>
                    <a:p>
                      <a:pPr algn="ctr" rtl="1"/>
                      <a:r>
                        <a:rPr lang="fa-IR" sz="2400" dirty="0" smtClean="0">
                          <a:cs typeface="B Koodak" panose="00000700000000000000" pitchFamily="2" charset="-78"/>
                        </a:rPr>
                        <a:t>25</a:t>
                      </a:r>
                      <a:endParaRPr lang="fa-IR" sz="2400" dirty="0">
                        <a:cs typeface="B Koodak" panose="00000700000000000000" pitchFamily="2" charset="-78"/>
                      </a:endParaRPr>
                    </a:p>
                  </a:txBody>
                  <a:tcPr anchor="ctr"/>
                </a:tc>
                <a:tc>
                  <a:txBody>
                    <a:bodyPr/>
                    <a:lstStyle/>
                    <a:p>
                      <a:pPr algn="ctr" rtl="1"/>
                      <a:r>
                        <a:rPr lang="fa-IR" sz="2400" dirty="0" smtClean="0">
                          <a:cs typeface="B Koodak" panose="00000700000000000000" pitchFamily="2" charset="-78"/>
                        </a:rPr>
                        <a:t>1</a:t>
                      </a:r>
                      <a:endParaRPr lang="fa-IR" sz="2400" dirty="0">
                        <a:cs typeface="B Koodak" panose="00000700000000000000" pitchFamily="2" charset="-78"/>
                      </a:endParaRPr>
                    </a:p>
                  </a:txBody>
                  <a:tcPr anchor="ctr"/>
                </a:tc>
                <a:tc>
                  <a:txBody>
                    <a:bodyPr/>
                    <a:lstStyle/>
                    <a:p>
                      <a:pPr algn="ctr" rtl="1"/>
                      <a:r>
                        <a:rPr lang="fa-IR" sz="2400" dirty="0" smtClean="0">
                          <a:cs typeface="B Koodak" panose="00000700000000000000" pitchFamily="2" charset="-78"/>
                        </a:rPr>
                        <a:t>2</a:t>
                      </a:r>
                      <a:endParaRPr lang="fa-IR" sz="2400" dirty="0">
                        <a:cs typeface="B Koodak" panose="00000700000000000000" pitchFamily="2" charset="-78"/>
                      </a:endParaRPr>
                    </a:p>
                  </a:txBody>
                  <a:tcPr anchor="ctr"/>
                </a:tc>
                <a:tc>
                  <a:txBody>
                    <a:bodyPr/>
                    <a:lstStyle/>
                    <a:p>
                      <a:pPr algn="ctr" rtl="1"/>
                      <a:r>
                        <a:rPr lang="fa-IR" sz="2400" dirty="0" smtClean="0">
                          <a:cs typeface="B Koodak" panose="00000700000000000000" pitchFamily="2" charset="-78"/>
                        </a:rPr>
                        <a:t>رنگ شده</a:t>
                      </a:r>
                      <a:endParaRPr lang="fa-IR" sz="2400" dirty="0">
                        <a:cs typeface="B Koodak" panose="00000700000000000000" pitchFamily="2" charset="-78"/>
                      </a:endParaRPr>
                    </a:p>
                  </a:txBody>
                  <a:tcPr anchor="ctr"/>
                </a:tc>
                <a:extLst>
                  <a:ext uri="{0D108BD9-81ED-4DB2-BD59-A6C34878D82A}">
                    <a16:rowId xmlns:a16="http://schemas.microsoft.com/office/drawing/2014/main" val="3938329884"/>
                  </a:ext>
                </a:extLst>
              </a:tr>
              <a:tr h="974010">
                <a:tc>
                  <a:txBody>
                    <a:bodyPr/>
                    <a:lstStyle/>
                    <a:p>
                      <a:pPr algn="ctr" rtl="1"/>
                      <a:r>
                        <a:rPr lang="fa-IR" sz="2400" dirty="0" smtClean="0">
                          <a:cs typeface="B Koodak" panose="00000700000000000000" pitchFamily="2" charset="-78"/>
                        </a:rPr>
                        <a:t>75</a:t>
                      </a:r>
                      <a:endParaRPr lang="fa-IR" sz="2400" dirty="0">
                        <a:cs typeface="B Koodak" panose="00000700000000000000" pitchFamily="2" charset="-78"/>
                      </a:endParaRPr>
                    </a:p>
                  </a:txBody>
                  <a:tcPr anchor="ctr"/>
                </a:tc>
                <a:tc>
                  <a:txBody>
                    <a:bodyPr/>
                    <a:lstStyle/>
                    <a:p>
                      <a:pPr algn="ctr" rtl="1"/>
                      <a:r>
                        <a:rPr lang="fa-IR" sz="2400" dirty="0" smtClean="0">
                          <a:cs typeface="B Koodak" panose="00000700000000000000" pitchFamily="2" charset="-78"/>
                        </a:rPr>
                        <a:t>3</a:t>
                      </a:r>
                      <a:endParaRPr lang="fa-IR" sz="2400" dirty="0">
                        <a:cs typeface="B Koodak" panose="00000700000000000000" pitchFamily="2" charset="-78"/>
                      </a:endParaRPr>
                    </a:p>
                  </a:txBody>
                  <a:tcPr anchor="ctr"/>
                </a:tc>
                <a:tc>
                  <a:txBody>
                    <a:bodyPr/>
                    <a:lstStyle/>
                    <a:p>
                      <a:pPr algn="ctr" rtl="1"/>
                      <a:r>
                        <a:rPr lang="fa-IR" sz="2400" dirty="0" smtClean="0">
                          <a:cs typeface="B Koodak" panose="00000700000000000000" pitchFamily="2" charset="-78"/>
                        </a:rPr>
                        <a:t>6</a:t>
                      </a:r>
                      <a:endParaRPr lang="fa-IR" sz="2400" dirty="0">
                        <a:cs typeface="B Koodak" panose="00000700000000000000" pitchFamily="2" charset="-78"/>
                      </a:endParaRPr>
                    </a:p>
                  </a:txBody>
                  <a:tcPr anchor="ctr"/>
                </a:tc>
                <a:tc>
                  <a:txBody>
                    <a:bodyPr/>
                    <a:lstStyle/>
                    <a:p>
                      <a:pPr algn="ctr" rtl="1"/>
                      <a:r>
                        <a:rPr lang="fa-IR" sz="2400" dirty="0" smtClean="0">
                          <a:cs typeface="B Koodak" panose="00000700000000000000" pitchFamily="2" charset="-78"/>
                        </a:rPr>
                        <a:t>رنگ نشده</a:t>
                      </a:r>
                      <a:endParaRPr lang="fa-IR" sz="2400" dirty="0">
                        <a:cs typeface="B Koodak" panose="00000700000000000000" pitchFamily="2" charset="-78"/>
                      </a:endParaRPr>
                    </a:p>
                  </a:txBody>
                  <a:tcPr anchor="ctr"/>
                </a:tc>
                <a:extLst>
                  <a:ext uri="{0D108BD9-81ED-4DB2-BD59-A6C34878D82A}">
                    <a16:rowId xmlns:a16="http://schemas.microsoft.com/office/drawing/2014/main" val="2322192443"/>
                  </a:ext>
                </a:extLst>
              </a:tr>
              <a:tr h="974010">
                <a:tc>
                  <a:txBody>
                    <a:bodyPr/>
                    <a:lstStyle/>
                    <a:p>
                      <a:pPr algn="ctr" rtl="1"/>
                      <a:r>
                        <a:rPr lang="fa-IR" sz="2400" dirty="0" smtClean="0">
                          <a:cs typeface="B Koodak" panose="00000700000000000000" pitchFamily="2" charset="-78"/>
                        </a:rPr>
                        <a:t>100</a:t>
                      </a:r>
                      <a:endParaRPr lang="fa-IR" sz="2400" dirty="0">
                        <a:cs typeface="B Koodak" panose="00000700000000000000" pitchFamily="2" charset="-78"/>
                      </a:endParaRPr>
                    </a:p>
                  </a:txBody>
                  <a:tcPr anchor="ctr"/>
                </a:tc>
                <a:tc>
                  <a:txBody>
                    <a:bodyPr/>
                    <a:lstStyle/>
                    <a:p>
                      <a:pPr algn="ctr" rtl="1"/>
                      <a:r>
                        <a:rPr lang="fa-IR" sz="2400" dirty="0" smtClean="0">
                          <a:cs typeface="B Koodak" panose="00000700000000000000" pitchFamily="2" charset="-78"/>
                        </a:rPr>
                        <a:t>4</a:t>
                      </a:r>
                      <a:endParaRPr lang="fa-IR" sz="2400" dirty="0">
                        <a:cs typeface="B Koodak" panose="00000700000000000000" pitchFamily="2" charset="-78"/>
                      </a:endParaRPr>
                    </a:p>
                  </a:txBody>
                  <a:tcPr anchor="ctr"/>
                </a:tc>
                <a:tc>
                  <a:txBody>
                    <a:bodyPr/>
                    <a:lstStyle/>
                    <a:p>
                      <a:pPr algn="ctr" rtl="1"/>
                      <a:r>
                        <a:rPr lang="fa-IR" sz="2400" dirty="0" smtClean="0">
                          <a:cs typeface="B Koodak" panose="00000700000000000000" pitchFamily="2" charset="-78"/>
                        </a:rPr>
                        <a:t>8</a:t>
                      </a:r>
                      <a:endParaRPr lang="fa-IR" sz="2400" dirty="0">
                        <a:cs typeface="B Koodak" panose="00000700000000000000" pitchFamily="2" charset="-78"/>
                      </a:endParaRPr>
                    </a:p>
                  </a:txBody>
                  <a:tcPr anchor="ctr"/>
                </a:tc>
                <a:tc>
                  <a:txBody>
                    <a:bodyPr/>
                    <a:lstStyle/>
                    <a:p>
                      <a:pPr algn="ctr" rtl="1"/>
                      <a:r>
                        <a:rPr lang="fa-IR" sz="2400" dirty="0" smtClean="0">
                          <a:cs typeface="B Koodak" panose="00000700000000000000" pitchFamily="2" charset="-78"/>
                        </a:rPr>
                        <a:t>کل</a:t>
                      </a:r>
                      <a:endParaRPr lang="fa-IR" sz="2400" dirty="0">
                        <a:cs typeface="B Koodak" panose="00000700000000000000" pitchFamily="2" charset="-78"/>
                      </a:endParaRPr>
                    </a:p>
                  </a:txBody>
                  <a:tcPr anchor="ctr"/>
                </a:tc>
                <a:extLst>
                  <a:ext uri="{0D108BD9-81ED-4DB2-BD59-A6C34878D82A}">
                    <a16:rowId xmlns:a16="http://schemas.microsoft.com/office/drawing/2014/main" val="2212217633"/>
                  </a:ext>
                </a:extLst>
              </a:tr>
            </a:tbl>
          </a:graphicData>
        </a:graphic>
      </p:graphicFrame>
      <p:grpSp>
        <p:nvGrpSpPr>
          <p:cNvPr id="12" name="Group 11"/>
          <p:cNvGrpSpPr/>
          <p:nvPr/>
        </p:nvGrpSpPr>
        <p:grpSpPr>
          <a:xfrm>
            <a:off x="6838122" y="3236180"/>
            <a:ext cx="2170706" cy="2210463"/>
            <a:chOff x="7657106" y="3538330"/>
            <a:chExt cx="2170706" cy="2210463"/>
          </a:xfrm>
        </p:grpSpPr>
        <p:sp>
          <p:nvSpPr>
            <p:cNvPr id="5" name="Flowchart: Summing Junction 4"/>
            <p:cNvSpPr/>
            <p:nvPr/>
          </p:nvSpPr>
          <p:spPr>
            <a:xfrm>
              <a:off x="7657106" y="3538330"/>
              <a:ext cx="2170706" cy="2210463"/>
            </a:xfrm>
            <a:prstGeom prst="flowChartSummingJunction">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cxnSp>
          <p:nvCxnSpPr>
            <p:cNvPr id="8" name="Straight Connector 7"/>
            <p:cNvCxnSpPr>
              <a:stCxn id="5" idx="0"/>
              <a:endCxn id="5" idx="4"/>
            </p:cNvCxnSpPr>
            <p:nvPr/>
          </p:nvCxnSpPr>
          <p:spPr>
            <a:xfrm>
              <a:off x="8742459" y="3538330"/>
              <a:ext cx="0" cy="2210463"/>
            </a:xfrm>
            <a:prstGeom prst="line">
              <a:avLst/>
            </a:prstGeom>
          </p:spPr>
          <p:style>
            <a:lnRef idx="1">
              <a:schemeClr val="dk1"/>
            </a:lnRef>
            <a:fillRef idx="0">
              <a:schemeClr val="dk1"/>
            </a:fillRef>
            <a:effectRef idx="0">
              <a:schemeClr val="dk1"/>
            </a:effectRef>
            <a:fontRef idx="minor">
              <a:schemeClr val="tx1"/>
            </a:fontRef>
          </p:style>
        </p:cxnSp>
        <p:cxnSp>
          <p:nvCxnSpPr>
            <p:cNvPr id="10" name="Straight Connector 9"/>
            <p:cNvCxnSpPr>
              <a:stCxn id="5" idx="2"/>
              <a:endCxn id="5" idx="6"/>
            </p:cNvCxnSpPr>
            <p:nvPr/>
          </p:nvCxnSpPr>
          <p:spPr>
            <a:xfrm>
              <a:off x="7657106" y="4643562"/>
              <a:ext cx="2170706" cy="0"/>
            </a:xfrm>
            <a:prstGeom prst="line">
              <a:avLst/>
            </a:prstGeom>
          </p:spPr>
          <p:style>
            <a:lnRef idx="1">
              <a:schemeClr val="dk1"/>
            </a:lnRef>
            <a:fillRef idx="0">
              <a:schemeClr val="dk1"/>
            </a:fillRef>
            <a:effectRef idx="0">
              <a:schemeClr val="dk1"/>
            </a:effectRef>
            <a:fontRef idx="minor">
              <a:schemeClr val="tx1"/>
            </a:fontRef>
          </p:style>
        </p:cxnSp>
      </p:grpSp>
    </p:spTree>
    <p:extLst>
      <p:ext uri="{BB962C8B-B14F-4D97-AF65-F5344CB8AC3E}">
        <p14:creationId xmlns:p14="http://schemas.microsoft.com/office/powerpoint/2010/main" val="232180950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fa-IR" sz="3200" dirty="0" smtClean="0">
                <a:cs typeface="B Koodak" panose="00000700000000000000" pitchFamily="2" charset="-78"/>
              </a:rPr>
              <a:t>پیشاپیش سال نو را به شما و خانواده ی محترمتان تبریک می گویم.</a:t>
            </a:r>
            <a:endParaRPr lang="fa-IR" sz="3200" dirty="0">
              <a:cs typeface="B Koodak" panose="00000700000000000000" pitchFamily="2" charset="-78"/>
            </a:endParaRPr>
          </a:p>
        </p:txBody>
      </p:sp>
      <p:sp>
        <p:nvSpPr>
          <p:cNvPr id="3" name="Content Placeholder 2"/>
          <p:cNvSpPr>
            <a:spLocks noGrp="1"/>
          </p:cNvSpPr>
          <p:nvPr>
            <p:ph idx="1"/>
          </p:nvPr>
        </p:nvSpPr>
        <p:spPr/>
        <p:txBody>
          <a:bodyPr anchor="t"/>
          <a:lstStyle/>
          <a:p>
            <a:pPr>
              <a:lnSpc>
                <a:spcPct val="150000"/>
              </a:lnSpc>
            </a:pPr>
            <a:r>
              <a:rPr lang="fa-IR" dirty="0" smtClean="0">
                <a:cs typeface="B Koodak" panose="00000700000000000000" pitchFamily="2" charset="-78"/>
              </a:rPr>
              <a:t>دخترای عزیزم امیدوارم سال خوبی را در کنار خانواده و زیر سایه ی امام زمان و به دور از هر بیماری و با سلامتی کامل </a:t>
            </a:r>
            <a:r>
              <a:rPr lang="fa-IR" dirty="0">
                <a:cs typeface="B Koodak" panose="00000700000000000000" pitchFamily="2" charset="-78"/>
              </a:rPr>
              <a:t>آغاز کنید </a:t>
            </a:r>
            <a:r>
              <a:rPr lang="fa-IR" dirty="0" smtClean="0">
                <a:cs typeface="B Koodak" panose="00000700000000000000" pitchFamily="2" charset="-78"/>
              </a:rPr>
              <a:t>.</a:t>
            </a:r>
          </a:p>
          <a:p>
            <a:pPr>
              <a:lnSpc>
                <a:spcPct val="150000"/>
              </a:lnSpc>
            </a:pPr>
            <a:r>
              <a:rPr lang="fa-IR" dirty="0" smtClean="0">
                <a:cs typeface="B Koodak" panose="00000700000000000000" pitchFamily="2" charset="-78"/>
              </a:rPr>
              <a:t>بیاییم از بدیها فاکتور بگیریم و خوبیها را جمع کنیم و محبتها را به توان برسانیم </a:t>
            </a:r>
          </a:p>
          <a:p>
            <a:pPr>
              <a:lnSpc>
                <a:spcPct val="150000"/>
              </a:lnSpc>
            </a:pPr>
            <a:r>
              <a:rPr lang="fa-IR" dirty="0" smtClean="0">
                <a:cs typeface="B Koodak" panose="00000700000000000000" pitchFamily="2" charset="-78"/>
              </a:rPr>
              <a:t>و پرانتزی به اطراف خود و خانواده ی خود قرار دهید تا از منزل خارج نشوید.</a:t>
            </a:r>
          </a:p>
          <a:p>
            <a:pPr>
              <a:lnSpc>
                <a:spcPct val="150000"/>
              </a:lnSpc>
            </a:pPr>
            <a:r>
              <a:rPr lang="fa-IR" dirty="0" smtClean="0">
                <a:cs typeface="B Koodak" panose="00000700000000000000" pitchFamily="2" charset="-78"/>
              </a:rPr>
              <a:t>دلم برایتان خیلی زیاد تنگ شده، اگر در تدریس کم کاری بود ببخشید، </a:t>
            </a:r>
          </a:p>
          <a:p>
            <a:pPr marL="0" indent="0">
              <a:lnSpc>
                <a:spcPct val="150000"/>
              </a:lnSpc>
              <a:buNone/>
            </a:pPr>
            <a:r>
              <a:rPr lang="fa-IR" dirty="0">
                <a:cs typeface="B Koodak" panose="00000700000000000000" pitchFamily="2" charset="-78"/>
              </a:rPr>
              <a:t> </a:t>
            </a:r>
            <a:r>
              <a:rPr lang="fa-IR" dirty="0" smtClean="0">
                <a:cs typeface="B Koodak" panose="00000700000000000000" pitchFamily="2" charset="-78"/>
              </a:rPr>
              <a:t>       توان من همین قدر بود.</a:t>
            </a:r>
          </a:p>
          <a:p>
            <a:pPr>
              <a:lnSpc>
                <a:spcPct val="150000"/>
              </a:lnSpc>
            </a:pPr>
            <a:r>
              <a:rPr lang="fa-IR" dirty="0" smtClean="0">
                <a:cs typeface="B Koodak" panose="00000700000000000000" pitchFamily="2" charset="-78"/>
              </a:rPr>
              <a:t>به امید دیدارتان در سال جدید، خدانگهدار.</a:t>
            </a:r>
            <a:endParaRPr lang="fa-IR" dirty="0">
              <a:cs typeface="B Koodak" panose="00000700000000000000" pitchFamily="2" charset="-78"/>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34441" y="2749717"/>
            <a:ext cx="3005676" cy="3592441"/>
          </a:xfrm>
          <a:prstGeom prst="rect">
            <a:avLst/>
          </a:prstGeom>
        </p:spPr>
      </p:pic>
    </p:spTree>
    <p:extLst>
      <p:ext uri="{BB962C8B-B14F-4D97-AF65-F5344CB8AC3E}">
        <p14:creationId xmlns:p14="http://schemas.microsoft.com/office/powerpoint/2010/main" val="383391724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4299" y="564543"/>
            <a:ext cx="10964849" cy="5780598"/>
          </a:xfrm>
        </p:spPr>
        <p:txBody>
          <a:bodyPr anchor="t">
            <a:normAutofit/>
          </a:bodyPr>
          <a:lstStyle/>
          <a:p>
            <a:pPr marL="0" indent="0">
              <a:lnSpc>
                <a:spcPct val="150000"/>
              </a:lnSpc>
              <a:buNone/>
            </a:pPr>
            <a:r>
              <a:rPr lang="fa-IR" sz="2000" dirty="0" smtClean="0">
                <a:cs typeface="B Koodak" panose="00000700000000000000" pitchFamily="2" charset="-78"/>
              </a:rPr>
              <a:t>1-کالایی را با 20 درصد تخفیف به مبلغ 12000 تومان خریده ایم. قیمت اولیه ی کالا چند تومان بوده است؟</a:t>
            </a:r>
          </a:p>
          <a:p>
            <a:pPr marL="0" indent="0">
              <a:lnSpc>
                <a:spcPct val="150000"/>
              </a:lnSpc>
              <a:buNone/>
            </a:pPr>
            <a:r>
              <a:rPr lang="fa-IR" sz="2000" dirty="0" smtClean="0">
                <a:cs typeface="B Koodak" panose="00000700000000000000" pitchFamily="2" charset="-78"/>
              </a:rPr>
              <a:t>معنای جمله ی بالا این است که میزان پرداختی ما به فروشنده 12000 تومان بوده  است یعنی در قسمت درصد مسأله وقتی 20 درصد تخفیف داریم پس 80 درصد پرداختی بوده است پس پولی که در صورت سوال آمده مربوط به 80 درصد پرداختی بوده است.</a:t>
            </a:r>
          </a:p>
          <a:p>
            <a:pPr marL="0" indent="0">
              <a:lnSpc>
                <a:spcPct val="150000"/>
              </a:lnSpc>
              <a:buNone/>
            </a:pPr>
            <a:r>
              <a:rPr lang="fa-IR" sz="2000" dirty="0" smtClean="0">
                <a:cs typeface="B Koodak" panose="00000700000000000000" pitchFamily="2" charset="-78"/>
              </a:rPr>
              <a:t>حالا می توانیم یک جدول بکشیم:</a:t>
            </a:r>
          </a:p>
          <a:p>
            <a:pPr marL="0" indent="0">
              <a:lnSpc>
                <a:spcPct val="150000"/>
              </a:lnSpc>
              <a:buNone/>
            </a:pPr>
            <a:r>
              <a:rPr lang="fa-IR" sz="2000" dirty="0" smtClean="0">
                <a:cs typeface="B Koodak" panose="00000700000000000000" pitchFamily="2" charset="-78"/>
              </a:rPr>
              <a:t>همان طور که مشاهده می کنید 12000 را در جدول مقابل 80 گذاشتیم و اگر 80 را</a:t>
            </a:r>
          </a:p>
          <a:p>
            <a:pPr marL="0" indent="0">
              <a:lnSpc>
                <a:spcPct val="150000"/>
              </a:lnSpc>
              <a:buNone/>
            </a:pPr>
            <a:r>
              <a:rPr lang="fa-IR" sz="2000" dirty="0" smtClean="0">
                <a:cs typeface="B Koodak" panose="00000700000000000000" pitchFamily="2" charset="-78"/>
              </a:rPr>
              <a:t>در 150 ضرب کنیم به 12000 می رسیم.</a:t>
            </a:r>
          </a:p>
          <a:p>
            <a:pPr marL="0" indent="0">
              <a:lnSpc>
                <a:spcPct val="150000"/>
              </a:lnSpc>
              <a:buNone/>
            </a:pPr>
            <a:r>
              <a:rPr lang="fa-IR" sz="2000" dirty="0" smtClean="0">
                <a:cs typeface="B Koodak" panose="00000700000000000000" pitchFamily="2" charset="-78"/>
              </a:rPr>
              <a:t>پس قیمت اولیه ی کالا 15000 تومان بوده و میزان تخفیف 3000 تومان بوده است.</a:t>
            </a:r>
          </a:p>
        </p:txBody>
      </p:sp>
      <p:graphicFrame>
        <p:nvGraphicFramePr>
          <p:cNvPr id="4" name="Table 3"/>
          <p:cNvGraphicFramePr>
            <a:graphicFrameLocks noGrp="1"/>
          </p:cNvGraphicFramePr>
          <p:nvPr>
            <p:extLst>
              <p:ext uri="{D42A27DB-BD31-4B8C-83A1-F6EECF244321}">
                <p14:modId xmlns:p14="http://schemas.microsoft.com/office/powerpoint/2010/main" val="2141014841"/>
              </p:ext>
            </p:extLst>
          </p:nvPr>
        </p:nvGraphicFramePr>
        <p:xfrm>
          <a:off x="1009818" y="3077155"/>
          <a:ext cx="3395205" cy="2584173"/>
        </p:xfrm>
        <a:graphic>
          <a:graphicData uri="http://schemas.openxmlformats.org/drawingml/2006/table">
            <a:tbl>
              <a:tblPr rtl="1" firstRow="1" bandRow="1">
                <a:tableStyleId>{5940675A-B579-460E-94D1-54222C63F5DA}</a:tableStyleId>
              </a:tblPr>
              <a:tblGrid>
                <a:gridCol w="1131735">
                  <a:extLst>
                    <a:ext uri="{9D8B030D-6E8A-4147-A177-3AD203B41FA5}">
                      <a16:colId xmlns:a16="http://schemas.microsoft.com/office/drawing/2014/main" val="621436974"/>
                    </a:ext>
                  </a:extLst>
                </a:gridCol>
                <a:gridCol w="1131735">
                  <a:extLst>
                    <a:ext uri="{9D8B030D-6E8A-4147-A177-3AD203B41FA5}">
                      <a16:colId xmlns:a16="http://schemas.microsoft.com/office/drawing/2014/main" val="3583197223"/>
                    </a:ext>
                  </a:extLst>
                </a:gridCol>
                <a:gridCol w="1131735">
                  <a:extLst>
                    <a:ext uri="{9D8B030D-6E8A-4147-A177-3AD203B41FA5}">
                      <a16:colId xmlns:a16="http://schemas.microsoft.com/office/drawing/2014/main" val="1711667109"/>
                    </a:ext>
                  </a:extLst>
                </a:gridCol>
              </a:tblGrid>
              <a:tr h="861391">
                <a:tc>
                  <a:txBody>
                    <a:bodyPr/>
                    <a:lstStyle/>
                    <a:p>
                      <a:pPr algn="ctr" rtl="1"/>
                      <a:r>
                        <a:rPr lang="fa-IR" dirty="0" smtClean="0">
                          <a:cs typeface="B Koodak" panose="00000700000000000000" pitchFamily="2" charset="-78"/>
                        </a:rPr>
                        <a:t>12000</a:t>
                      </a:r>
                      <a:endParaRPr lang="fa-IR" dirty="0">
                        <a:cs typeface="B Koodak" panose="00000700000000000000" pitchFamily="2" charset="-78"/>
                      </a:endParaRPr>
                    </a:p>
                  </a:txBody>
                  <a:tcPr anchor="ctr"/>
                </a:tc>
                <a:tc>
                  <a:txBody>
                    <a:bodyPr/>
                    <a:lstStyle/>
                    <a:p>
                      <a:pPr algn="ctr" rtl="1"/>
                      <a:r>
                        <a:rPr lang="fa-IR" dirty="0" smtClean="0">
                          <a:cs typeface="B Koodak" panose="00000700000000000000" pitchFamily="2" charset="-78"/>
                        </a:rPr>
                        <a:t>80</a:t>
                      </a:r>
                      <a:endParaRPr lang="fa-IR" dirty="0">
                        <a:cs typeface="B Koodak" panose="00000700000000000000" pitchFamily="2" charset="-78"/>
                      </a:endParaRPr>
                    </a:p>
                  </a:txBody>
                  <a:tcPr anchor="ctr"/>
                </a:tc>
                <a:tc>
                  <a:txBody>
                    <a:bodyPr/>
                    <a:lstStyle/>
                    <a:p>
                      <a:pPr algn="ctr" rtl="1"/>
                      <a:r>
                        <a:rPr lang="fa-IR" dirty="0" smtClean="0">
                          <a:cs typeface="B Koodak" panose="00000700000000000000" pitchFamily="2" charset="-78"/>
                        </a:rPr>
                        <a:t>پرداخت</a:t>
                      </a:r>
                      <a:endParaRPr lang="fa-IR" dirty="0">
                        <a:cs typeface="B Koodak" panose="00000700000000000000" pitchFamily="2" charset="-78"/>
                      </a:endParaRPr>
                    </a:p>
                  </a:txBody>
                  <a:tcPr anchor="ctr"/>
                </a:tc>
                <a:extLst>
                  <a:ext uri="{0D108BD9-81ED-4DB2-BD59-A6C34878D82A}">
                    <a16:rowId xmlns:a16="http://schemas.microsoft.com/office/drawing/2014/main" val="1590800417"/>
                  </a:ext>
                </a:extLst>
              </a:tr>
              <a:tr h="861391">
                <a:tc>
                  <a:txBody>
                    <a:bodyPr/>
                    <a:lstStyle/>
                    <a:p>
                      <a:pPr algn="ctr" rtl="1"/>
                      <a:r>
                        <a:rPr lang="fa-IR" dirty="0" smtClean="0">
                          <a:cs typeface="B Koodak" panose="00000700000000000000" pitchFamily="2" charset="-78"/>
                        </a:rPr>
                        <a:t>3000</a:t>
                      </a:r>
                      <a:endParaRPr lang="fa-IR" dirty="0">
                        <a:cs typeface="B Koodak" panose="00000700000000000000" pitchFamily="2" charset="-78"/>
                      </a:endParaRPr>
                    </a:p>
                  </a:txBody>
                  <a:tcPr anchor="ctr"/>
                </a:tc>
                <a:tc>
                  <a:txBody>
                    <a:bodyPr/>
                    <a:lstStyle/>
                    <a:p>
                      <a:pPr algn="ctr" rtl="1"/>
                      <a:r>
                        <a:rPr lang="fa-IR" dirty="0" smtClean="0">
                          <a:cs typeface="B Koodak" panose="00000700000000000000" pitchFamily="2" charset="-78"/>
                        </a:rPr>
                        <a:t>20</a:t>
                      </a:r>
                      <a:endParaRPr lang="fa-IR" dirty="0">
                        <a:cs typeface="B Koodak" panose="00000700000000000000" pitchFamily="2" charset="-78"/>
                      </a:endParaRPr>
                    </a:p>
                  </a:txBody>
                  <a:tcPr anchor="ctr"/>
                </a:tc>
                <a:tc>
                  <a:txBody>
                    <a:bodyPr/>
                    <a:lstStyle/>
                    <a:p>
                      <a:pPr algn="ctr" rtl="1"/>
                      <a:r>
                        <a:rPr lang="fa-IR" dirty="0" smtClean="0">
                          <a:cs typeface="B Koodak" panose="00000700000000000000" pitchFamily="2" charset="-78"/>
                        </a:rPr>
                        <a:t>تخفیف</a:t>
                      </a:r>
                      <a:endParaRPr lang="fa-IR" dirty="0">
                        <a:cs typeface="B Koodak" panose="00000700000000000000" pitchFamily="2" charset="-78"/>
                      </a:endParaRPr>
                    </a:p>
                  </a:txBody>
                  <a:tcPr anchor="ctr"/>
                </a:tc>
                <a:extLst>
                  <a:ext uri="{0D108BD9-81ED-4DB2-BD59-A6C34878D82A}">
                    <a16:rowId xmlns:a16="http://schemas.microsoft.com/office/drawing/2014/main" val="664203503"/>
                  </a:ext>
                </a:extLst>
              </a:tr>
              <a:tr h="861391">
                <a:tc>
                  <a:txBody>
                    <a:bodyPr/>
                    <a:lstStyle/>
                    <a:p>
                      <a:pPr algn="ctr" rtl="1"/>
                      <a:r>
                        <a:rPr lang="fa-IR" dirty="0" smtClean="0">
                          <a:cs typeface="B Koodak" panose="00000700000000000000" pitchFamily="2" charset="-78"/>
                        </a:rPr>
                        <a:t>15000</a:t>
                      </a:r>
                      <a:endParaRPr lang="fa-IR" dirty="0">
                        <a:cs typeface="B Koodak" panose="00000700000000000000" pitchFamily="2" charset="-78"/>
                      </a:endParaRPr>
                    </a:p>
                  </a:txBody>
                  <a:tcPr anchor="ctr"/>
                </a:tc>
                <a:tc>
                  <a:txBody>
                    <a:bodyPr/>
                    <a:lstStyle/>
                    <a:p>
                      <a:pPr algn="ctr" rtl="1"/>
                      <a:r>
                        <a:rPr lang="fa-IR" dirty="0" smtClean="0">
                          <a:cs typeface="B Koodak" panose="00000700000000000000" pitchFamily="2" charset="-78"/>
                        </a:rPr>
                        <a:t>100</a:t>
                      </a:r>
                      <a:endParaRPr lang="fa-IR" dirty="0">
                        <a:cs typeface="B Koodak" panose="00000700000000000000" pitchFamily="2" charset="-78"/>
                      </a:endParaRPr>
                    </a:p>
                  </a:txBody>
                  <a:tcPr anchor="ctr"/>
                </a:tc>
                <a:tc>
                  <a:txBody>
                    <a:bodyPr/>
                    <a:lstStyle/>
                    <a:p>
                      <a:pPr algn="ctr" rtl="1"/>
                      <a:r>
                        <a:rPr lang="fa-IR" dirty="0" smtClean="0">
                          <a:cs typeface="B Koodak" panose="00000700000000000000" pitchFamily="2" charset="-78"/>
                        </a:rPr>
                        <a:t>کل</a:t>
                      </a:r>
                      <a:endParaRPr lang="fa-IR" dirty="0">
                        <a:cs typeface="B Koodak" panose="00000700000000000000" pitchFamily="2" charset="-78"/>
                      </a:endParaRPr>
                    </a:p>
                  </a:txBody>
                  <a:tcPr anchor="ctr"/>
                </a:tc>
                <a:extLst>
                  <a:ext uri="{0D108BD9-81ED-4DB2-BD59-A6C34878D82A}">
                    <a16:rowId xmlns:a16="http://schemas.microsoft.com/office/drawing/2014/main" val="1146657412"/>
                  </a:ext>
                </a:extLst>
              </a:tr>
            </a:tbl>
          </a:graphicData>
        </a:graphic>
      </p:graphicFrame>
    </p:spTree>
    <p:extLst>
      <p:ext uri="{BB962C8B-B14F-4D97-AF65-F5344CB8AC3E}">
        <p14:creationId xmlns:p14="http://schemas.microsoft.com/office/powerpoint/2010/main" val="259651221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1" y="524787"/>
            <a:ext cx="10811785" cy="5677230"/>
          </a:xfrm>
        </p:spPr>
        <p:txBody>
          <a:bodyPr anchor="t">
            <a:normAutofit/>
          </a:bodyPr>
          <a:lstStyle/>
          <a:p>
            <a:pPr marL="0" indent="0">
              <a:buNone/>
            </a:pPr>
            <a:r>
              <a:rPr lang="fa-IR" sz="2000" dirty="0" smtClean="0">
                <a:cs typeface="B Koodak" panose="00000700000000000000" pitchFamily="2" charset="-78"/>
              </a:rPr>
              <a:t>2-15 درصد افراد یک روستا ی 400 نفره با سواد نیستند چند نفر از افراد این روستا با سواد نیستند؟</a:t>
            </a:r>
          </a:p>
          <a:p>
            <a:pPr marL="0" indent="0">
              <a:lnSpc>
                <a:spcPct val="150000"/>
              </a:lnSpc>
              <a:buNone/>
            </a:pPr>
            <a:r>
              <a:rPr lang="fa-IR" sz="2000" dirty="0" smtClean="0">
                <a:cs typeface="B Koodak" panose="00000700000000000000" pitchFamily="2" charset="-78"/>
              </a:rPr>
              <a:t>معنای این جمله این است که از هر 100 نفر افراد روستا 15 نفر بی سواد هستند پس اگر بخواهیم تعداد کل افراد بی سواد روستا را پیدا کنیم باید از رسم جدول کمک بگیریم.</a:t>
            </a:r>
          </a:p>
          <a:p>
            <a:pPr marL="0" indent="0">
              <a:lnSpc>
                <a:spcPct val="150000"/>
              </a:lnSpc>
              <a:buNone/>
            </a:pPr>
            <a:endParaRPr lang="fa-IR" sz="2000" dirty="0">
              <a:cs typeface="B Koodak" panose="00000700000000000000" pitchFamily="2" charset="-78"/>
            </a:endParaRPr>
          </a:p>
        </p:txBody>
      </p:sp>
      <p:graphicFrame>
        <p:nvGraphicFramePr>
          <p:cNvPr id="4" name="Table 3"/>
          <p:cNvGraphicFramePr>
            <a:graphicFrameLocks noGrp="1"/>
          </p:cNvGraphicFramePr>
          <p:nvPr>
            <p:extLst>
              <p:ext uri="{D42A27DB-BD31-4B8C-83A1-F6EECF244321}">
                <p14:modId xmlns:p14="http://schemas.microsoft.com/office/powerpoint/2010/main" val="3891998229"/>
              </p:ext>
            </p:extLst>
          </p:nvPr>
        </p:nvGraphicFramePr>
        <p:xfrm>
          <a:off x="1900362" y="2476904"/>
          <a:ext cx="3600174" cy="3001545"/>
        </p:xfrm>
        <a:graphic>
          <a:graphicData uri="http://schemas.openxmlformats.org/drawingml/2006/table">
            <a:tbl>
              <a:tblPr rtl="1" firstRow="1" bandRow="1">
                <a:tableStyleId>{5940675A-B579-460E-94D1-54222C63F5DA}</a:tableStyleId>
              </a:tblPr>
              <a:tblGrid>
                <a:gridCol w="1200058">
                  <a:extLst>
                    <a:ext uri="{9D8B030D-6E8A-4147-A177-3AD203B41FA5}">
                      <a16:colId xmlns:a16="http://schemas.microsoft.com/office/drawing/2014/main" val="1712823269"/>
                    </a:ext>
                  </a:extLst>
                </a:gridCol>
                <a:gridCol w="1200058">
                  <a:extLst>
                    <a:ext uri="{9D8B030D-6E8A-4147-A177-3AD203B41FA5}">
                      <a16:colId xmlns:a16="http://schemas.microsoft.com/office/drawing/2014/main" val="1902629353"/>
                    </a:ext>
                  </a:extLst>
                </a:gridCol>
                <a:gridCol w="1200058">
                  <a:extLst>
                    <a:ext uri="{9D8B030D-6E8A-4147-A177-3AD203B41FA5}">
                      <a16:colId xmlns:a16="http://schemas.microsoft.com/office/drawing/2014/main" val="4279662328"/>
                    </a:ext>
                  </a:extLst>
                </a:gridCol>
              </a:tblGrid>
              <a:tr h="1000515">
                <a:tc>
                  <a:txBody>
                    <a:bodyPr/>
                    <a:lstStyle/>
                    <a:p>
                      <a:pPr algn="ctr" rtl="1"/>
                      <a:r>
                        <a:rPr lang="fa-IR" sz="1800" dirty="0" smtClean="0">
                          <a:cs typeface="B Koodak" panose="00000700000000000000" pitchFamily="2" charset="-78"/>
                        </a:rPr>
                        <a:t>60</a:t>
                      </a:r>
                      <a:endParaRPr lang="fa-IR" sz="1800" dirty="0">
                        <a:cs typeface="B Koodak" panose="00000700000000000000" pitchFamily="2" charset="-78"/>
                      </a:endParaRPr>
                    </a:p>
                  </a:txBody>
                  <a:tcPr anchor="ctr"/>
                </a:tc>
                <a:tc>
                  <a:txBody>
                    <a:bodyPr/>
                    <a:lstStyle/>
                    <a:p>
                      <a:pPr algn="ctr" rtl="1"/>
                      <a:r>
                        <a:rPr lang="fa-IR" sz="1800" dirty="0" smtClean="0">
                          <a:cs typeface="B Koodak" panose="00000700000000000000" pitchFamily="2" charset="-78"/>
                        </a:rPr>
                        <a:t>15</a:t>
                      </a:r>
                      <a:endParaRPr lang="fa-IR" sz="1800" dirty="0">
                        <a:cs typeface="B Koodak" panose="00000700000000000000" pitchFamily="2" charset="-78"/>
                      </a:endParaRPr>
                    </a:p>
                  </a:txBody>
                  <a:tcPr anchor="ctr"/>
                </a:tc>
                <a:tc>
                  <a:txBody>
                    <a:bodyPr/>
                    <a:lstStyle/>
                    <a:p>
                      <a:pPr algn="ctr" rtl="1"/>
                      <a:r>
                        <a:rPr lang="fa-IR" sz="1800" dirty="0" smtClean="0">
                          <a:cs typeface="B Koodak" panose="00000700000000000000" pitchFamily="2" charset="-78"/>
                        </a:rPr>
                        <a:t>با سواد</a:t>
                      </a:r>
                      <a:endParaRPr lang="fa-IR" sz="1800" dirty="0">
                        <a:cs typeface="B Koodak" panose="00000700000000000000" pitchFamily="2" charset="-78"/>
                      </a:endParaRPr>
                    </a:p>
                  </a:txBody>
                  <a:tcPr anchor="ctr"/>
                </a:tc>
                <a:extLst>
                  <a:ext uri="{0D108BD9-81ED-4DB2-BD59-A6C34878D82A}">
                    <a16:rowId xmlns:a16="http://schemas.microsoft.com/office/drawing/2014/main" val="2520942063"/>
                  </a:ext>
                </a:extLst>
              </a:tr>
              <a:tr h="1000515">
                <a:tc>
                  <a:txBody>
                    <a:bodyPr/>
                    <a:lstStyle/>
                    <a:p>
                      <a:pPr algn="ctr" rtl="1"/>
                      <a:r>
                        <a:rPr lang="fa-IR" sz="1800" dirty="0" smtClean="0">
                          <a:cs typeface="B Koodak" panose="00000700000000000000" pitchFamily="2" charset="-78"/>
                        </a:rPr>
                        <a:t>340</a:t>
                      </a:r>
                      <a:endParaRPr lang="fa-IR" sz="1800" dirty="0">
                        <a:cs typeface="B Koodak" panose="00000700000000000000" pitchFamily="2" charset="-78"/>
                      </a:endParaRPr>
                    </a:p>
                  </a:txBody>
                  <a:tcPr anchor="ctr"/>
                </a:tc>
                <a:tc>
                  <a:txBody>
                    <a:bodyPr/>
                    <a:lstStyle/>
                    <a:p>
                      <a:pPr algn="ctr" rtl="1"/>
                      <a:r>
                        <a:rPr lang="fa-IR" sz="1800" dirty="0" smtClean="0">
                          <a:cs typeface="B Koodak" panose="00000700000000000000" pitchFamily="2" charset="-78"/>
                        </a:rPr>
                        <a:t>85</a:t>
                      </a:r>
                      <a:endParaRPr lang="fa-IR" sz="1800" dirty="0">
                        <a:cs typeface="B Koodak" panose="00000700000000000000" pitchFamily="2" charset="-78"/>
                      </a:endParaRPr>
                    </a:p>
                  </a:txBody>
                  <a:tcPr anchor="ctr"/>
                </a:tc>
                <a:tc>
                  <a:txBody>
                    <a:bodyPr/>
                    <a:lstStyle/>
                    <a:p>
                      <a:pPr algn="ctr" rtl="1"/>
                      <a:r>
                        <a:rPr lang="fa-IR" sz="1800" dirty="0" smtClean="0">
                          <a:cs typeface="B Koodak" panose="00000700000000000000" pitchFamily="2" charset="-78"/>
                        </a:rPr>
                        <a:t>بی سواد</a:t>
                      </a:r>
                      <a:endParaRPr lang="fa-IR" sz="1800" dirty="0">
                        <a:cs typeface="B Koodak" panose="00000700000000000000" pitchFamily="2" charset="-78"/>
                      </a:endParaRPr>
                    </a:p>
                  </a:txBody>
                  <a:tcPr anchor="ctr"/>
                </a:tc>
                <a:extLst>
                  <a:ext uri="{0D108BD9-81ED-4DB2-BD59-A6C34878D82A}">
                    <a16:rowId xmlns:a16="http://schemas.microsoft.com/office/drawing/2014/main" val="2824391909"/>
                  </a:ext>
                </a:extLst>
              </a:tr>
              <a:tr h="1000515">
                <a:tc>
                  <a:txBody>
                    <a:bodyPr/>
                    <a:lstStyle/>
                    <a:p>
                      <a:pPr algn="ctr" rtl="1"/>
                      <a:r>
                        <a:rPr lang="fa-IR" sz="1800" dirty="0" smtClean="0">
                          <a:cs typeface="B Koodak" panose="00000700000000000000" pitchFamily="2" charset="-78"/>
                        </a:rPr>
                        <a:t>400</a:t>
                      </a:r>
                      <a:endParaRPr lang="fa-IR" sz="1800" dirty="0">
                        <a:cs typeface="B Koodak" panose="00000700000000000000" pitchFamily="2" charset="-78"/>
                      </a:endParaRPr>
                    </a:p>
                  </a:txBody>
                  <a:tcPr anchor="ctr"/>
                </a:tc>
                <a:tc>
                  <a:txBody>
                    <a:bodyPr/>
                    <a:lstStyle/>
                    <a:p>
                      <a:pPr algn="ctr" rtl="1"/>
                      <a:r>
                        <a:rPr lang="fa-IR" sz="1800" dirty="0" smtClean="0">
                          <a:cs typeface="B Koodak" panose="00000700000000000000" pitchFamily="2" charset="-78"/>
                        </a:rPr>
                        <a:t>100</a:t>
                      </a:r>
                      <a:endParaRPr lang="fa-IR" sz="1800" dirty="0">
                        <a:cs typeface="B Koodak" panose="00000700000000000000" pitchFamily="2" charset="-78"/>
                      </a:endParaRPr>
                    </a:p>
                  </a:txBody>
                  <a:tcPr anchor="ctr"/>
                </a:tc>
                <a:tc>
                  <a:txBody>
                    <a:bodyPr/>
                    <a:lstStyle/>
                    <a:p>
                      <a:pPr algn="ctr" rtl="1"/>
                      <a:r>
                        <a:rPr lang="fa-IR" sz="1800" dirty="0" smtClean="0">
                          <a:cs typeface="B Koodak" panose="00000700000000000000" pitchFamily="2" charset="-78"/>
                        </a:rPr>
                        <a:t>کل افراد روستا</a:t>
                      </a:r>
                      <a:endParaRPr lang="fa-IR" sz="1800" dirty="0">
                        <a:cs typeface="B Koodak" panose="00000700000000000000" pitchFamily="2" charset="-78"/>
                      </a:endParaRPr>
                    </a:p>
                  </a:txBody>
                  <a:tcPr anchor="ctr"/>
                </a:tc>
                <a:extLst>
                  <a:ext uri="{0D108BD9-81ED-4DB2-BD59-A6C34878D82A}">
                    <a16:rowId xmlns:a16="http://schemas.microsoft.com/office/drawing/2014/main" val="2966243774"/>
                  </a:ext>
                </a:extLst>
              </a:tr>
            </a:tbl>
          </a:graphicData>
        </a:graphic>
      </p:graphicFrame>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202018" y="2305877"/>
            <a:ext cx="4900764" cy="3299265"/>
          </a:xfrm>
          <a:prstGeom prst="rect">
            <a:avLst/>
          </a:prstGeom>
        </p:spPr>
      </p:pic>
    </p:spTree>
    <p:extLst>
      <p:ext uri="{BB962C8B-B14F-4D97-AF65-F5344CB8AC3E}">
        <p14:creationId xmlns:p14="http://schemas.microsoft.com/office/powerpoint/2010/main" val="189002089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59958" y="580445"/>
            <a:ext cx="10845579" cy="5637475"/>
          </a:xfrm>
        </p:spPr>
        <p:txBody>
          <a:bodyPr anchor="t">
            <a:normAutofit/>
          </a:bodyPr>
          <a:lstStyle/>
          <a:p>
            <a:pPr marL="0" indent="0">
              <a:lnSpc>
                <a:spcPct val="150000"/>
              </a:lnSpc>
              <a:buNone/>
            </a:pPr>
            <a:r>
              <a:rPr lang="fa-IR" sz="2000" dirty="0" smtClean="0">
                <a:cs typeface="B Koodak" panose="00000700000000000000" pitchFamily="2" charset="-78"/>
              </a:rPr>
              <a:t>3- قیمت یک پیراهن 30 هزار تومان است. اگر فروشنده 15% تخفیف بدهد برای خرید این پیراهن چه قدر باید بپردازیم؟</a:t>
            </a:r>
          </a:p>
          <a:p>
            <a:pPr marL="0" indent="0">
              <a:lnSpc>
                <a:spcPct val="150000"/>
              </a:lnSpc>
              <a:buNone/>
            </a:pPr>
            <a:r>
              <a:rPr lang="fa-IR" sz="2000" dirty="0" smtClean="0">
                <a:cs typeface="B Koodak" panose="00000700000000000000" pitchFamily="2" charset="-78"/>
              </a:rPr>
              <a:t>در این سوال گفته شده که قیمت کل پیراهن 30000 تومان است یعنی قیمت قبل از تخفیف پس باید در جدول این مقدار را در قسمت کل و روبروی 100 بنویسیم.</a:t>
            </a:r>
          </a:p>
          <a:p>
            <a:pPr marL="0" indent="0">
              <a:lnSpc>
                <a:spcPct val="150000"/>
              </a:lnSpc>
              <a:buNone/>
            </a:pPr>
            <a:endParaRPr lang="fa-IR" sz="2000" dirty="0">
              <a:cs typeface="B Koodak" panose="00000700000000000000" pitchFamily="2" charset="-78"/>
            </a:endParaRPr>
          </a:p>
        </p:txBody>
      </p:sp>
      <p:graphicFrame>
        <p:nvGraphicFramePr>
          <p:cNvPr id="4" name="Table 3"/>
          <p:cNvGraphicFramePr>
            <a:graphicFrameLocks noGrp="1"/>
          </p:cNvGraphicFramePr>
          <p:nvPr>
            <p:extLst>
              <p:ext uri="{D42A27DB-BD31-4B8C-83A1-F6EECF244321}">
                <p14:modId xmlns:p14="http://schemas.microsoft.com/office/powerpoint/2010/main" val="2446814172"/>
              </p:ext>
            </p:extLst>
          </p:nvPr>
        </p:nvGraphicFramePr>
        <p:xfrm>
          <a:off x="2067340" y="2540515"/>
          <a:ext cx="4450962" cy="3049251"/>
        </p:xfrm>
        <a:graphic>
          <a:graphicData uri="http://schemas.openxmlformats.org/drawingml/2006/table">
            <a:tbl>
              <a:tblPr rtl="1" firstRow="1" bandRow="1">
                <a:tableStyleId>{5940675A-B579-460E-94D1-54222C63F5DA}</a:tableStyleId>
              </a:tblPr>
              <a:tblGrid>
                <a:gridCol w="1483654">
                  <a:extLst>
                    <a:ext uri="{9D8B030D-6E8A-4147-A177-3AD203B41FA5}">
                      <a16:colId xmlns:a16="http://schemas.microsoft.com/office/drawing/2014/main" val="4206021073"/>
                    </a:ext>
                  </a:extLst>
                </a:gridCol>
                <a:gridCol w="1483654">
                  <a:extLst>
                    <a:ext uri="{9D8B030D-6E8A-4147-A177-3AD203B41FA5}">
                      <a16:colId xmlns:a16="http://schemas.microsoft.com/office/drawing/2014/main" val="4148780572"/>
                    </a:ext>
                  </a:extLst>
                </a:gridCol>
                <a:gridCol w="1483654">
                  <a:extLst>
                    <a:ext uri="{9D8B030D-6E8A-4147-A177-3AD203B41FA5}">
                      <a16:colId xmlns:a16="http://schemas.microsoft.com/office/drawing/2014/main" val="797783236"/>
                    </a:ext>
                  </a:extLst>
                </a:gridCol>
              </a:tblGrid>
              <a:tr h="1016417">
                <a:tc>
                  <a:txBody>
                    <a:bodyPr/>
                    <a:lstStyle/>
                    <a:p>
                      <a:pPr algn="ctr" rtl="1"/>
                      <a:r>
                        <a:rPr lang="fa-IR" sz="2000" dirty="0" smtClean="0">
                          <a:cs typeface="B Koodak" panose="00000700000000000000" pitchFamily="2" charset="-78"/>
                        </a:rPr>
                        <a:t>25500</a:t>
                      </a:r>
                      <a:endParaRPr lang="fa-IR" sz="2000" dirty="0">
                        <a:cs typeface="B Koodak" panose="00000700000000000000" pitchFamily="2" charset="-78"/>
                      </a:endParaRPr>
                    </a:p>
                  </a:txBody>
                  <a:tcPr anchor="ctr"/>
                </a:tc>
                <a:tc>
                  <a:txBody>
                    <a:bodyPr/>
                    <a:lstStyle/>
                    <a:p>
                      <a:pPr algn="ctr" rtl="1"/>
                      <a:r>
                        <a:rPr lang="fa-IR" sz="2000" dirty="0" smtClean="0">
                          <a:cs typeface="B Koodak" panose="00000700000000000000" pitchFamily="2" charset="-78"/>
                        </a:rPr>
                        <a:t>85</a:t>
                      </a:r>
                      <a:endParaRPr lang="fa-IR" sz="2000" dirty="0">
                        <a:cs typeface="B Koodak" panose="00000700000000000000" pitchFamily="2" charset="-78"/>
                      </a:endParaRPr>
                    </a:p>
                  </a:txBody>
                  <a:tcPr anchor="ctr"/>
                </a:tc>
                <a:tc>
                  <a:txBody>
                    <a:bodyPr/>
                    <a:lstStyle/>
                    <a:p>
                      <a:pPr algn="ctr" rtl="1"/>
                      <a:r>
                        <a:rPr lang="fa-IR" sz="2000" dirty="0" smtClean="0">
                          <a:cs typeface="B Koodak" panose="00000700000000000000" pitchFamily="2" charset="-78"/>
                        </a:rPr>
                        <a:t>پرداخت </a:t>
                      </a:r>
                      <a:endParaRPr lang="fa-IR" sz="2000" dirty="0">
                        <a:cs typeface="B Koodak" panose="00000700000000000000" pitchFamily="2" charset="-78"/>
                      </a:endParaRPr>
                    </a:p>
                  </a:txBody>
                  <a:tcPr anchor="ctr"/>
                </a:tc>
                <a:extLst>
                  <a:ext uri="{0D108BD9-81ED-4DB2-BD59-A6C34878D82A}">
                    <a16:rowId xmlns:a16="http://schemas.microsoft.com/office/drawing/2014/main" val="1869485059"/>
                  </a:ext>
                </a:extLst>
              </a:tr>
              <a:tr h="1016417">
                <a:tc>
                  <a:txBody>
                    <a:bodyPr/>
                    <a:lstStyle/>
                    <a:p>
                      <a:pPr algn="ctr" rtl="1"/>
                      <a:r>
                        <a:rPr lang="fa-IR" sz="2000" dirty="0" smtClean="0">
                          <a:cs typeface="B Koodak" panose="00000700000000000000" pitchFamily="2" charset="-78"/>
                        </a:rPr>
                        <a:t>4500</a:t>
                      </a:r>
                      <a:endParaRPr lang="fa-IR" sz="2000" dirty="0">
                        <a:cs typeface="B Koodak" panose="00000700000000000000" pitchFamily="2" charset="-78"/>
                      </a:endParaRPr>
                    </a:p>
                  </a:txBody>
                  <a:tcPr anchor="ctr"/>
                </a:tc>
                <a:tc>
                  <a:txBody>
                    <a:bodyPr/>
                    <a:lstStyle/>
                    <a:p>
                      <a:pPr algn="ctr" rtl="1"/>
                      <a:r>
                        <a:rPr lang="fa-IR" sz="2000" dirty="0" smtClean="0">
                          <a:cs typeface="B Koodak" panose="00000700000000000000" pitchFamily="2" charset="-78"/>
                        </a:rPr>
                        <a:t>15</a:t>
                      </a:r>
                      <a:endParaRPr lang="fa-IR" sz="2000" dirty="0">
                        <a:cs typeface="B Koodak" panose="00000700000000000000" pitchFamily="2" charset="-78"/>
                      </a:endParaRPr>
                    </a:p>
                  </a:txBody>
                  <a:tcPr anchor="ctr"/>
                </a:tc>
                <a:tc>
                  <a:txBody>
                    <a:bodyPr/>
                    <a:lstStyle/>
                    <a:p>
                      <a:pPr algn="ctr" rtl="1"/>
                      <a:r>
                        <a:rPr lang="fa-IR" sz="2000" dirty="0" smtClean="0">
                          <a:cs typeface="B Koodak" panose="00000700000000000000" pitchFamily="2" charset="-78"/>
                        </a:rPr>
                        <a:t>تخفیف</a:t>
                      </a:r>
                      <a:endParaRPr lang="fa-IR" sz="2000" dirty="0">
                        <a:cs typeface="B Koodak" panose="00000700000000000000" pitchFamily="2" charset="-78"/>
                      </a:endParaRPr>
                    </a:p>
                  </a:txBody>
                  <a:tcPr anchor="ctr"/>
                </a:tc>
                <a:extLst>
                  <a:ext uri="{0D108BD9-81ED-4DB2-BD59-A6C34878D82A}">
                    <a16:rowId xmlns:a16="http://schemas.microsoft.com/office/drawing/2014/main" val="1952675921"/>
                  </a:ext>
                </a:extLst>
              </a:tr>
              <a:tr h="1016417">
                <a:tc>
                  <a:txBody>
                    <a:bodyPr/>
                    <a:lstStyle/>
                    <a:p>
                      <a:pPr algn="ctr" rtl="1"/>
                      <a:r>
                        <a:rPr lang="fa-IR" sz="2000" dirty="0" smtClean="0">
                          <a:cs typeface="B Koodak" panose="00000700000000000000" pitchFamily="2" charset="-78"/>
                        </a:rPr>
                        <a:t>30000</a:t>
                      </a:r>
                      <a:endParaRPr lang="fa-IR" sz="2000" dirty="0">
                        <a:cs typeface="B Koodak" panose="00000700000000000000" pitchFamily="2" charset="-78"/>
                      </a:endParaRPr>
                    </a:p>
                  </a:txBody>
                  <a:tcPr anchor="ctr"/>
                </a:tc>
                <a:tc>
                  <a:txBody>
                    <a:bodyPr/>
                    <a:lstStyle/>
                    <a:p>
                      <a:pPr algn="ctr" rtl="1"/>
                      <a:r>
                        <a:rPr lang="fa-IR" sz="2000" dirty="0" smtClean="0">
                          <a:cs typeface="B Koodak" panose="00000700000000000000" pitchFamily="2" charset="-78"/>
                        </a:rPr>
                        <a:t>100</a:t>
                      </a:r>
                      <a:endParaRPr lang="fa-IR" sz="2000" dirty="0">
                        <a:cs typeface="B Koodak" panose="00000700000000000000" pitchFamily="2" charset="-78"/>
                      </a:endParaRPr>
                    </a:p>
                  </a:txBody>
                  <a:tcPr anchor="ctr"/>
                </a:tc>
                <a:tc>
                  <a:txBody>
                    <a:bodyPr/>
                    <a:lstStyle/>
                    <a:p>
                      <a:pPr algn="ctr" rtl="1"/>
                      <a:r>
                        <a:rPr lang="fa-IR" sz="2000" dirty="0" smtClean="0">
                          <a:cs typeface="B Koodak" panose="00000700000000000000" pitchFamily="2" charset="-78"/>
                        </a:rPr>
                        <a:t>کل</a:t>
                      </a:r>
                      <a:endParaRPr lang="fa-IR" sz="2000" dirty="0">
                        <a:cs typeface="B Koodak" panose="00000700000000000000" pitchFamily="2" charset="-78"/>
                      </a:endParaRPr>
                    </a:p>
                  </a:txBody>
                  <a:tcPr anchor="ctr"/>
                </a:tc>
                <a:extLst>
                  <a:ext uri="{0D108BD9-81ED-4DB2-BD59-A6C34878D82A}">
                    <a16:rowId xmlns:a16="http://schemas.microsoft.com/office/drawing/2014/main" val="3397655300"/>
                  </a:ext>
                </a:extLst>
              </a:tr>
            </a:tbl>
          </a:graphicData>
        </a:graphic>
      </p:graphicFrame>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65288" y="2782955"/>
            <a:ext cx="3574775" cy="2938007"/>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333821422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1" y="604299"/>
            <a:ext cx="10835639" cy="5653378"/>
          </a:xfrm>
        </p:spPr>
        <p:txBody>
          <a:bodyPr anchor="t">
            <a:normAutofit/>
          </a:bodyPr>
          <a:lstStyle/>
          <a:p>
            <a:pPr marL="0" indent="0">
              <a:lnSpc>
                <a:spcPct val="150000"/>
              </a:lnSpc>
              <a:buNone/>
            </a:pPr>
            <a:r>
              <a:rPr lang="fa-IR" sz="2000" dirty="0" smtClean="0">
                <a:cs typeface="B Koodak" panose="00000700000000000000" pitchFamily="2" charset="-78"/>
              </a:rPr>
              <a:t>4- در کشور یونان قیمت اصلی یک پالتو 120 یورو بود. هنگام حراج قیمت این پالتو به 84 یورو کاهش یافت قیمت این پالتو چند درصد کاهش یافت؟</a:t>
            </a:r>
          </a:p>
          <a:p>
            <a:pPr marL="0" indent="0">
              <a:lnSpc>
                <a:spcPct val="150000"/>
              </a:lnSpc>
              <a:buNone/>
            </a:pPr>
            <a:r>
              <a:rPr lang="fa-IR" sz="2000" dirty="0" smtClean="0">
                <a:cs typeface="B Koodak" panose="00000700000000000000" pitchFamily="2" charset="-78"/>
              </a:rPr>
              <a:t>در این سوال قیمت اصلی یعنی 120 یورو قیمت قبل از تخفیف و 84 یورو قیمت پرداختی است چون میگوید قیمت پالتو به 84 یورو کاهش یافت یعنی قیمت بعد از تخفیف، پس می توانیم یک جدول بکشیم.</a:t>
            </a:r>
          </a:p>
          <a:p>
            <a:pPr marL="0" indent="0">
              <a:lnSpc>
                <a:spcPct val="150000"/>
              </a:lnSpc>
              <a:buNone/>
            </a:pPr>
            <a:r>
              <a:rPr lang="fa-IR" sz="2000" dirty="0" smtClean="0">
                <a:cs typeface="B Koodak" panose="00000700000000000000" pitchFamily="2" charset="-78"/>
              </a:rPr>
              <a:t>حالا اگر 84 و 120 را به 12 ساده کنیم در این صورت در ستون بعدی نسبت </a:t>
            </a:r>
          </a:p>
          <a:p>
            <a:pPr marL="0" indent="0">
              <a:lnSpc>
                <a:spcPct val="150000"/>
              </a:lnSpc>
              <a:buNone/>
            </a:pPr>
            <a:r>
              <a:rPr lang="fa-IR" sz="2000" dirty="0" smtClean="0">
                <a:cs typeface="B Koodak" panose="00000700000000000000" pitchFamily="2" charset="-78"/>
              </a:rPr>
              <a:t>7 به 10 را خواهیم داشت.</a:t>
            </a:r>
          </a:p>
          <a:p>
            <a:pPr marL="0" indent="0">
              <a:lnSpc>
                <a:spcPct val="150000"/>
              </a:lnSpc>
              <a:buNone/>
            </a:pPr>
            <a:r>
              <a:rPr lang="fa-IR" sz="2000" dirty="0" smtClean="0">
                <a:cs typeface="B Koodak" panose="00000700000000000000" pitchFamily="2" charset="-78"/>
              </a:rPr>
              <a:t>حالا خیلی راحت درصد پرداخت محاسبه می شود ولی باید به متن سوال توجه</a:t>
            </a:r>
          </a:p>
          <a:p>
            <a:pPr marL="0" indent="0">
              <a:lnSpc>
                <a:spcPct val="150000"/>
              </a:lnSpc>
              <a:buNone/>
            </a:pPr>
            <a:r>
              <a:rPr lang="fa-IR" sz="2000" dirty="0" smtClean="0">
                <a:cs typeface="B Koodak" panose="00000700000000000000" pitchFamily="2" charset="-78"/>
              </a:rPr>
              <a:t>کنید چون درصد کاهش را خواسته، که در این صورت باید درصد به دست آمده</a:t>
            </a:r>
          </a:p>
          <a:p>
            <a:pPr marL="0" indent="0">
              <a:lnSpc>
                <a:spcPct val="150000"/>
              </a:lnSpc>
              <a:buNone/>
            </a:pPr>
            <a:r>
              <a:rPr lang="fa-IR" sz="2000" dirty="0" smtClean="0">
                <a:cs typeface="B Koodak" panose="00000700000000000000" pitchFamily="2" charset="-78"/>
              </a:rPr>
              <a:t>در جدول را از صد کم کنیم که عدد 30 به دست می آید یعنی 30 % کاهش قیمت داریم.</a:t>
            </a:r>
            <a:endParaRPr lang="fa-IR" sz="2000" dirty="0">
              <a:cs typeface="B Koodak" panose="00000700000000000000" pitchFamily="2" charset="-78"/>
            </a:endParaRPr>
          </a:p>
        </p:txBody>
      </p:sp>
      <p:graphicFrame>
        <p:nvGraphicFramePr>
          <p:cNvPr id="4" name="Table 3"/>
          <p:cNvGraphicFramePr>
            <a:graphicFrameLocks noGrp="1"/>
          </p:cNvGraphicFramePr>
          <p:nvPr>
            <p:extLst>
              <p:ext uri="{D42A27DB-BD31-4B8C-83A1-F6EECF244321}">
                <p14:modId xmlns:p14="http://schemas.microsoft.com/office/powerpoint/2010/main" val="3838179875"/>
              </p:ext>
            </p:extLst>
          </p:nvPr>
        </p:nvGraphicFramePr>
        <p:xfrm>
          <a:off x="1478943" y="2977837"/>
          <a:ext cx="3242364" cy="2079194"/>
        </p:xfrm>
        <a:graphic>
          <a:graphicData uri="http://schemas.openxmlformats.org/drawingml/2006/table">
            <a:tbl>
              <a:tblPr rtl="1" firstRow="1" bandRow="1">
                <a:tableStyleId>{5940675A-B579-460E-94D1-54222C63F5DA}</a:tableStyleId>
              </a:tblPr>
              <a:tblGrid>
                <a:gridCol w="810591">
                  <a:extLst>
                    <a:ext uri="{9D8B030D-6E8A-4147-A177-3AD203B41FA5}">
                      <a16:colId xmlns:a16="http://schemas.microsoft.com/office/drawing/2014/main" val="498747006"/>
                    </a:ext>
                  </a:extLst>
                </a:gridCol>
                <a:gridCol w="810591">
                  <a:extLst>
                    <a:ext uri="{9D8B030D-6E8A-4147-A177-3AD203B41FA5}">
                      <a16:colId xmlns:a16="http://schemas.microsoft.com/office/drawing/2014/main" val="4047522610"/>
                    </a:ext>
                  </a:extLst>
                </a:gridCol>
                <a:gridCol w="810591">
                  <a:extLst>
                    <a:ext uri="{9D8B030D-6E8A-4147-A177-3AD203B41FA5}">
                      <a16:colId xmlns:a16="http://schemas.microsoft.com/office/drawing/2014/main" val="2621065948"/>
                    </a:ext>
                  </a:extLst>
                </a:gridCol>
                <a:gridCol w="810591">
                  <a:extLst>
                    <a:ext uri="{9D8B030D-6E8A-4147-A177-3AD203B41FA5}">
                      <a16:colId xmlns:a16="http://schemas.microsoft.com/office/drawing/2014/main" val="299268042"/>
                    </a:ext>
                  </a:extLst>
                </a:gridCol>
              </a:tblGrid>
              <a:tr h="1039597">
                <a:tc>
                  <a:txBody>
                    <a:bodyPr/>
                    <a:lstStyle/>
                    <a:p>
                      <a:pPr algn="ctr" rtl="1"/>
                      <a:r>
                        <a:rPr lang="fa-IR" sz="2000" dirty="0" smtClean="0">
                          <a:cs typeface="B Koodak" panose="00000700000000000000" pitchFamily="2" charset="-78"/>
                        </a:rPr>
                        <a:t>70</a:t>
                      </a:r>
                      <a:endParaRPr lang="fa-IR" sz="2000" dirty="0">
                        <a:cs typeface="B Koodak" panose="00000700000000000000" pitchFamily="2" charset="-78"/>
                      </a:endParaRPr>
                    </a:p>
                  </a:txBody>
                  <a:tcPr anchor="ctr"/>
                </a:tc>
                <a:tc>
                  <a:txBody>
                    <a:bodyPr/>
                    <a:lstStyle/>
                    <a:p>
                      <a:pPr algn="ctr" rtl="1"/>
                      <a:r>
                        <a:rPr lang="fa-IR" sz="2000" dirty="0" smtClean="0">
                          <a:cs typeface="B Koodak" panose="00000700000000000000" pitchFamily="2" charset="-78"/>
                        </a:rPr>
                        <a:t>7</a:t>
                      </a:r>
                      <a:endParaRPr lang="fa-IR" sz="2000" dirty="0">
                        <a:cs typeface="B Koodak" panose="00000700000000000000" pitchFamily="2" charset="-78"/>
                      </a:endParaRPr>
                    </a:p>
                  </a:txBody>
                  <a:tcPr anchor="ctr"/>
                </a:tc>
                <a:tc>
                  <a:txBody>
                    <a:bodyPr/>
                    <a:lstStyle/>
                    <a:p>
                      <a:pPr algn="ctr" rtl="1"/>
                      <a:r>
                        <a:rPr lang="fa-IR" sz="2000" dirty="0" smtClean="0">
                          <a:cs typeface="B Koodak" panose="00000700000000000000" pitchFamily="2" charset="-78"/>
                        </a:rPr>
                        <a:t>84</a:t>
                      </a:r>
                      <a:endParaRPr lang="fa-IR" sz="2000" dirty="0">
                        <a:cs typeface="B Koodak" panose="00000700000000000000" pitchFamily="2" charset="-78"/>
                      </a:endParaRPr>
                    </a:p>
                  </a:txBody>
                  <a:tcPr anchor="ctr"/>
                </a:tc>
                <a:tc>
                  <a:txBody>
                    <a:bodyPr/>
                    <a:lstStyle/>
                    <a:p>
                      <a:pPr algn="ctr" rtl="1"/>
                      <a:r>
                        <a:rPr lang="fa-IR" sz="1600" dirty="0" smtClean="0">
                          <a:cs typeface="B Koodak" panose="00000700000000000000" pitchFamily="2" charset="-78"/>
                        </a:rPr>
                        <a:t>پول</a:t>
                      </a:r>
                      <a:r>
                        <a:rPr lang="fa-IR" sz="1600" baseline="0" dirty="0" smtClean="0">
                          <a:cs typeface="B Koodak" panose="00000700000000000000" pitchFamily="2" charset="-78"/>
                        </a:rPr>
                        <a:t> پرداختی</a:t>
                      </a:r>
                      <a:endParaRPr lang="fa-IR" sz="1600" dirty="0">
                        <a:cs typeface="B Koodak" panose="00000700000000000000" pitchFamily="2" charset="-78"/>
                      </a:endParaRPr>
                    </a:p>
                  </a:txBody>
                  <a:tcPr anchor="ctr"/>
                </a:tc>
                <a:extLst>
                  <a:ext uri="{0D108BD9-81ED-4DB2-BD59-A6C34878D82A}">
                    <a16:rowId xmlns:a16="http://schemas.microsoft.com/office/drawing/2014/main" val="2987878518"/>
                  </a:ext>
                </a:extLst>
              </a:tr>
              <a:tr h="1039597">
                <a:tc>
                  <a:txBody>
                    <a:bodyPr/>
                    <a:lstStyle/>
                    <a:p>
                      <a:pPr algn="ctr" rtl="1"/>
                      <a:r>
                        <a:rPr lang="fa-IR" sz="2000" dirty="0" smtClean="0">
                          <a:cs typeface="B Koodak" panose="00000700000000000000" pitchFamily="2" charset="-78"/>
                        </a:rPr>
                        <a:t>100</a:t>
                      </a:r>
                      <a:endParaRPr lang="fa-IR" sz="2000" dirty="0">
                        <a:cs typeface="B Koodak" panose="00000700000000000000" pitchFamily="2" charset="-78"/>
                      </a:endParaRPr>
                    </a:p>
                  </a:txBody>
                  <a:tcPr anchor="ctr"/>
                </a:tc>
                <a:tc>
                  <a:txBody>
                    <a:bodyPr/>
                    <a:lstStyle/>
                    <a:p>
                      <a:pPr algn="ctr" rtl="1"/>
                      <a:r>
                        <a:rPr lang="fa-IR" sz="2000" dirty="0" smtClean="0">
                          <a:cs typeface="B Koodak" panose="00000700000000000000" pitchFamily="2" charset="-78"/>
                        </a:rPr>
                        <a:t>10</a:t>
                      </a:r>
                      <a:endParaRPr lang="fa-IR" sz="2000" dirty="0">
                        <a:cs typeface="B Koodak" panose="00000700000000000000" pitchFamily="2" charset="-78"/>
                      </a:endParaRPr>
                    </a:p>
                  </a:txBody>
                  <a:tcPr anchor="ctr"/>
                </a:tc>
                <a:tc>
                  <a:txBody>
                    <a:bodyPr/>
                    <a:lstStyle/>
                    <a:p>
                      <a:pPr algn="ctr" rtl="1"/>
                      <a:r>
                        <a:rPr lang="fa-IR" sz="2000" dirty="0" smtClean="0">
                          <a:cs typeface="B Koodak" panose="00000700000000000000" pitchFamily="2" charset="-78"/>
                        </a:rPr>
                        <a:t>120</a:t>
                      </a:r>
                      <a:endParaRPr lang="fa-IR" sz="2000" dirty="0">
                        <a:cs typeface="B Koodak" panose="00000700000000000000" pitchFamily="2" charset="-78"/>
                      </a:endParaRPr>
                    </a:p>
                  </a:txBody>
                  <a:tcPr anchor="ctr"/>
                </a:tc>
                <a:tc>
                  <a:txBody>
                    <a:bodyPr/>
                    <a:lstStyle/>
                    <a:p>
                      <a:pPr algn="ctr" rtl="1"/>
                      <a:r>
                        <a:rPr lang="fa-IR" sz="1600" dirty="0" smtClean="0">
                          <a:cs typeface="B Koodak" panose="00000700000000000000" pitchFamily="2" charset="-78"/>
                        </a:rPr>
                        <a:t>کل قیمت</a:t>
                      </a:r>
                      <a:endParaRPr lang="fa-IR" sz="1600" dirty="0">
                        <a:cs typeface="B Koodak" panose="00000700000000000000" pitchFamily="2" charset="-78"/>
                      </a:endParaRPr>
                    </a:p>
                  </a:txBody>
                  <a:tcPr anchor="ctr"/>
                </a:tc>
                <a:extLst>
                  <a:ext uri="{0D108BD9-81ED-4DB2-BD59-A6C34878D82A}">
                    <a16:rowId xmlns:a16="http://schemas.microsoft.com/office/drawing/2014/main" val="4124439487"/>
                  </a:ext>
                </a:extLst>
              </a:tr>
            </a:tbl>
          </a:graphicData>
        </a:graphic>
      </p:graphicFrame>
    </p:spTree>
    <p:extLst>
      <p:ext uri="{BB962C8B-B14F-4D97-AF65-F5344CB8AC3E}">
        <p14:creationId xmlns:p14="http://schemas.microsoft.com/office/powerpoint/2010/main" val="318017881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1" y="755375"/>
            <a:ext cx="10779980" cy="5295568"/>
          </a:xfrm>
        </p:spPr>
        <p:txBody>
          <a:bodyPr anchor="t">
            <a:normAutofit/>
          </a:bodyPr>
          <a:lstStyle/>
          <a:p>
            <a:pPr marL="0" indent="0">
              <a:lnSpc>
                <a:spcPct val="150000"/>
              </a:lnSpc>
              <a:buNone/>
            </a:pPr>
            <a:r>
              <a:rPr lang="fa-IR" sz="2000" dirty="0" smtClean="0">
                <a:cs typeface="B Koodak" panose="00000700000000000000" pitchFamily="2" charset="-78"/>
              </a:rPr>
              <a:t>5- از یک توپ پارچه ی 60 متری 1200 سانتی متر آن مصرف شد چند درصد آن باقی مانده است؟</a:t>
            </a:r>
          </a:p>
          <a:p>
            <a:pPr marL="0" indent="0">
              <a:lnSpc>
                <a:spcPct val="150000"/>
              </a:lnSpc>
              <a:buNone/>
            </a:pPr>
            <a:r>
              <a:rPr lang="fa-IR" sz="2000" dirty="0" smtClean="0">
                <a:cs typeface="B Koodak" panose="00000700000000000000" pitchFamily="2" charset="-78"/>
              </a:rPr>
              <a:t>در این سوال نکته ای که وجود دارد تفاوت واحدهای داده شده در صورت سوال است چون یکی به متر و یکی به سانتی متر است. در جدول تناسب حتماً باید از واحدهای یکسانی استفاده کنیم پس 60 متر را در جدول به صورت 6000 مینویسیم چون هر یک متر صد سانتی متر است.</a:t>
            </a:r>
          </a:p>
          <a:p>
            <a:pPr marL="0" indent="0">
              <a:lnSpc>
                <a:spcPct val="150000"/>
              </a:lnSpc>
              <a:buNone/>
            </a:pPr>
            <a:r>
              <a:rPr lang="fa-IR" sz="2000" dirty="0" smtClean="0">
                <a:cs typeface="B Koodak" panose="00000700000000000000" pitchFamily="2" charset="-78"/>
              </a:rPr>
              <a:t>حالا در جدول در مقابل 6000 عدد 100 را قرار می دهیم تا درصد ها</a:t>
            </a:r>
          </a:p>
          <a:p>
            <a:pPr marL="0" indent="0">
              <a:lnSpc>
                <a:spcPct val="150000"/>
              </a:lnSpc>
              <a:buNone/>
            </a:pPr>
            <a:r>
              <a:rPr lang="fa-IR" sz="2000" dirty="0" smtClean="0">
                <a:cs typeface="B Koodak" panose="00000700000000000000" pitchFamily="2" charset="-78"/>
              </a:rPr>
              <a:t>را حساب کنیم.</a:t>
            </a:r>
          </a:p>
          <a:p>
            <a:pPr marL="0" indent="0">
              <a:lnSpc>
                <a:spcPct val="150000"/>
              </a:lnSpc>
              <a:buNone/>
            </a:pPr>
            <a:r>
              <a:rPr lang="fa-IR" sz="2000" dirty="0" smtClean="0">
                <a:cs typeface="B Koodak" panose="00000700000000000000" pitchFamily="2" charset="-78"/>
              </a:rPr>
              <a:t>اگر 6000 را بر 60 تقسیم کنیم به عدد 100 میرسیم پس تمام اعداد</a:t>
            </a:r>
          </a:p>
          <a:p>
            <a:pPr marL="0" indent="0">
              <a:lnSpc>
                <a:spcPct val="150000"/>
              </a:lnSpc>
              <a:buNone/>
            </a:pPr>
            <a:r>
              <a:rPr lang="fa-IR" sz="2000" dirty="0" smtClean="0">
                <a:cs typeface="B Koodak" panose="00000700000000000000" pitchFamily="2" charset="-78"/>
              </a:rPr>
              <a:t>جدول را بر 60 تقسیم می کنیم.</a:t>
            </a:r>
          </a:p>
          <a:p>
            <a:pPr marL="0" indent="0">
              <a:lnSpc>
                <a:spcPct val="150000"/>
              </a:lnSpc>
              <a:buNone/>
            </a:pPr>
            <a:r>
              <a:rPr lang="fa-IR" sz="2000" dirty="0" smtClean="0">
                <a:cs typeface="B Koodak" panose="00000700000000000000" pitchFamily="2" charset="-78"/>
              </a:rPr>
              <a:t>پس از روی جدول میتوان فهمید که 80 درصد پارچه باقی مانده است.</a:t>
            </a:r>
          </a:p>
        </p:txBody>
      </p:sp>
      <p:graphicFrame>
        <p:nvGraphicFramePr>
          <p:cNvPr id="4" name="Table 3"/>
          <p:cNvGraphicFramePr>
            <a:graphicFrameLocks noGrp="1"/>
          </p:cNvGraphicFramePr>
          <p:nvPr>
            <p:extLst>
              <p:ext uri="{D42A27DB-BD31-4B8C-83A1-F6EECF244321}">
                <p14:modId xmlns:p14="http://schemas.microsoft.com/office/powerpoint/2010/main" val="890943505"/>
              </p:ext>
            </p:extLst>
          </p:nvPr>
        </p:nvGraphicFramePr>
        <p:xfrm>
          <a:off x="1025719" y="2584174"/>
          <a:ext cx="4285752" cy="3132813"/>
        </p:xfrm>
        <a:graphic>
          <a:graphicData uri="http://schemas.openxmlformats.org/drawingml/2006/table">
            <a:tbl>
              <a:tblPr rtl="1" firstRow="1" bandRow="1">
                <a:tableStyleId>{5940675A-B579-460E-94D1-54222C63F5DA}</a:tableStyleId>
              </a:tblPr>
              <a:tblGrid>
                <a:gridCol w="1428584">
                  <a:extLst>
                    <a:ext uri="{9D8B030D-6E8A-4147-A177-3AD203B41FA5}">
                      <a16:colId xmlns:a16="http://schemas.microsoft.com/office/drawing/2014/main" val="2466840663"/>
                    </a:ext>
                  </a:extLst>
                </a:gridCol>
                <a:gridCol w="1428584">
                  <a:extLst>
                    <a:ext uri="{9D8B030D-6E8A-4147-A177-3AD203B41FA5}">
                      <a16:colId xmlns:a16="http://schemas.microsoft.com/office/drawing/2014/main" val="3619731704"/>
                    </a:ext>
                  </a:extLst>
                </a:gridCol>
                <a:gridCol w="1428584">
                  <a:extLst>
                    <a:ext uri="{9D8B030D-6E8A-4147-A177-3AD203B41FA5}">
                      <a16:colId xmlns:a16="http://schemas.microsoft.com/office/drawing/2014/main" val="326982630"/>
                    </a:ext>
                  </a:extLst>
                </a:gridCol>
              </a:tblGrid>
              <a:tr h="1044271">
                <a:tc>
                  <a:txBody>
                    <a:bodyPr/>
                    <a:lstStyle/>
                    <a:p>
                      <a:pPr algn="ctr" rtl="1"/>
                      <a:r>
                        <a:rPr lang="fa-IR" sz="2000" dirty="0" smtClean="0">
                          <a:cs typeface="B Koodak" panose="00000700000000000000" pitchFamily="2" charset="-78"/>
                        </a:rPr>
                        <a:t>20</a:t>
                      </a:r>
                      <a:endParaRPr lang="fa-IR" sz="2000" dirty="0">
                        <a:cs typeface="B Koodak" panose="00000700000000000000" pitchFamily="2" charset="-78"/>
                      </a:endParaRPr>
                    </a:p>
                  </a:txBody>
                  <a:tcPr anchor="ctr"/>
                </a:tc>
                <a:tc>
                  <a:txBody>
                    <a:bodyPr/>
                    <a:lstStyle/>
                    <a:p>
                      <a:pPr algn="ctr" rtl="1"/>
                      <a:r>
                        <a:rPr lang="fa-IR" sz="2000" dirty="0" smtClean="0">
                          <a:cs typeface="B Koodak" panose="00000700000000000000" pitchFamily="2" charset="-78"/>
                        </a:rPr>
                        <a:t>1200</a:t>
                      </a:r>
                      <a:endParaRPr lang="fa-IR" sz="2000" dirty="0">
                        <a:cs typeface="B Koodak" panose="00000700000000000000" pitchFamily="2" charset="-78"/>
                      </a:endParaRPr>
                    </a:p>
                  </a:txBody>
                  <a:tcPr anchor="ctr"/>
                </a:tc>
                <a:tc>
                  <a:txBody>
                    <a:bodyPr/>
                    <a:lstStyle/>
                    <a:p>
                      <a:pPr algn="ctr" rtl="1"/>
                      <a:r>
                        <a:rPr lang="fa-IR" sz="2000" dirty="0" smtClean="0">
                          <a:cs typeface="B Koodak" panose="00000700000000000000" pitchFamily="2" charset="-78"/>
                        </a:rPr>
                        <a:t>پارچه ی مصرف شده</a:t>
                      </a:r>
                      <a:endParaRPr lang="fa-IR" sz="2000" dirty="0">
                        <a:cs typeface="B Koodak" panose="00000700000000000000" pitchFamily="2" charset="-78"/>
                      </a:endParaRPr>
                    </a:p>
                  </a:txBody>
                  <a:tcPr anchor="ctr"/>
                </a:tc>
                <a:extLst>
                  <a:ext uri="{0D108BD9-81ED-4DB2-BD59-A6C34878D82A}">
                    <a16:rowId xmlns:a16="http://schemas.microsoft.com/office/drawing/2014/main" val="960641173"/>
                  </a:ext>
                </a:extLst>
              </a:tr>
              <a:tr h="1044271">
                <a:tc>
                  <a:txBody>
                    <a:bodyPr/>
                    <a:lstStyle/>
                    <a:p>
                      <a:pPr algn="ctr" rtl="1"/>
                      <a:r>
                        <a:rPr lang="fa-IR" sz="2000" dirty="0" smtClean="0">
                          <a:cs typeface="B Koodak" panose="00000700000000000000" pitchFamily="2" charset="-78"/>
                        </a:rPr>
                        <a:t>80</a:t>
                      </a:r>
                      <a:endParaRPr lang="fa-IR" sz="2000" dirty="0">
                        <a:cs typeface="B Koodak" panose="00000700000000000000" pitchFamily="2" charset="-78"/>
                      </a:endParaRPr>
                    </a:p>
                  </a:txBody>
                  <a:tcPr anchor="ctr"/>
                </a:tc>
                <a:tc>
                  <a:txBody>
                    <a:bodyPr/>
                    <a:lstStyle/>
                    <a:p>
                      <a:pPr algn="ctr" rtl="1"/>
                      <a:r>
                        <a:rPr lang="fa-IR" sz="2000" dirty="0" smtClean="0">
                          <a:cs typeface="B Koodak" panose="00000700000000000000" pitchFamily="2" charset="-78"/>
                        </a:rPr>
                        <a:t>4800</a:t>
                      </a:r>
                      <a:endParaRPr lang="fa-IR" sz="2000" dirty="0">
                        <a:cs typeface="B Koodak" panose="00000700000000000000" pitchFamily="2" charset="-78"/>
                      </a:endParaRPr>
                    </a:p>
                  </a:txBody>
                  <a:tcPr anchor="ctr"/>
                </a:tc>
                <a:tc>
                  <a:txBody>
                    <a:bodyPr/>
                    <a:lstStyle/>
                    <a:p>
                      <a:pPr algn="ctr" rtl="1"/>
                      <a:r>
                        <a:rPr lang="fa-IR" sz="2000" dirty="0" smtClean="0">
                          <a:cs typeface="B Koodak" panose="00000700000000000000" pitchFamily="2" charset="-78"/>
                        </a:rPr>
                        <a:t>پارچه ی باقی مانده</a:t>
                      </a:r>
                      <a:endParaRPr lang="fa-IR" sz="2000" dirty="0">
                        <a:cs typeface="B Koodak" panose="00000700000000000000" pitchFamily="2" charset="-78"/>
                      </a:endParaRPr>
                    </a:p>
                  </a:txBody>
                  <a:tcPr anchor="ctr"/>
                </a:tc>
                <a:extLst>
                  <a:ext uri="{0D108BD9-81ED-4DB2-BD59-A6C34878D82A}">
                    <a16:rowId xmlns:a16="http://schemas.microsoft.com/office/drawing/2014/main" val="2601339031"/>
                  </a:ext>
                </a:extLst>
              </a:tr>
              <a:tr h="1044271">
                <a:tc>
                  <a:txBody>
                    <a:bodyPr/>
                    <a:lstStyle/>
                    <a:p>
                      <a:pPr algn="ctr" rtl="1"/>
                      <a:r>
                        <a:rPr lang="fa-IR" sz="2000" dirty="0" smtClean="0">
                          <a:cs typeface="B Koodak" panose="00000700000000000000" pitchFamily="2" charset="-78"/>
                        </a:rPr>
                        <a:t>100</a:t>
                      </a:r>
                      <a:endParaRPr lang="fa-IR" sz="2000" dirty="0">
                        <a:cs typeface="B Koodak" panose="00000700000000000000" pitchFamily="2" charset="-78"/>
                      </a:endParaRPr>
                    </a:p>
                  </a:txBody>
                  <a:tcPr anchor="ctr"/>
                </a:tc>
                <a:tc>
                  <a:txBody>
                    <a:bodyPr/>
                    <a:lstStyle/>
                    <a:p>
                      <a:pPr algn="ctr" rtl="1"/>
                      <a:r>
                        <a:rPr lang="fa-IR" sz="2000" dirty="0" smtClean="0">
                          <a:cs typeface="B Koodak" panose="00000700000000000000" pitchFamily="2" charset="-78"/>
                        </a:rPr>
                        <a:t>6000</a:t>
                      </a:r>
                      <a:endParaRPr lang="fa-IR" sz="2000" dirty="0">
                        <a:cs typeface="B Koodak" panose="00000700000000000000" pitchFamily="2" charset="-78"/>
                      </a:endParaRPr>
                    </a:p>
                  </a:txBody>
                  <a:tcPr anchor="ctr"/>
                </a:tc>
                <a:tc>
                  <a:txBody>
                    <a:bodyPr/>
                    <a:lstStyle/>
                    <a:p>
                      <a:pPr algn="ctr" rtl="1"/>
                      <a:r>
                        <a:rPr lang="fa-IR" sz="2000" dirty="0" smtClean="0">
                          <a:cs typeface="B Koodak" panose="00000700000000000000" pitchFamily="2" charset="-78"/>
                        </a:rPr>
                        <a:t>کل توپ پارچه</a:t>
                      </a:r>
                      <a:endParaRPr lang="fa-IR" sz="2000" dirty="0">
                        <a:cs typeface="B Koodak" panose="00000700000000000000" pitchFamily="2" charset="-78"/>
                      </a:endParaRPr>
                    </a:p>
                  </a:txBody>
                  <a:tcPr anchor="ctr"/>
                </a:tc>
                <a:extLst>
                  <a:ext uri="{0D108BD9-81ED-4DB2-BD59-A6C34878D82A}">
                    <a16:rowId xmlns:a16="http://schemas.microsoft.com/office/drawing/2014/main" val="498489465"/>
                  </a:ext>
                </a:extLst>
              </a:tr>
            </a:tbl>
          </a:graphicData>
        </a:graphic>
      </p:graphicFrame>
    </p:spTree>
    <p:extLst>
      <p:ext uri="{BB962C8B-B14F-4D97-AF65-F5344CB8AC3E}">
        <p14:creationId xmlns:p14="http://schemas.microsoft.com/office/powerpoint/2010/main" val="390851165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Content Placeholder 2"/>
              <p:cNvSpPr>
                <a:spLocks noGrp="1"/>
              </p:cNvSpPr>
              <p:nvPr>
                <p:ph idx="1"/>
              </p:nvPr>
            </p:nvSpPr>
            <p:spPr>
              <a:xfrm>
                <a:off x="685801" y="556591"/>
                <a:ext cx="10811785" cy="5605670"/>
              </a:xfrm>
            </p:spPr>
            <p:txBody>
              <a:bodyPr anchor="t">
                <a:normAutofit/>
              </a:bodyPr>
              <a:lstStyle/>
              <a:p>
                <a:pPr marL="0" indent="0">
                  <a:lnSpc>
                    <a:spcPct val="150000"/>
                  </a:lnSpc>
                  <a:buNone/>
                </a:pPr>
                <a:r>
                  <a:rPr lang="fa-IR" sz="2000" dirty="0" smtClean="0">
                    <a:cs typeface="B Koodak" panose="00000700000000000000" pitchFamily="2" charset="-78"/>
                  </a:rPr>
                  <a:t>6-مدرسه ای سال گذشته 240 دانش آموز و امسال 204 دانش آموز دارد. این مدرسه امسال نسبت به سال گذشته چند درصد کاهش دانش آموز داشته است؟</a:t>
                </a:r>
              </a:p>
              <a:p>
                <a:pPr marL="0" indent="0">
                  <a:lnSpc>
                    <a:spcPct val="150000"/>
                  </a:lnSpc>
                  <a:buNone/>
                </a:pPr>
                <a:r>
                  <a:rPr lang="fa-IR" sz="2000" dirty="0" smtClean="0">
                    <a:cs typeface="B Koodak" panose="00000700000000000000" pitchFamily="2" charset="-78"/>
                  </a:rPr>
                  <a:t>برای حل این سوال ابتدا تعداد دانش آموزان دو سال تحصیلی را از هم کم میکنیم تا میزان کاهش به دست آید سپس نسبت تعداد دانش آموزان کاهش یافته در سال تحصیلی جدید را به تعداد دانش آموزان سال گذشته می نویسیم و سپس درصد می گیریم.</a:t>
                </a:r>
              </a:p>
              <a:p>
                <a:pPr marL="0" indent="0">
                  <a:lnSpc>
                    <a:spcPct val="150000"/>
                  </a:lnSpc>
                  <a:buNone/>
                </a:pPr>
                <a:r>
                  <a:rPr lang="fa-IR" sz="2000" dirty="0" smtClean="0">
                    <a:cs typeface="B Koodak" panose="00000700000000000000" pitchFamily="2" charset="-78"/>
                  </a:rPr>
                  <a:t>                                                                                                                                                      </a:t>
                </a:r>
                <a14:m>
                  <m:oMath xmlns:m="http://schemas.openxmlformats.org/officeDocument/2006/math">
                    <m:r>
                      <a:rPr lang="fa-IR" sz="2000" b="0" i="0" smtClean="0">
                        <a:latin typeface="Cambria Math" panose="02040503050406030204" pitchFamily="18" charset="0"/>
                        <a:cs typeface="B Koodak" panose="00000700000000000000" pitchFamily="2" charset="-78"/>
                      </a:rPr>
                      <m:t>240</m:t>
                    </m:r>
                    <m:r>
                      <a:rPr lang="fa-IR" sz="2000" b="0" i="1" smtClean="0">
                        <a:latin typeface="Cambria Math" panose="02040503050406030204" pitchFamily="18" charset="0"/>
                        <a:ea typeface="Cambria Math" panose="02040503050406030204" pitchFamily="18" charset="0"/>
                        <a:cs typeface="B Koodak" panose="00000700000000000000" pitchFamily="2" charset="-78"/>
                      </a:rPr>
                      <m:t>−</m:t>
                    </m:r>
                    <m:r>
                      <a:rPr lang="fa-IR" sz="2000" b="0" i="1" smtClean="0">
                        <a:latin typeface="Cambria Math" panose="02040503050406030204" pitchFamily="18" charset="0"/>
                        <a:ea typeface="Cambria Math" panose="02040503050406030204" pitchFamily="18" charset="0"/>
                        <a:cs typeface="B Koodak" panose="00000700000000000000" pitchFamily="2" charset="-78"/>
                      </a:rPr>
                      <m:t>204</m:t>
                    </m:r>
                    <m:r>
                      <a:rPr lang="fa-IR" sz="2000" b="0" i="1" smtClean="0">
                        <a:latin typeface="Cambria Math" panose="02040503050406030204" pitchFamily="18" charset="0"/>
                        <a:ea typeface="Cambria Math" panose="02040503050406030204" pitchFamily="18" charset="0"/>
                        <a:cs typeface="B Koodak" panose="00000700000000000000" pitchFamily="2" charset="-78"/>
                      </a:rPr>
                      <m:t>=</m:t>
                    </m:r>
                    <m:r>
                      <a:rPr lang="fa-IR" sz="2000" b="0" i="1" smtClean="0">
                        <a:latin typeface="Cambria Math" panose="02040503050406030204" pitchFamily="18" charset="0"/>
                        <a:ea typeface="Cambria Math" panose="02040503050406030204" pitchFamily="18" charset="0"/>
                        <a:cs typeface="B Koodak" panose="00000700000000000000" pitchFamily="2" charset="-78"/>
                      </a:rPr>
                      <m:t>36</m:t>
                    </m:r>
                  </m:oMath>
                </a14:m>
                <a:r>
                  <a:rPr lang="fa-IR" sz="2000" dirty="0" smtClean="0">
                    <a:cs typeface="B Koodak" panose="00000700000000000000" pitchFamily="2" charset="-78"/>
                  </a:rPr>
                  <a:t> </a:t>
                </a:r>
              </a:p>
              <a:p>
                <a:pPr marL="0" indent="0">
                  <a:lnSpc>
                    <a:spcPct val="150000"/>
                  </a:lnSpc>
                  <a:buNone/>
                </a:pPr>
                <a:r>
                  <a:rPr lang="fa-IR" sz="2000" dirty="0" smtClean="0">
                    <a:cs typeface="B Koodak" panose="00000700000000000000" pitchFamily="2" charset="-78"/>
                  </a:rPr>
                  <a:t>اگر 36 و 240 را بر 12 تقسیم کنیم در واقع ساده کنیم </a:t>
                </a:r>
              </a:p>
              <a:p>
                <a:pPr marL="0" indent="0">
                  <a:lnSpc>
                    <a:spcPct val="150000"/>
                  </a:lnSpc>
                  <a:buNone/>
                </a:pPr>
                <a:r>
                  <a:rPr lang="fa-IR" sz="2000" dirty="0" smtClean="0">
                    <a:cs typeface="B Koodak" panose="00000700000000000000" pitchFamily="2" charset="-78"/>
                  </a:rPr>
                  <a:t>به نسبت 3 به 20می رسیم و حالا خیلی راحت با ضرب</a:t>
                </a:r>
              </a:p>
              <a:p>
                <a:pPr marL="0" indent="0">
                  <a:lnSpc>
                    <a:spcPct val="150000"/>
                  </a:lnSpc>
                  <a:buNone/>
                </a:pPr>
                <a:r>
                  <a:rPr lang="fa-IR" sz="2000" dirty="0" smtClean="0">
                    <a:cs typeface="B Koodak" panose="00000700000000000000" pitchFamily="2" charset="-78"/>
                  </a:rPr>
                  <a:t> عدد 20 در 5 به صد میرسیم.</a:t>
                </a:r>
              </a:p>
              <a:p>
                <a:pPr marL="0" indent="0">
                  <a:lnSpc>
                    <a:spcPct val="150000"/>
                  </a:lnSpc>
                  <a:buNone/>
                </a:pPr>
                <a:r>
                  <a:rPr lang="fa-IR" sz="2000" dirty="0" smtClean="0">
                    <a:cs typeface="B Koodak" panose="00000700000000000000" pitchFamily="2" charset="-78"/>
                  </a:rPr>
                  <a:t>پس تعداد دانش آموزان 15 درصد کاهش پیدا کرده است.</a:t>
                </a:r>
                <a:endParaRPr lang="fa-IR" sz="2000" dirty="0">
                  <a:cs typeface="B Koodak" panose="00000700000000000000" pitchFamily="2" charset="-78"/>
                </a:endParaRPr>
              </a:p>
            </p:txBody>
          </p:sp>
        </mc:Choice>
        <mc:Fallback>
          <p:sp>
            <p:nvSpPr>
              <p:cNvPr id="3" name="Content Placeholder 2"/>
              <p:cNvSpPr>
                <a:spLocks noGrp="1" noRot="1" noChangeAspect="1" noMove="1" noResize="1" noEditPoints="1" noAdjustHandles="1" noChangeArrowheads="1" noChangeShapeType="1" noTextEdit="1"/>
              </p:cNvSpPr>
              <p:nvPr>
                <p:ph idx="1"/>
              </p:nvPr>
            </p:nvSpPr>
            <p:spPr>
              <a:xfrm>
                <a:off x="685801" y="556591"/>
                <a:ext cx="10811785" cy="5605670"/>
              </a:xfrm>
              <a:blipFill>
                <a:blip r:embed="rId2"/>
                <a:stretch>
                  <a:fillRect r="-620"/>
                </a:stretch>
              </a:blipFill>
            </p:spPr>
            <p:txBody>
              <a:bodyPr/>
              <a:lstStyle/>
              <a:p>
                <a:r>
                  <a:rPr lang="fa-IR">
                    <a:noFill/>
                  </a:rPr>
                  <a:t> </a:t>
                </a:r>
              </a:p>
            </p:txBody>
          </p:sp>
        </mc:Fallback>
      </mc:AlternateContent>
      <p:graphicFrame>
        <p:nvGraphicFramePr>
          <p:cNvPr id="4" name="Table 3"/>
          <p:cNvGraphicFramePr>
            <a:graphicFrameLocks noGrp="1"/>
          </p:cNvGraphicFramePr>
          <p:nvPr>
            <p:extLst>
              <p:ext uri="{D42A27DB-BD31-4B8C-83A1-F6EECF244321}">
                <p14:modId xmlns:p14="http://schemas.microsoft.com/office/powerpoint/2010/main" val="2428719393"/>
              </p:ext>
            </p:extLst>
          </p:nvPr>
        </p:nvGraphicFramePr>
        <p:xfrm>
          <a:off x="2289973" y="3790146"/>
          <a:ext cx="4013644" cy="2221040"/>
        </p:xfrm>
        <a:graphic>
          <a:graphicData uri="http://schemas.openxmlformats.org/drawingml/2006/table">
            <a:tbl>
              <a:tblPr rtl="1" firstRow="1" bandRow="1">
                <a:tableStyleId>{5940675A-B579-460E-94D1-54222C63F5DA}</a:tableStyleId>
              </a:tblPr>
              <a:tblGrid>
                <a:gridCol w="1003411">
                  <a:extLst>
                    <a:ext uri="{9D8B030D-6E8A-4147-A177-3AD203B41FA5}">
                      <a16:colId xmlns:a16="http://schemas.microsoft.com/office/drawing/2014/main" val="3084146445"/>
                    </a:ext>
                  </a:extLst>
                </a:gridCol>
                <a:gridCol w="1003411">
                  <a:extLst>
                    <a:ext uri="{9D8B030D-6E8A-4147-A177-3AD203B41FA5}">
                      <a16:colId xmlns:a16="http://schemas.microsoft.com/office/drawing/2014/main" val="1486500267"/>
                    </a:ext>
                  </a:extLst>
                </a:gridCol>
                <a:gridCol w="1003411">
                  <a:extLst>
                    <a:ext uri="{9D8B030D-6E8A-4147-A177-3AD203B41FA5}">
                      <a16:colId xmlns:a16="http://schemas.microsoft.com/office/drawing/2014/main" val="3963962490"/>
                    </a:ext>
                  </a:extLst>
                </a:gridCol>
                <a:gridCol w="1003411">
                  <a:extLst>
                    <a:ext uri="{9D8B030D-6E8A-4147-A177-3AD203B41FA5}">
                      <a16:colId xmlns:a16="http://schemas.microsoft.com/office/drawing/2014/main" val="552615281"/>
                    </a:ext>
                  </a:extLst>
                </a:gridCol>
              </a:tblGrid>
              <a:tr h="1032320">
                <a:tc>
                  <a:txBody>
                    <a:bodyPr/>
                    <a:lstStyle/>
                    <a:p>
                      <a:pPr algn="ctr" rtl="1"/>
                      <a:r>
                        <a:rPr lang="fa-IR" dirty="0" smtClean="0">
                          <a:cs typeface="B Koodak" panose="00000700000000000000" pitchFamily="2" charset="-78"/>
                        </a:rPr>
                        <a:t>15</a:t>
                      </a:r>
                      <a:endParaRPr lang="fa-IR" dirty="0">
                        <a:cs typeface="B Koodak" panose="00000700000000000000" pitchFamily="2" charset="-78"/>
                      </a:endParaRPr>
                    </a:p>
                  </a:txBody>
                  <a:tcPr anchor="ctr"/>
                </a:tc>
                <a:tc>
                  <a:txBody>
                    <a:bodyPr/>
                    <a:lstStyle/>
                    <a:p>
                      <a:pPr algn="ctr" rtl="1"/>
                      <a:r>
                        <a:rPr lang="fa-IR" dirty="0" smtClean="0">
                          <a:cs typeface="B Koodak" panose="00000700000000000000" pitchFamily="2" charset="-78"/>
                        </a:rPr>
                        <a:t>3</a:t>
                      </a:r>
                      <a:endParaRPr lang="fa-IR" dirty="0">
                        <a:cs typeface="B Koodak" panose="00000700000000000000" pitchFamily="2" charset="-78"/>
                      </a:endParaRPr>
                    </a:p>
                  </a:txBody>
                  <a:tcPr anchor="ctr"/>
                </a:tc>
                <a:tc>
                  <a:txBody>
                    <a:bodyPr/>
                    <a:lstStyle/>
                    <a:p>
                      <a:pPr algn="ctr" rtl="1"/>
                      <a:r>
                        <a:rPr lang="fa-IR" dirty="0" smtClean="0">
                          <a:cs typeface="B Koodak" panose="00000700000000000000" pitchFamily="2" charset="-78"/>
                        </a:rPr>
                        <a:t>36</a:t>
                      </a:r>
                      <a:endParaRPr lang="fa-IR" dirty="0">
                        <a:cs typeface="B Koodak" panose="00000700000000000000" pitchFamily="2" charset="-78"/>
                      </a:endParaRPr>
                    </a:p>
                  </a:txBody>
                  <a:tcPr anchor="ctr"/>
                </a:tc>
                <a:tc>
                  <a:txBody>
                    <a:bodyPr/>
                    <a:lstStyle/>
                    <a:p>
                      <a:pPr algn="ctr" rtl="1"/>
                      <a:r>
                        <a:rPr lang="fa-IR" dirty="0" smtClean="0">
                          <a:cs typeface="B Koodak" panose="00000700000000000000" pitchFamily="2" charset="-78"/>
                        </a:rPr>
                        <a:t>تعداد کاهش یافته</a:t>
                      </a:r>
                      <a:endParaRPr lang="fa-IR" dirty="0">
                        <a:cs typeface="B Koodak" panose="00000700000000000000" pitchFamily="2" charset="-78"/>
                      </a:endParaRPr>
                    </a:p>
                  </a:txBody>
                  <a:tcPr anchor="ctr"/>
                </a:tc>
                <a:extLst>
                  <a:ext uri="{0D108BD9-81ED-4DB2-BD59-A6C34878D82A}">
                    <a16:rowId xmlns:a16="http://schemas.microsoft.com/office/drawing/2014/main" val="868489109"/>
                  </a:ext>
                </a:extLst>
              </a:tr>
              <a:tr h="1032320">
                <a:tc>
                  <a:txBody>
                    <a:bodyPr/>
                    <a:lstStyle/>
                    <a:p>
                      <a:pPr algn="ctr" rtl="1"/>
                      <a:r>
                        <a:rPr lang="fa-IR" dirty="0" smtClean="0">
                          <a:cs typeface="B Koodak" panose="00000700000000000000" pitchFamily="2" charset="-78"/>
                        </a:rPr>
                        <a:t>100</a:t>
                      </a:r>
                      <a:endParaRPr lang="fa-IR" dirty="0">
                        <a:cs typeface="B Koodak" panose="00000700000000000000" pitchFamily="2" charset="-78"/>
                      </a:endParaRPr>
                    </a:p>
                  </a:txBody>
                  <a:tcPr anchor="ctr"/>
                </a:tc>
                <a:tc>
                  <a:txBody>
                    <a:bodyPr/>
                    <a:lstStyle/>
                    <a:p>
                      <a:pPr algn="ctr" rtl="1"/>
                      <a:r>
                        <a:rPr lang="fa-IR" dirty="0" smtClean="0">
                          <a:cs typeface="B Koodak" panose="00000700000000000000" pitchFamily="2" charset="-78"/>
                        </a:rPr>
                        <a:t>20</a:t>
                      </a:r>
                      <a:endParaRPr lang="fa-IR" dirty="0">
                        <a:cs typeface="B Koodak" panose="00000700000000000000" pitchFamily="2" charset="-78"/>
                      </a:endParaRPr>
                    </a:p>
                  </a:txBody>
                  <a:tcPr anchor="ctr"/>
                </a:tc>
                <a:tc>
                  <a:txBody>
                    <a:bodyPr/>
                    <a:lstStyle/>
                    <a:p>
                      <a:pPr algn="ctr" rtl="1"/>
                      <a:r>
                        <a:rPr lang="fa-IR" dirty="0" smtClean="0">
                          <a:cs typeface="B Koodak" panose="00000700000000000000" pitchFamily="2" charset="-78"/>
                        </a:rPr>
                        <a:t>240</a:t>
                      </a:r>
                      <a:endParaRPr lang="fa-IR" dirty="0">
                        <a:cs typeface="B Koodak" panose="00000700000000000000" pitchFamily="2" charset="-78"/>
                      </a:endParaRPr>
                    </a:p>
                  </a:txBody>
                  <a:tcPr anchor="ctr"/>
                </a:tc>
                <a:tc>
                  <a:txBody>
                    <a:bodyPr/>
                    <a:lstStyle/>
                    <a:p>
                      <a:pPr algn="ctr" rtl="1"/>
                      <a:r>
                        <a:rPr lang="fa-IR" b="1" dirty="0" smtClean="0">
                          <a:cs typeface="B Koodak" panose="00000700000000000000" pitchFamily="2" charset="-78"/>
                        </a:rPr>
                        <a:t>تعداد دانش آموز سال گذشته</a:t>
                      </a:r>
                      <a:endParaRPr lang="fa-IR" b="1" dirty="0">
                        <a:cs typeface="B Koodak" panose="00000700000000000000" pitchFamily="2" charset="-78"/>
                      </a:endParaRPr>
                    </a:p>
                  </a:txBody>
                  <a:tcPr anchor="ctr"/>
                </a:tc>
                <a:extLst>
                  <a:ext uri="{0D108BD9-81ED-4DB2-BD59-A6C34878D82A}">
                    <a16:rowId xmlns:a16="http://schemas.microsoft.com/office/drawing/2014/main" val="689932536"/>
                  </a:ext>
                </a:extLst>
              </a:tr>
            </a:tbl>
          </a:graphicData>
        </a:graphic>
      </p:graphicFrame>
    </p:spTree>
    <p:extLst>
      <p:ext uri="{BB962C8B-B14F-4D97-AF65-F5344CB8AC3E}">
        <p14:creationId xmlns:p14="http://schemas.microsoft.com/office/powerpoint/2010/main" val="387787334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1" y="516835"/>
            <a:ext cx="10819736" cy="5724939"/>
          </a:xfrm>
        </p:spPr>
        <p:txBody>
          <a:bodyPr anchor="t">
            <a:normAutofit/>
          </a:bodyPr>
          <a:lstStyle/>
          <a:p>
            <a:pPr marL="0" indent="0">
              <a:lnSpc>
                <a:spcPct val="150000"/>
              </a:lnSpc>
              <a:buNone/>
            </a:pPr>
            <a:r>
              <a:rPr lang="fa-IR" sz="2000" dirty="0">
                <a:cs typeface="B Koodak" panose="00000700000000000000" pitchFamily="2" charset="-78"/>
              </a:rPr>
              <a:t>7</a:t>
            </a:r>
            <a:r>
              <a:rPr lang="fa-IR" sz="2000" dirty="0" smtClean="0">
                <a:cs typeface="B Koodak" panose="00000700000000000000" pitchFamily="2" charset="-78"/>
              </a:rPr>
              <a:t>-چهار درصد 50 سانتی متر چند میلی متر است؟</a:t>
            </a:r>
          </a:p>
          <a:p>
            <a:pPr marL="0" indent="0">
              <a:lnSpc>
                <a:spcPct val="150000"/>
              </a:lnSpc>
              <a:buNone/>
            </a:pPr>
            <a:r>
              <a:rPr lang="fa-IR" sz="2000" dirty="0" smtClean="0">
                <a:cs typeface="B Koodak" panose="00000700000000000000" pitchFamily="2" charset="-78"/>
              </a:rPr>
              <a:t>چون در سوال پاسخ را بر حسب واحد میلی متر می خواهد پس در همان ابتدا میتوانیم 50 سانتی متر را به میلی متر تبدیل کنیم یعنی بنویسیم 500 میلی متر و بعد 4 درصد آن را پیدا کنیم.</a:t>
            </a:r>
          </a:p>
          <a:p>
            <a:pPr marL="0" indent="0">
              <a:lnSpc>
                <a:spcPct val="150000"/>
              </a:lnSpc>
              <a:buNone/>
            </a:pPr>
            <a:endParaRPr lang="fa-IR" sz="2000" dirty="0">
              <a:cs typeface="B Koodak" panose="00000700000000000000" pitchFamily="2" charset="-78"/>
            </a:endParaRPr>
          </a:p>
        </p:txBody>
      </p:sp>
      <p:graphicFrame>
        <p:nvGraphicFramePr>
          <p:cNvPr id="4" name="Table 3"/>
          <p:cNvGraphicFramePr>
            <a:graphicFrameLocks noGrp="1"/>
          </p:cNvGraphicFramePr>
          <p:nvPr>
            <p:extLst>
              <p:ext uri="{D42A27DB-BD31-4B8C-83A1-F6EECF244321}">
                <p14:modId xmlns:p14="http://schemas.microsoft.com/office/powerpoint/2010/main" val="2000243094"/>
              </p:ext>
            </p:extLst>
          </p:nvPr>
        </p:nvGraphicFramePr>
        <p:xfrm>
          <a:off x="2210462" y="3077155"/>
          <a:ext cx="3411110" cy="2305878"/>
        </p:xfrm>
        <a:graphic>
          <a:graphicData uri="http://schemas.openxmlformats.org/drawingml/2006/table">
            <a:tbl>
              <a:tblPr rtl="1" firstRow="1" bandRow="1">
                <a:tableStyleId>{5940675A-B579-460E-94D1-54222C63F5DA}</a:tableStyleId>
              </a:tblPr>
              <a:tblGrid>
                <a:gridCol w="1705555">
                  <a:extLst>
                    <a:ext uri="{9D8B030D-6E8A-4147-A177-3AD203B41FA5}">
                      <a16:colId xmlns:a16="http://schemas.microsoft.com/office/drawing/2014/main" val="3544223530"/>
                    </a:ext>
                  </a:extLst>
                </a:gridCol>
                <a:gridCol w="1705555">
                  <a:extLst>
                    <a:ext uri="{9D8B030D-6E8A-4147-A177-3AD203B41FA5}">
                      <a16:colId xmlns:a16="http://schemas.microsoft.com/office/drawing/2014/main" val="2622411372"/>
                    </a:ext>
                  </a:extLst>
                </a:gridCol>
              </a:tblGrid>
              <a:tr h="1152939">
                <a:tc>
                  <a:txBody>
                    <a:bodyPr/>
                    <a:lstStyle/>
                    <a:p>
                      <a:pPr algn="ctr" rtl="1"/>
                      <a:r>
                        <a:rPr lang="fa-IR" sz="2400" dirty="0" smtClean="0">
                          <a:cs typeface="B Koodak" panose="00000700000000000000" pitchFamily="2" charset="-78"/>
                        </a:rPr>
                        <a:t>20</a:t>
                      </a:r>
                      <a:endParaRPr lang="fa-IR" sz="2400" dirty="0">
                        <a:cs typeface="B Koodak" panose="00000700000000000000" pitchFamily="2" charset="-78"/>
                      </a:endParaRPr>
                    </a:p>
                  </a:txBody>
                  <a:tcPr anchor="ctr"/>
                </a:tc>
                <a:tc>
                  <a:txBody>
                    <a:bodyPr/>
                    <a:lstStyle/>
                    <a:p>
                      <a:pPr algn="ctr" rtl="1"/>
                      <a:r>
                        <a:rPr lang="fa-IR" sz="2400" dirty="0" smtClean="0">
                          <a:cs typeface="B Koodak" panose="00000700000000000000" pitchFamily="2" charset="-78"/>
                        </a:rPr>
                        <a:t>4</a:t>
                      </a:r>
                      <a:endParaRPr lang="fa-IR" sz="2400" dirty="0">
                        <a:cs typeface="B Koodak" panose="00000700000000000000" pitchFamily="2" charset="-78"/>
                      </a:endParaRPr>
                    </a:p>
                  </a:txBody>
                  <a:tcPr anchor="ctr"/>
                </a:tc>
                <a:extLst>
                  <a:ext uri="{0D108BD9-81ED-4DB2-BD59-A6C34878D82A}">
                    <a16:rowId xmlns:a16="http://schemas.microsoft.com/office/drawing/2014/main" val="868699228"/>
                  </a:ext>
                </a:extLst>
              </a:tr>
              <a:tr h="1152939">
                <a:tc>
                  <a:txBody>
                    <a:bodyPr/>
                    <a:lstStyle/>
                    <a:p>
                      <a:pPr algn="ctr" rtl="1"/>
                      <a:r>
                        <a:rPr lang="fa-IR" sz="2400" dirty="0" smtClean="0">
                          <a:cs typeface="B Koodak" panose="00000700000000000000" pitchFamily="2" charset="-78"/>
                        </a:rPr>
                        <a:t>500</a:t>
                      </a:r>
                      <a:endParaRPr lang="fa-IR" sz="2400" dirty="0">
                        <a:cs typeface="B Koodak" panose="00000700000000000000" pitchFamily="2" charset="-78"/>
                      </a:endParaRPr>
                    </a:p>
                  </a:txBody>
                  <a:tcPr anchor="ctr"/>
                </a:tc>
                <a:tc>
                  <a:txBody>
                    <a:bodyPr/>
                    <a:lstStyle/>
                    <a:p>
                      <a:pPr algn="ctr" rtl="1"/>
                      <a:r>
                        <a:rPr lang="fa-IR" sz="2400" dirty="0" smtClean="0">
                          <a:cs typeface="B Koodak" panose="00000700000000000000" pitchFamily="2" charset="-78"/>
                        </a:rPr>
                        <a:t>100</a:t>
                      </a:r>
                      <a:endParaRPr lang="fa-IR" sz="2400" dirty="0">
                        <a:cs typeface="B Koodak" panose="00000700000000000000" pitchFamily="2" charset="-78"/>
                      </a:endParaRPr>
                    </a:p>
                  </a:txBody>
                  <a:tcPr anchor="ctr"/>
                </a:tc>
                <a:extLst>
                  <a:ext uri="{0D108BD9-81ED-4DB2-BD59-A6C34878D82A}">
                    <a16:rowId xmlns:a16="http://schemas.microsoft.com/office/drawing/2014/main" val="2608779783"/>
                  </a:ext>
                </a:extLst>
              </a:tr>
            </a:tbl>
          </a:graphicData>
        </a:graphic>
      </p:graphicFrame>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50475" y="2560693"/>
            <a:ext cx="3226158" cy="3338802"/>
          </a:xfrm>
          <a:prstGeom prst="rect">
            <a:avLst/>
          </a:prstGeom>
        </p:spPr>
      </p:pic>
    </p:spTree>
    <p:extLst>
      <p:ext uri="{BB962C8B-B14F-4D97-AF65-F5344CB8AC3E}">
        <p14:creationId xmlns:p14="http://schemas.microsoft.com/office/powerpoint/2010/main" val="27537182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Content Placeholder 2"/>
              <p:cNvSpPr>
                <a:spLocks noGrp="1"/>
              </p:cNvSpPr>
              <p:nvPr>
                <p:ph idx="1"/>
              </p:nvPr>
            </p:nvSpPr>
            <p:spPr>
              <a:xfrm>
                <a:off x="685801" y="644056"/>
                <a:ext cx="10668662" cy="5589767"/>
              </a:xfrm>
            </p:spPr>
            <p:txBody>
              <a:bodyPr anchor="t">
                <a:normAutofit/>
              </a:bodyPr>
              <a:lstStyle/>
              <a:p>
                <a:pPr marL="0" indent="0">
                  <a:lnSpc>
                    <a:spcPct val="150000"/>
                  </a:lnSpc>
                  <a:buNone/>
                </a:pPr>
                <a:r>
                  <a:rPr lang="fa-IR" sz="2000" dirty="0" smtClean="0">
                    <a:cs typeface="B Koodak" panose="00000700000000000000" pitchFamily="2" charset="-78"/>
                  </a:rPr>
                  <a:t>8-حسن در خرید یک کالای 2000 تومانی 15 درصد و در خرید کالای 3000 تومانی 20 درصد تخفیف گرفت. میزان تخفیف کلی در خرید کالا چه مقدار بوده است؟</a:t>
                </a:r>
              </a:p>
              <a:p>
                <a:pPr marL="0" indent="0">
                  <a:lnSpc>
                    <a:spcPct val="150000"/>
                  </a:lnSpc>
                  <a:buNone/>
                </a:pPr>
                <a:r>
                  <a:rPr lang="fa-IR" sz="2000" dirty="0" smtClean="0">
                    <a:cs typeface="B Koodak" panose="00000700000000000000" pitchFamily="2" charset="-78"/>
                  </a:rPr>
                  <a:t>برای حل این سوال از روش نوشتن زیر مسأله استفاده می کنیم:</a:t>
                </a:r>
              </a:p>
              <a:p>
                <a:pPr marL="0" indent="0">
                  <a:lnSpc>
                    <a:spcPct val="150000"/>
                  </a:lnSpc>
                  <a:buNone/>
                </a:pPr>
                <a:r>
                  <a:rPr lang="fa-IR" sz="2000" dirty="0" smtClean="0">
                    <a:cs typeface="B Koodak" panose="00000700000000000000" pitchFamily="2" charset="-78"/>
                  </a:rPr>
                  <a:t>الف)15 درصد 2000 تومان چه قدر می شود؟</a:t>
                </a:r>
              </a:p>
              <a:p>
                <a:pPr marL="0" indent="0">
                  <a:lnSpc>
                    <a:spcPct val="150000"/>
                  </a:lnSpc>
                  <a:buNone/>
                </a:pPr>
                <a:r>
                  <a:rPr lang="fa-IR" sz="2000" dirty="0" smtClean="0">
                    <a:cs typeface="B Koodak" panose="00000700000000000000" pitchFamily="2" charset="-78"/>
                  </a:rPr>
                  <a:t>ب)20 درصد 3000 تومان چه قدر می شود؟</a:t>
                </a:r>
              </a:p>
              <a:p>
                <a:pPr marL="0" indent="0">
                  <a:lnSpc>
                    <a:spcPct val="150000"/>
                  </a:lnSpc>
                  <a:buNone/>
                </a:pPr>
                <a:r>
                  <a:rPr lang="fa-IR" sz="2000" dirty="0" smtClean="0">
                    <a:cs typeface="B Koodak" panose="00000700000000000000" pitchFamily="2" charset="-78"/>
                  </a:rPr>
                  <a:t>ج)مجموع تخفیفها چه قدر می شود؟</a:t>
                </a:r>
              </a:p>
              <a:p>
                <a:pPr marL="0" indent="0">
                  <a:lnSpc>
                    <a:spcPct val="150000"/>
                  </a:lnSpc>
                  <a:buNone/>
                </a:pPr>
                <a:r>
                  <a:rPr lang="fa-IR" sz="2000" dirty="0">
                    <a:cs typeface="B Koodak" panose="00000700000000000000" pitchFamily="2" charset="-78"/>
                  </a:rPr>
                  <a:t> </a:t>
                </a:r>
                <a:r>
                  <a:rPr lang="fa-IR" sz="2000" dirty="0" smtClean="0">
                    <a:cs typeface="B Koodak" panose="00000700000000000000" pitchFamily="2" charset="-78"/>
                  </a:rPr>
                  <a:t>                                                                                   </a:t>
                </a:r>
                <a14:m>
                  <m:oMath xmlns:m="http://schemas.openxmlformats.org/officeDocument/2006/math">
                    <m:r>
                      <a:rPr lang="fa-IR" sz="2000" b="0" i="1" smtClean="0">
                        <a:latin typeface="Cambria Math" panose="02040503050406030204" pitchFamily="18" charset="0"/>
                        <a:cs typeface="B Koodak" panose="00000700000000000000" pitchFamily="2" charset="-78"/>
                      </a:rPr>
                      <m:t>300</m:t>
                    </m:r>
                    <m:r>
                      <a:rPr lang="fa-IR" sz="2000" b="0" i="1" smtClean="0">
                        <a:latin typeface="Cambria Math" panose="02040503050406030204" pitchFamily="18" charset="0"/>
                        <a:ea typeface="Cambria Math" panose="02040503050406030204" pitchFamily="18" charset="0"/>
                        <a:cs typeface="B Koodak" panose="00000700000000000000" pitchFamily="2" charset="-78"/>
                      </a:rPr>
                      <m:t>+</m:t>
                    </m:r>
                    <m:r>
                      <a:rPr lang="fa-IR" sz="2000" b="0" i="1" smtClean="0">
                        <a:latin typeface="Cambria Math" panose="02040503050406030204" pitchFamily="18" charset="0"/>
                        <a:ea typeface="Cambria Math" panose="02040503050406030204" pitchFamily="18" charset="0"/>
                        <a:cs typeface="B Koodak" panose="00000700000000000000" pitchFamily="2" charset="-78"/>
                      </a:rPr>
                      <m:t>600</m:t>
                    </m:r>
                    <m:r>
                      <a:rPr lang="fa-IR" sz="2000" b="0" i="1" smtClean="0">
                        <a:latin typeface="Cambria Math" panose="02040503050406030204" pitchFamily="18" charset="0"/>
                        <a:ea typeface="Cambria Math" panose="02040503050406030204" pitchFamily="18" charset="0"/>
                        <a:cs typeface="B Koodak" panose="00000700000000000000" pitchFamily="2" charset="-78"/>
                      </a:rPr>
                      <m:t>=</m:t>
                    </m:r>
                    <m:r>
                      <a:rPr lang="fa-IR" sz="2000" b="0" i="1" smtClean="0">
                        <a:latin typeface="Cambria Math" panose="02040503050406030204" pitchFamily="18" charset="0"/>
                        <a:ea typeface="Cambria Math" panose="02040503050406030204" pitchFamily="18" charset="0"/>
                        <a:cs typeface="B Koodak" panose="00000700000000000000" pitchFamily="2" charset="-78"/>
                      </a:rPr>
                      <m:t>900</m:t>
                    </m:r>
                  </m:oMath>
                </a14:m>
                <a:endParaRPr lang="fa-IR" sz="2000" dirty="0" smtClean="0">
                  <a:cs typeface="B Koodak" panose="00000700000000000000" pitchFamily="2" charset="-78"/>
                </a:endParaRPr>
              </a:p>
              <a:p>
                <a:pPr marL="0" indent="0">
                  <a:lnSpc>
                    <a:spcPct val="150000"/>
                  </a:lnSpc>
                  <a:buNone/>
                </a:pPr>
                <a:r>
                  <a:rPr lang="fa-IR" sz="2000" dirty="0" smtClean="0">
                    <a:cs typeface="B Koodak" panose="00000700000000000000" pitchFamily="2" charset="-78"/>
                  </a:rPr>
                  <a:t>پس می توان گفت حسن در مجموع 900 تومان تخفیف گرفته است.</a:t>
                </a:r>
                <a:endParaRPr lang="fa-IR" sz="2000" dirty="0">
                  <a:cs typeface="B Koodak" panose="00000700000000000000" pitchFamily="2" charset="-78"/>
                </a:endParaRPr>
              </a:p>
            </p:txBody>
          </p:sp>
        </mc:Choice>
        <mc:Fallback>
          <p:sp>
            <p:nvSpPr>
              <p:cNvPr id="3" name="Content Placeholder 2"/>
              <p:cNvSpPr>
                <a:spLocks noGrp="1" noRot="1" noChangeAspect="1" noMove="1" noResize="1" noEditPoints="1" noAdjustHandles="1" noChangeArrowheads="1" noChangeShapeType="1" noTextEdit="1"/>
              </p:cNvSpPr>
              <p:nvPr>
                <p:ph idx="1"/>
              </p:nvPr>
            </p:nvSpPr>
            <p:spPr>
              <a:xfrm>
                <a:off x="685801" y="644056"/>
                <a:ext cx="10668662" cy="5589767"/>
              </a:xfrm>
              <a:blipFill>
                <a:blip r:embed="rId2"/>
                <a:stretch>
                  <a:fillRect l="-914" r="-629"/>
                </a:stretch>
              </a:blipFill>
            </p:spPr>
            <p:txBody>
              <a:bodyPr/>
              <a:lstStyle/>
              <a:p>
                <a:r>
                  <a:rPr lang="fa-IR">
                    <a:noFill/>
                  </a:rPr>
                  <a:t> </a:t>
                </a:r>
              </a:p>
            </p:txBody>
          </p:sp>
        </mc:Fallback>
      </mc:AlternateContent>
      <p:graphicFrame>
        <p:nvGraphicFramePr>
          <p:cNvPr id="4" name="Table 3"/>
          <p:cNvGraphicFramePr>
            <a:graphicFrameLocks noGrp="1"/>
          </p:cNvGraphicFramePr>
          <p:nvPr>
            <p:extLst>
              <p:ext uri="{D42A27DB-BD31-4B8C-83A1-F6EECF244321}">
                <p14:modId xmlns:p14="http://schemas.microsoft.com/office/powerpoint/2010/main" val="1372914800"/>
              </p:ext>
            </p:extLst>
          </p:nvPr>
        </p:nvGraphicFramePr>
        <p:xfrm>
          <a:off x="1383527" y="2341732"/>
          <a:ext cx="2065572" cy="1506700"/>
        </p:xfrm>
        <a:graphic>
          <a:graphicData uri="http://schemas.openxmlformats.org/drawingml/2006/table">
            <a:tbl>
              <a:tblPr rtl="1" firstRow="1" bandRow="1">
                <a:tableStyleId>{5940675A-B579-460E-94D1-54222C63F5DA}</a:tableStyleId>
              </a:tblPr>
              <a:tblGrid>
                <a:gridCol w="1032786">
                  <a:extLst>
                    <a:ext uri="{9D8B030D-6E8A-4147-A177-3AD203B41FA5}">
                      <a16:colId xmlns:a16="http://schemas.microsoft.com/office/drawing/2014/main" val="2484019387"/>
                    </a:ext>
                  </a:extLst>
                </a:gridCol>
                <a:gridCol w="1032786">
                  <a:extLst>
                    <a:ext uri="{9D8B030D-6E8A-4147-A177-3AD203B41FA5}">
                      <a16:colId xmlns:a16="http://schemas.microsoft.com/office/drawing/2014/main" val="399590094"/>
                    </a:ext>
                  </a:extLst>
                </a:gridCol>
              </a:tblGrid>
              <a:tr h="753350">
                <a:tc>
                  <a:txBody>
                    <a:bodyPr/>
                    <a:lstStyle/>
                    <a:p>
                      <a:pPr algn="ctr" rtl="1"/>
                      <a:r>
                        <a:rPr lang="fa-IR" dirty="0" smtClean="0"/>
                        <a:t>300</a:t>
                      </a:r>
                      <a:endParaRPr lang="fa-IR" dirty="0"/>
                    </a:p>
                  </a:txBody>
                  <a:tcPr anchor="ctr"/>
                </a:tc>
                <a:tc>
                  <a:txBody>
                    <a:bodyPr/>
                    <a:lstStyle/>
                    <a:p>
                      <a:pPr algn="ctr" rtl="1"/>
                      <a:r>
                        <a:rPr lang="fa-IR" dirty="0" smtClean="0"/>
                        <a:t>15</a:t>
                      </a:r>
                      <a:endParaRPr lang="fa-IR" dirty="0"/>
                    </a:p>
                  </a:txBody>
                  <a:tcPr anchor="ctr"/>
                </a:tc>
                <a:extLst>
                  <a:ext uri="{0D108BD9-81ED-4DB2-BD59-A6C34878D82A}">
                    <a16:rowId xmlns:a16="http://schemas.microsoft.com/office/drawing/2014/main" val="1861619801"/>
                  </a:ext>
                </a:extLst>
              </a:tr>
              <a:tr h="753350">
                <a:tc>
                  <a:txBody>
                    <a:bodyPr/>
                    <a:lstStyle/>
                    <a:p>
                      <a:pPr algn="ctr" rtl="1"/>
                      <a:r>
                        <a:rPr lang="fa-IR" dirty="0" smtClean="0"/>
                        <a:t>2000</a:t>
                      </a:r>
                      <a:endParaRPr lang="fa-IR" dirty="0"/>
                    </a:p>
                  </a:txBody>
                  <a:tcPr anchor="ctr"/>
                </a:tc>
                <a:tc>
                  <a:txBody>
                    <a:bodyPr/>
                    <a:lstStyle/>
                    <a:p>
                      <a:pPr algn="ctr" rtl="1"/>
                      <a:r>
                        <a:rPr lang="fa-IR" dirty="0" smtClean="0"/>
                        <a:t>100</a:t>
                      </a:r>
                      <a:endParaRPr lang="fa-IR" dirty="0"/>
                    </a:p>
                  </a:txBody>
                  <a:tcPr anchor="ctr"/>
                </a:tc>
                <a:extLst>
                  <a:ext uri="{0D108BD9-81ED-4DB2-BD59-A6C34878D82A}">
                    <a16:rowId xmlns:a16="http://schemas.microsoft.com/office/drawing/2014/main" val="3256167764"/>
                  </a:ext>
                </a:extLst>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4215994213"/>
              </p:ext>
            </p:extLst>
          </p:nvPr>
        </p:nvGraphicFramePr>
        <p:xfrm>
          <a:off x="1383527" y="4083066"/>
          <a:ext cx="2027582" cy="1729338"/>
        </p:xfrm>
        <a:graphic>
          <a:graphicData uri="http://schemas.openxmlformats.org/drawingml/2006/table">
            <a:tbl>
              <a:tblPr rtl="1" firstRow="1" bandRow="1">
                <a:tableStyleId>{5940675A-B579-460E-94D1-54222C63F5DA}</a:tableStyleId>
              </a:tblPr>
              <a:tblGrid>
                <a:gridCol w="1013791">
                  <a:extLst>
                    <a:ext uri="{9D8B030D-6E8A-4147-A177-3AD203B41FA5}">
                      <a16:colId xmlns:a16="http://schemas.microsoft.com/office/drawing/2014/main" val="2232538028"/>
                    </a:ext>
                  </a:extLst>
                </a:gridCol>
                <a:gridCol w="1013791">
                  <a:extLst>
                    <a:ext uri="{9D8B030D-6E8A-4147-A177-3AD203B41FA5}">
                      <a16:colId xmlns:a16="http://schemas.microsoft.com/office/drawing/2014/main" val="877066027"/>
                    </a:ext>
                  </a:extLst>
                </a:gridCol>
              </a:tblGrid>
              <a:tr h="864669">
                <a:tc>
                  <a:txBody>
                    <a:bodyPr/>
                    <a:lstStyle/>
                    <a:p>
                      <a:pPr algn="ctr" rtl="1"/>
                      <a:r>
                        <a:rPr lang="fa-IR" dirty="0" smtClean="0"/>
                        <a:t>600</a:t>
                      </a:r>
                      <a:endParaRPr lang="fa-IR" dirty="0"/>
                    </a:p>
                  </a:txBody>
                  <a:tcPr anchor="ctr"/>
                </a:tc>
                <a:tc>
                  <a:txBody>
                    <a:bodyPr/>
                    <a:lstStyle/>
                    <a:p>
                      <a:pPr algn="ctr" rtl="1"/>
                      <a:r>
                        <a:rPr lang="fa-IR" dirty="0" smtClean="0"/>
                        <a:t>20</a:t>
                      </a:r>
                      <a:endParaRPr lang="fa-IR" dirty="0"/>
                    </a:p>
                  </a:txBody>
                  <a:tcPr anchor="ctr"/>
                </a:tc>
                <a:extLst>
                  <a:ext uri="{0D108BD9-81ED-4DB2-BD59-A6C34878D82A}">
                    <a16:rowId xmlns:a16="http://schemas.microsoft.com/office/drawing/2014/main" val="3360840547"/>
                  </a:ext>
                </a:extLst>
              </a:tr>
              <a:tr h="864669">
                <a:tc>
                  <a:txBody>
                    <a:bodyPr/>
                    <a:lstStyle/>
                    <a:p>
                      <a:pPr algn="ctr" rtl="1"/>
                      <a:r>
                        <a:rPr lang="fa-IR" dirty="0" smtClean="0"/>
                        <a:t>3000</a:t>
                      </a:r>
                      <a:endParaRPr lang="fa-IR" dirty="0"/>
                    </a:p>
                  </a:txBody>
                  <a:tcPr anchor="ctr"/>
                </a:tc>
                <a:tc>
                  <a:txBody>
                    <a:bodyPr/>
                    <a:lstStyle/>
                    <a:p>
                      <a:pPr algn="ctr" rtl="1"/>
                      <a:r>
                        <a:rPr lang="fa-IR" dirty="0" smtClean="0"/>
                        <a:t>100</a:t>
                      </a:r>
                      <a:endParaRPr lang="fa-IR" dirty="0"/>
                    </a:p>
                  </a:txBody>
                  <a:tcPr anchor="ctr"/>
                </a:tc>
                <a:extLst>
                  <a:ext uri="{0D108BD9-81ED-4DB2-BD59-A6C34878D82A}">
                    <a16:rowId xmlns:a16="http://schemas.microsoft.com/office/drawing/2014/main" val="2768301719"/>
                  </a:ext>
                </a:extLst>
              </a:tr>
            </a:tbl>
          </a:graphicData>
        </a:graphic>
      </p:graphicFrame>
    </p:spTree>
    <p:extLst>
      <p:ext uri="{BB962C8B-B14F-4D97-AF65-F5344CB8AC3E}">
        <p14:creationId xmlns:p14="http://schemas.microsoft.com/office/powerpoint/2010/main" val="354275272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elestial">
  <a:themeElements>
    <a:clrScheme name="Celestial">
      <a:dk1>
        <a:sysClr val="windowText" lastClr="000000"/>
      </a:dk1>
      <a:lt1>
        <a:sysClr val="window" lastClr="FFFFFF"/>
      </a:lt1>
      <a:dk2>
        <a:srgbClr val="3F296A"/>
      </a:dk2>
      <a:lt2>
        <a:srgbClr val="EBEBEB"/>
      </a:lt2>
      <a:accent1>
        <a:srgbClr val="E84574"/>
      </a:accent1>
      <a:accent2>
        <a:srgbClr val="798FF2"/>
      </a:accent2>
      <a:accent3>
        <a:srgbClr val="95C369"/>
      </a:accent3>
      <a:accent4>
        <a:srgbClr val="EE875A"/>
      </a:accent4>
      <a:accent5>
        <a:srgbClr val="C363E8"/>
      </a:accent5>
      <a:accent6>
        <a:srgbClr val="6AADC8"/>
      </a:accent6>
      <a:hlink>
        <a:srgbClr val="FE80C7"/>
      </a:hlink>
      <a:folHlink>
        <a:srgbClr val="FBA3EC"/>
      </a:folHlink>
    </a:clrScheme>
    <a:fontScheme name="Celestial">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61DDDE80-2DFA-4F2A-B66F-72059846BDA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MediaServiceKeyPoints xmlns="71af3243-3dd4-4a8d-8c0d-dd76da1f02a5"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1" ma:contentTypeDescription="Create a new document." ma:contentTypeScope="" ma:versionID="9677210f24a1be23c92c90fd886aa0aa">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60e05723c5c1908df1a1a4ebf11d344e"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26D5668-1971-40BB-BC7C-94C9B101AAB7}">
  <ds:schemaRefs>
    <ds:schemaRef ds:uri="http://schemas.microsoft.com/office/2006/metadata/properties"/>
    <ds:schemaRef ds:uri="http://schemas.microsoft.com/office/infopath/2007/PartnerControls"/>
    <ds:schemaRef ds:uri="71af3243-3dd4-4a8d-8c0d-dd76da1f02a5"/>
  </ds:schemaRefs>
</ds:datastoreItem>
</file>

<file path=customXml/itemProps2.xml><?xml version="1.0" encoding="utf-8"?>
<ds:datastoreItem xmlns:ds="http://schemas.openxmlformats.org/officeDocument/2006/customXml" ds:itemID="{FE57094B-4684-420B-AFE0-4E41CA2AF714}">
  <ds:schemaRefs>
    <ds:schemaRef ds:uri="http://schemas.microsoft.com/sharepoint/v3/contenttype/forms"/>
  </ds:schemaRefs>
</ds:datastoreItem>
</file>

<file path=customXml/itemProps3.xml><?xml version="1.0" encoding="utf-8"?>
<ds:datastoreItem xmlns:ds="http://schemas.openxmlformats.org/officeDocument/2006/customXml" ds:itemID="{3370F4A1-FC59-4361-989F-6C79533DA56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TM03457452[[fn=Celestial]]</Template>
  <TotalTime>0</TotalTime>
  <Words>1181</Words>
  <Application>Microsoft Office PowerPoint</Application>
  <PresentationFormat>Widescreen</PresentationFormat>
  <Paragraphs>149</Paragraphs>
  <Slides>12</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12</vt:i4>
      </vt:variant>
    </vt:vector>
  </HeadingPairs>
  <TitlesOfParts>
    <vt:vector size="19" baseType="lpstr">
      <vt:lpstr>Arial</vt:lpstr>
      <vt:lpstr>B Koodak</vt:lpstr>
      <vt:lpstr>Calibri</vt:lpstr>
      <vt:lpstr>Calibri Light</vt:lpstr>
      <vt:lpstr>Cambria Math</vt:lpstr>
      <vt:lpstr>Times New Roman</vt:lpstr>
      <vt:lpstr>Celestial</vt:lpstr>
      <vt:lpstr>موضوع:دوره درصد پایه پنجم                                                      تهیه کننده:فاطمه قاسمی</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پیشاپیش سال نو را به شما و خانواده ی محترمتان تبریک می گویم.</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2020-03-17T08:55:12Z</dcterms:created>
  <dcterms:modified xsi:type="dcterms:W3CDTF">2020-03-17T11:28:47Z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