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989" y="4571277"/>
            <a:ext cx="3402758" cy="1947333"/>
          </a:xfrm>
        </p:spPr>
        <p:txBody>
          <a:bodyPr/>
          <a:lstStyle/>
          <a:p>
            <a:pPr algn="r"/>
            <a:r>
              <a:rPr lang="fa-IR" dirty="0" smtClean="0">
                <a:cs typeface="B Koodak" panose="00000700000000000000" pitchFamily="2" charset="-78"/>
              </a:rPr>
              <a:t>تهیه کننده:فاطمه قاسمی</a:t>
            </a:r>
          </a:p>
          <a:p>
            <a:pPr algn="r"/>
            <a:r>
              <a:rPr lang="fa-IR" dirty="0" smtClean="0">
                <a:cs typeface="B Koodak" panose="00000700000000000000" pitchFamily="2" charset="-78"/>
              </a:rPr>
              <a:t>موضوع:دوره فصل دوم</a:t>
            </a:r>
            <a:endParaRPr lang="fa-IR" dirty="0"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70" y="0"/>
            <a:ext cx="4142381" cy="4639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415" y="750984"/>
            <a:ext cx="2533650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415" y="297232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25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1" y="685800"/>
                <a:ext cx="10328345" cy="5874026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fa-IR" dirty="0" smtClean="0"/>
                  <a:t>9-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a-IR" dirty="0" smtClean="0"/>
                  <a:t>  از گنجایش ظرف مقابل،پر از آب است.2 سطل 5 لیتری پر از آب داخل آن ریخته ایم ونصف ظرف پر از آب شد.گنجایش این ظرف چند لیتر است؟</a:t>
                </a:r>
              </a:p>
              <a:p>
                <a:pPr marL="0" indent="0">
                  <a:buNone/>
                </a:pP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1" y="685800"/>
                <a:ext cx="10328345" cy="5874026"/>
              </a:xfrm>
              <a:blipFill>
                <a:blip r:embed="rId2"/>
                <a:stretch>
                  <a:fillRect r="-64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732249" y="2023275"/>
            <a:ext cx="2186608" cy="3199075"/>
            <a:chOff x="2202512" y="1860605"/>
            <a:chExt cx="1630017" cy="2425148"/>
          </a:xfrm>
        </p:grpSpPr>
        <p:sp>
          <p:nvSpPr>
            <p:cNvPr id="4" name="Can 3"/>
            <p:cNvSpPr/>
            <p:nvPr/>
          </p:nvSpPr>
          <p:spPr>
            <a:xfrm>
              <a:off x="2202512" y="1860605"/>
              <a:ext cx="1630017" cy="2425148"/>
            </a:xfrm>
            <a:prstGeom prst="can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5" name="Can 4"/>
            <p:cNvSpPr/>
            <p:nvPr/>
          </p:nvSpPr>
          <p:spPr>
            <a:xfrm>
              <a:off x="2202512" y="3458817"/>
              <a:ext cx="1622066" cy="826936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</p:spTree>
    <p:extLst>
      <p:ext uri="{BB962C8B-B14F-4D97-AF65-F5344CB8AC3E}">
        <p14:creationId xmlns:p14="http://schemas.microsoft.com/office/powerpoint/2010/main" val="271571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1920" y="677848"/>
                <a:ext cx="10360150" cy="5126604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fa-IR" dirty="0" smtClean="0"/>
                  <a:t>10- بین کسر های مقابل؛رابطه ای برقرار است.با کشف این رابطه،کسر بعدی را پیدا کنید.</a:t>
                </a:r>
              </a:p>
              <a:p>
                <a:pPr marL="0" indent="0">
                  <a:buNone/>
                </a:pPr>
                <a:endParaRPr lang="fa-IR" dirty="0" smtClean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400" b="0" i="1" smtClean="0"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fa-IR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fa-IR" sz="2400" b="0" i="1" smtClean="0">
                          <a:latin typeface="Cambria Math" panose="02040503050406030204" pitchFamily="18" charset="0"/>
                        </a:rPr>
                        <m:t>،</m:t>
                      </m:r>
                      <m:f>
                        <m:fPr>
                          <m:ctrlPr>
                            <a:rPr lang="fa-I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400" b="0" i="1" smtClean="0">
                              <a:latin typeface="Cambria Math" panose="02040503050406030204" pitchFamily="18" charset="0"/>
                            </a:rPr>
                            <m:t>129</m:t>
                          </m:r>
                        </m:num>
                        <m:den>
                          <m:r>
                            <a:rPr lang="fa-IR" sz="2400" b="0" i="1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den>
                      </m:f>
                      <m:r>
                        <a:rPr lang="fa-IR" sz="2400" b="0" i="1" smtClean="0">
                          <a:latin typeface="Cambria Math" panose="02040503050406030204" pitchFamily="18" charset="0"/>
                        </a:rPr>
                        <m:t>،</m:t>
                      </m:r>
                      <m:f>
                        <m:fPr>
                          <m:ctrlPr>
                            <a:rPr lang="fa-I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4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num>
                        <m:den>
                          <m:r>
                            <a:rPr lang="fa-IR" sz="24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fa-IR" sz="2400" b="0" i="0" smtClean="0">
                          <a:latin typeface="Cambria Math" panose="02040503050406030204" pitchFamily="18" charset="0"/>
                        </a:rPr>
                        <m:t>،</m:t>
                      </m:r>
                      <m:f>
                        <m:fPr>
                          <m:ctrlPr>
                            <a:rPr lang="fa-I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400" b="0" i="1" smtClean="0">
                              <a:latin typeface="Cambria Math" panose="02040503050406030204" pitchFamily="18" charset="0"/>
                            </a:rPr>
                            <m:t>؟</m:t>
                          </m:r>
                        </m:num>
                        <m:den>
                          <m:r>
                            <a:rPr lang="fa-IR" sz="2400" b="0" i="1" smtClean="0">
                              <a:latin typeface="Cambria Math" panose="02040503050406030204" pitchFamily="18" charset="0"/>
                            </a:rPr>
                            <m:t>؟</m:t>
                          </m:r>
                        </m:den>
                      </m:f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920" y="677848"/>
                <a:ext cx="10360150" cy="5126604"/>
              </a:xfrm>
              <a:blipFill>
                <a:blip r:embed="rId2"/>
                <a:stretch>
                  <a:fillRect t="-595" r="-64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03" y="1957251"/>
            <a:ext cx="3507377" cy="350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0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10972400" cy="5746805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fa-IR" dirty="0" smtClean="0"/>
                  <a:t>11-بین کسر های مقابل،رابطه ای برقرار است.کسر بعدی کدام گزینه است؟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،</m:t>
                      </m:r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،</m:t>
                      </m:r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،</m:t>
                      </m:r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،</m:t>
                      </m:r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،</m:t>
                      </m:r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؟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؟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10972400" cy="5746805"/>
              </a:xfrm>
              <a:blipFill>
                <a:blip r:embed="rId2"/>
                <a:stretch>
                  <a:fillRect t="-637" r="-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753" y="1953849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1" y="685800"/>
                <a:ext cx="11059865" cy="5563925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fa-IR" dirty="0" smtClean="0"/>
                  <a:t>12-اگر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a-IR" dirty="0" smtClean="0"/>
                  <a:t>  عددی 6 باشد،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a-IR" dirty="0" smtClean="0"/>
                  <a:t>  همان عدد چند است؟</a:t>
                </a: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1" y="685800"/>
                <a:ext cx="11059865" cy="5563925"/>
              </a:xfrm>
              <a:blipFill>
                <a:blip r:embed="rId2"/>
                <a:stretch>
                  <a:fillRect r="-60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68" y="1102068"/>
            <a:ext cx="4467497" cy="4467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998437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10741812" cy="5190214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fa-IR" dirty="0" smtClean="0"/>
                  <a:t>13- حاصل عبارت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fa-I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a-I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fa-I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a-I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fa-I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a-I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fa-I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a-I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a-I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a-I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a-I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a-I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fa-I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a-I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a-IR" dirty="0" smtClean="0"/>
                  <a:t>  </a:t>
                </a:r>
                <a:r>
                  <a:rPr lang="fa-IR" dirty="0"/>
                  <a:t>چ</a:t>
                </a:r>
                <a:r>
                  <a:rPr lang="fa-IR" dirty="0" smtClean="0"/>
                  <a:t>ند است؟(یادآوری:در ضرب کسرها می توان اعداد مشابه در صورت و مخرج را ساده کرد)</a:t>
                </a: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10741812" cy="5190214"/>
              </a:xfrm>
              <a:blipFill>
                <a:blip r:embed="rId2"/>
                <a:stretch>
                  <a:fillRect r="-68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2209800"/>
            <a:ext cx="1940976" cy="2916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73" y="2501383"/>
            <a:ext cx="3955884" cy="2452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24741" y="4545074"/>
                <a:ext cx="52686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a-IR" dirty="0">
                  <a:solidFill>
                    <a:schemeClr val="bg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741" y="4545074"/>
                <a:ext cx="526869" cy="276999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8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1" y="685800"/>
                <a:ext cx="10002341" cy="5563925"/>
              </a:xfrm>
            </p:spPr>
            <p:txBody>
              <a:bodyPr anchor="t"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dirty="0" smtClean="0"/>
                  <a:t>14-حاصل عبارت مقابل،چند است؟(یادآوری: در تقسیم کسرها عدد اول را هر چه بود می نویسیم سپس علامت تقسیم به ضرب تبدیل می شود و عدد دوم برعکس یا معکوس می شود. در ضمن در تقسیم،اعداد مخلوط را به کسر بزرگ تر از واحد تبدیل کنید.)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f>
                            <m:fPr>
                              <m:ctrlPr>
                                <a:rPr lang="fa-I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a-I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fa-I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fa-I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fa-I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a-I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a-I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fa-I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d>
                        <m:dPr>
                          <m:ctrlPr>
                            <a:rPr lang="fa-I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fa-I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a-I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a-I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fa-I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fa-I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a-I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a-I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fa-I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a-I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1" y="685800"/>
                <a:ext cx="10002341" cy="5563925"/>
              </a:xfrm>
              <a:blipFill>
                <a:blip r:embed="rId2"/>
                <a:stretch>
                  <a:fillRect r="-73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88" y="2662067"/>
            <a:ext cx="4301471" cy="286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1" y="685800"/>
                <a:ext cx="10511225" cy="5237922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fa-IR" dirty="0" smtClean="0"/>
                  <a:t>14-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a-IR" dirty="0" smtClean="0"/>
                  <a:t> ظرفی پر از آب بود.وقتی 18 لیتر آب به درون آن اضافه کنیم،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a-IR" dirty="0" smtClean="0"/>
                  <a:t> طرف پر از آب می شود.گنجایش این ظرف چند لیتر است؟(برای حل این سوال بهتر است از رسم شکل استفاده کنید)</a:t>
                </a: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1" y="685800"/>
                <a:ext cx="10511225" cy="5237922"/>
              </a:xfrm>
              <a:blipFill>
                <a:blip r:embed="rId2"/>
                <a:stretch>
                  <a:fillRect l="-522" r="-63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4" y="2454674"/>
            <a:ext cx="4193697" cy="28438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2277726"/>
            <a:ext cx="3197788" cy="319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5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789520" cy="5563925"/>
          </a:xfrm>
        </p:spPr>
        <p:txBody>
          <a:bodyPr anchor="t"/>
          <a:lstStyle/>
          <a:p>
            <a:pPr marL="0" indent="0">
              <a:buNone/>
            </a:pPr>
            <a:r>
              <a:rPr lang="fa-IR" dirty="0" smtClean="0"/>
              <a:t>15-نقطه ی وسط هر ضلع مربع روبه رو  را به هم وصل کرده ایم.مساحت قسمت رنگ شده چه کسری از مساحت مربع است؟</a:t>
            </a:r>
            <a:endParaRPr lang="fa-IR" dirty="0"/>
          </a:p>
        </p:txBody>
      </p:sp>
      <p:grpSp>
        <p:nvGrpSpPr>
          <p:cNvPr id="7" name="Group 6"/>
          <p:cNvGrpSpPr/>
          <p:nvPr/>
        </p:nvGrpSpPr>
        <p:grpSpPr>
          <a:xfrm>
            <a:off x="1773138" y="1828800"/>
            <a:ext cx="2676941" cy="2525486"/>
            <a:chOff x="1773139" y="1828800"/>
            <a:chExt cx="1781094" cy="1614115"/>
          </a:xfrm>
        </p:grpSpPr>
        <p:sp>
          <p:nvSpPr>
            <p:cNvPr id="4" name="Rectangle 3"/>
            <p:cNvSpPr/>
            <p:nvPr/>
          </p:nvSpPr>
          <p:spPr>
            <a:xfrm>
              <a:off x="1773141" y="1828800"/>
              <a:ext cx="1781092" cy="161411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1773141" y="1828800"/>
              <a:ext cx="1781091" cy="799109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1773139" y="2636456"/>
              <a:ext cx="1781092" cy="77525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</p:spTree>
    <p:extLst>
      <p:ext uri="{BB962C8B-B14F-4D97-AF65-F5344CB8AC3E}">
        <p14:creationId xmlns:p14="http://schemas.microsoft.com/office/powerpoint/2010/main" val="2509381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1" y="685800"/>
                <a:ext cx="10431711" cy="5158409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fa-IR" dirty="0" smtClean="0"/>
                  <a:t>16-عدد 2564 را در عدد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a-IR" dirty="0" smtClean="0"/>
                  <a:t>  ضرب و سپس ثلث حاصل را محاسبه کردیم.جواب راپیدا کنید.</a:t>
                </a:r>
              </a:p>
              <a:p>
                <a:pPr marL="0" indent="0">
                  <a:buNone/>
                </a:pPr>
                <a:r>
                  <a:rPr lang="fa-IR" dirty="0" smtClean="0"/>
                  <a:t>(یادآوری:همانطور که در تصویر میبینید در ضرب کسرها عدد فقط در صورت کسر ضرب می شود.)</a:t>
                </a:r>
              </a:p>
              <a:p>
                <a:pPr marL="0" indent="0">
                  <a:buNone/>
                </a:pP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1" y="685800"/>
                <a:ext cx="10431711" cy="5158409"/>
              </a:xfrm>
              <a:blipFill>
                <a:blip r:embed="rId2"/>
                <a:stretch>
                  <a:fillRect r="-70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86" y="2499836"/>
            <a:ext cx="4370750" cy="218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3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1" y="685800"/>
                <a:ext cx="10598689" cy="5404899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fa-IR" dirty="0" smtClean="0"/>
                  <a:t>17-عدد 16 را در نظر می گیریم.به این عدد چه عددی باید اضافه کنیم تا جواب، از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a-IR" dirty="0" smtClean="0"/>
                  <a:t>  عدد 84 به اندازه 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a-IR" dirty="0" smtClean="0"/>
                  <a:t>  عدد 12 بیش تر باشد؟</a:t>
                </a:r>
              </a:p>
              <a:p>
                <a:pPr marL="0" indent="0">
                  <a:buNone/>
                </a:pP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1" y="685800"/>
                <a:ext cx="10598689" cy="5404899"/>
              </a:xfrm>
              <a:blipFill>
                <a:blip r:embed="rId2"/>
                <a:stretch>
                  <a:fillRect r="-6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79" y="2217421"/>
            <a:ext cx="2953355" cy="25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3569" y="182881"/>
                <a:ext cx="11219290" cy="60032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a-IR" dirty="0" smtClean="0"/>
                  <a:t>1-عدد مخلوط مساوی با کدام کسر،برابر با 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</a:rPr>
                      <m:t>16</m:t>
                    </m:r>
                    <m:f>
                      <m:f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fa-IR" dirty="0" smtClean="0"/>
                  <a:t> می باشد؟</a:t>
                </a:r>
              </a:p>
              <a:p>
                <a:pPr marL="0" indent="0">
                  <a:buNone/>
                </a:pPr>
                <a:r>
                  <a:rPr lang="fa-IR" dirty="0" smtClean="0"/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154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fa-IR" dirty="0" smtClean="0"/>
                  <a:t>                         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fa-IR" dirty="0" smtClean="0"/>
                  <a:t>                           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157</m:t>
                        </m:r>
                      </m:num>
                      <m:den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fa-IR" dirty="0" smtClean="0"/>
                  <a:t>                              4)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178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fa-IR" dirty="0" smtClean="0"/>
                  <a:t>     </a:t>
                </a:r>
              </a:p>
              <a:p>
                <a:pPr marL="0" indent="0">
                  <a:buNone/>
                </a:pPr>
                <a:r>
                  <a:rPr lang="fa-IR" dirty="0" smtClean="0"/>
                  <a:t>تصویر یادآوری تبدیل عدد مخلوط به کسر است.</a:t>
                </a:r>
                <a:endParaRPr lang="fa-IR" dirty="0" smtClean="0"/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fa-IR" sz="2400" dirty="0" smtClean="0"/>
              </a:p>
              <a:p>
                <a:pPr marL="0" indent="0">
                  <a:buNone/>
                </a:pPr>
                <a:endParaRPr lang="fa-IR" sz="2400" dirty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569" y="182881"/>
                <a:ext cx="11219290" cy="6003234"/>
              </a:xfrm>
              <a:blipFill>
                <a:blip r:embed="rId2"/>
                <a:stretch>
                  <a:fillRect t="-5584" r="-59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24" y="2560591"/>
            <a:ext cx="4733788" cy="315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10956498" cy="5476461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fa-IR" dirty="0" smtClean="0"/>
                  <a:t>18- ترانه 350 تومان پول دارد.او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a-IR" sz="2400" dirty="0" smtClean="0"/>
                  <a:t>  </a:t>
                </a:r>
                <a:r>
                  <a:rPr lang="fa-IR" dirty="0" smtClean="0"/>
                  <a:t>پول خود را به مهدی 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a-IR" sz="2400" dirty="0" smtClean="0"/>
                  <a:t> </a:t>
                </a:r>
                <a:r>
                  <a:rPr lang="fa-IR" dirty="0" smtClean="0"/>
                  <a:t>باقیمانده را به معصومه داد.چند تومان برایش باقی مانده است؟(برای حل این مسأله از رسم شکل کمک بگیرید.)</a:t>
                </a:r>
                <a:endParaRPr lang="fa-I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10956498" cy="5476461"/>
              </a:xfrm>
              <a:blipFill>
                <a:blip r:embed="rId2"/>
                <a:stretch>
                  <a:fillRect l="-1168" r="-61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7" y="1994668"/>
            <a:ext cx="3874220" cy="258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10081854" cy="5261776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fa-IR" dirty="0" smtClean="0"/>
                  <a:t>19-اتوبوسی 45 نفر مسافر داشت.در یک ایستگاه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a-IR" dirty="0" smtClean="0"/>
                  <a:t>  از آنها پیاده شده و به اندازه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a-IR" dirty="0" smtClean="0"/>
                  <a:t> باقی مانده سوار شدند.اکنون تعداد مسافران اتوبوس چند نفر است؟</a:t>
                </a: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10081854" cy="5261776"/>
              </a:xfrm>
              <a:blipFill>
                <a:blip r:embed="rId2"/>
                <a:stretch>
                  <a:fillRect r="-72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776946"/>
            <a:ext cx="5683742" cy="33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1124611" cy="5627914"/>
          </a:xfrm>
        </p:spPr>
        <p:txBody>
          <a:bodyPr anchor="t"/>
          <a:lstStyle/>
          <a:p>
            <a:pPr marL="0" indent="0">
              <a:buNone/>
            </a:pPr>
            <a:r>
              <a:rPr lang="fa-IR" dirty="0" smtClean="0"/>
              <a:t>20-در مربع زیر،مجموع اعداد در هر سطر،ستون و قطر با هم برابر است.به جای علامت      چه عددی باید گذاشت؟ </a:t>
            </a:r>
            <a:endParaRPr lang="fa-IR" dirty="0"/>
          </a:p>
        </p:txBody>
      </p:sp>
      <p:sp>
        <p:nvSpPr>
          <p:cNvPr id="4" name="Explosion 2 3"/>
          <p:cNvSpPr/>
          <p:nvPr/>
        </p:nvSpPr>
        <p:spPr>
          <a:xfrm>
            <a:off x="2394857" y="685800"/>
            <a:ext cx="322217" cy="31350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1994263" y="1942011"/>
            <a:ext cx="2960914" cy="27257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7" name="Straight Connector 6"/>
          <p:cNvCxnSpPr/>
          <p:nvPr/>
        </p:nvCxnSpPr>
        <p:spPr>
          <a:xfrm>
            <a:off x="2978331" y="1950720"/>
            <a:ext cx="0" cy="271707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31919" y="1942011"/>
            <a:ext cx="0" cy="271707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94263" y="2799806"/>
            <a:ext cx="2960914" cy="8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994263" y="3666309"/>
            <a:ext cx="2960914" cy="87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37663" y="2111190"/>
                <a:ext cx="328616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663" y="2111190"/>
                <a:ext cx="328616" cy="519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54139" y="2110677"/>
                <a:ext cx="20037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139" y="2110677"/>
                <a:ext cx="200375" cy="520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79240" y="2110708"/>
                <a:ext cx="32861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240" y="2110708"/>
                <a:ext cx="328616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02149" y="2933124"/>
                <a:ext cx="20037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149" y="2933124"/>
                <a:ext cx="200375" cy="520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79240" y="2981153"/>
                <a:ext cx="32861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240" y="2981153"/>
                <a:ext cx="328616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37663" y="3841569"/>
                <a:ext cx="32861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663" y="3841569"/>
                <a:ext cx="328616" cy="520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90018" y="3841569"/>
                <a:ext cx="32861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018" y="3841569"/>
                <a:ext cx="328616" cy="5204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71846" y="3841569"/>
                <a:ext cx="20037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846" y="3841569"/>
                <a:ext cx="200375" cy="5204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Explosion 2 23"/>
          <p:cNvSpPr/>
          <p:nvPr/>
        </p:nvSpPr>
        <p:spPr>
          <a:xfrm>
            <a:off x="3313611" y="3088533"/>
            <a:ext cx="322217" cy="31350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126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10532428" cy="5566954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fa-IR" dirty="0" smtClean="0"/>
                  <a:t>21-تعداد شکلات ها در دو جعبه مساوی است.از یکی از جعبه ها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fa-IR" dirty="0" smtClean="0"/>
                  <a:t>  شکلات ها و از جعبه دیگر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fa-IR" dirty="0" smtClean="0"/>
                  <a:t>  شکلات ها خورده شده است چه کسری از شکلات ها باقی مانده است؟</a:t>
                </a:r>
              </a:p>
              <a:p>
                <a:pPr marL="0" indent="0">
                  <a:buNone/>
                </a:pP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10532428" cy="5566954"/>
              </a:xfrm>
              <a:blipFill>
                <a:blip r:embed="rId2"/>
                <a:stretch>
                  <a:fillRect r="-69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6" y="2360022"/>
            <a:ext cx="260329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129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80" y="243840"/>
            <a:ext cx="6541486" cy="4962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83" y="243840"/>
            <a:ext cx="3791630" cy="2523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58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1" y="143123"/>
                <a:ext cx="11195037" cy="62258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a-IR" dirty="0" smtClean="0"/>
                  <a:t>2-حاصل ضرب ربع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a-IR" dirty="0" smtClean="0"/>
                  <a:t>  درخمس عدد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a-IR" dirty="0" smtClean="0"/>
                  <a:t>  چند است؟</a:t>
                </a:r>
              </a:p>
              <a:p>
                <a:pPr marL="0" indent="0">
                  <a:buNone/>
                </a:pPr>
                <a:endParaRPr lang="fa-IR" dirty="0"/>
              </a:p>
              <a:p>
                <a:pPr marL="0" indent="0">
                  <a:buNone/>
                </a:pPr>
                <a:r>
                  <a:rPr lang="fa-IR" dirty="0" smtClean="0"/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fa-IR" dirty="0" smtClean="0"/>
                  <a:t>                                  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fa-IR" dirty="0" smtClean="0"/>
                  <a:t>                            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fa-IR" dirty="0" smtClean="0"/>
                  <a:t> </a:t>
                </a:r>
                <a:r>
                  <a:rPr lang="fa-IR" dirty="0"/>
                  <a:t> </a:t>
                </a:r>
                <a:r>
                  <a:rPr lang="fa-IR" dirty="0" smtClean="0"/>
                  <a:t>                       4) گزینه های (2)و (3)</a:t>
                </a:r>
              </a:p>
              <a:p>
                <a:endParaRPr lang="fa-IR" dirty="0"/>
              </a:p>
              <a:p>
                <a:endParaRPr lang="fa-IR" dirty="0" smtClean="0"/>
              </a:p>
              <a:p>
                <a:pPr marL="0" indent="0">
                  <a:buNone/>
                </a:pPr>
                <a:endParaRPr lang="fa-IR" dirty="0" smtClean="0"/>
              </a:p>
              <a:p>
                <a:pPr marL="0" indent="0">
                  <a:buNone/>
                </a:pPr>
                <a:endParaRPr lang="fa-IR" dirty="0"/>
              </a:p>
              <a:p>
                <a:pPr marL="0" indent="0">
                  <a:buNone/>
                </a:pPr>
                <a:endParaRPr lang="fa-IR" dirty="0" smtClean="0"/>
              </a:p>
              <a:p>
                <a:pPr marL="0" indent="0">
                  <a:buNone/>
                </a:pPr>
                <a:endParaRPr lang="fa-IR" dirty="0"/>
              </a:p>
              <a:p>
                <a:pPr marL="0" indent="0">
                  <a:buNone/>
                </a:pPr>
                <a:endParaRPr lang="fa-IR" dirty="0" smtClean="0"/>
              </a:p>
              <a:p>
                <a:endParaRPr lang="fa-IR" dirty="0"/>
              </a:p>
              <a:p>
                <a:endParaRPr lang="fa-IR" dirty="0" smtClean="0"/>
              </a:p>
              <a:p>
                <a:pPr marL="0" indent="0">
                  <a:buNone/>
                </a:pPr>
                <a:endParaRPr lang="fa-I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1" y="143123"/>
                <a:ext cx="11195037" cy="6225871"/>
              </a:xfrm>
              <a:blipFill>
                <a:blip r:embed="rId2"/>
                <a:stretch>
                  <a:fillRect r="-59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794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2407" y="494969"/>
                <a:ext cx="10790656" cy="5524169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fa-IR" dirty="0" smtClean="0"/>
                  <a:t>3-این اعداد را از کوچک به بزرگ مرتب کنید.   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a-IR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fa-IR" sz="3200" b="0" i="1" smtClean="0">
                        <a:latin typeface="Cambria Math" panose="02040503050406030204" pitchFamily="18" charset="0"/>
                      </a:rPr>
                      <m:t>،</m:t>
                    </m:r>
                    <m:f>
                      <m:fPr>
                        <m:ctrlPr>
                          <a:rPr lang="fa-I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a-I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a-IR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a-IR" sz="3200" b="0" i="1" smtClean="0">
                        <a:latin typeface="Cambria Math" panose="02040503050406030204" pitchFamily="18" charset="0"/>
                      </a:rPr>
                      <m:t>،</m:t>
                    </m:r>
                    <m:f>
                      <m:fPr>
                        <m:ctrlPr>
                          <a:rPr lang="fa-I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a-I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a-IR" sz="3200" dirty="0" smtClean="0"/>
              </a:p>
              <a:p>
                <a:pPr marL="0" indent="0">
                  <a:buNone/>
                </a:pPr>
                <a:endParaRPr lang="fa-IR" dirty="0" smtClean="0"/>
              </a:p>
              <a:p>
                <a:pPr marL="0" indent="0">
                  <a:buNone/>
                </a:pPr>
                <a:endParaRPr lang="fa-IR" dirty="0"/>
              </a:p>
              <a:p>
                <a:pPr marL="0" indent="0">
                  <a:buNone/>
                </a:pPr>
                <a:endParaRPr lang="fa-IR" dirty="0" smtClean="0"/>
              </a:p>
              <a:p>
                <a:pPr marL="0" indent="0">
                  <a:buNone/>
                </a:pPr>
                <a:endParaRPr lang="fa-IR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2407" y="494969"/>
                <a:ext cx="10790656" cy="5524169"/>
              </a:xfrm>
              <a:blipFill>
                <a:blip r:embed="rId2"/>
                <a:stretch>
                  <a:fillRect r="-67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5" y="30482"/>
            <a:ext cx="3840479" cy="682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8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1919" y="556591"/>
                <a:ext cx="10833064" cy="5310883"/>
              </a:xfrm>
            </p:spPr>
            <p:txBody>
              <a:bodyPr anchor="t"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dirty="0" smtClean="0"/>
                  <a:t>4- حاصل عبارت زیر را پیدا کنید.(از روش قرض گرفتن استفاده کنید.)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dirty="0" smtClean="0"/>
                  <a:t>تصویر مربوط به یادآوری تفریق اعداد مخلوط به روش پرانتزی و مخرج مشترک گیری می باشد. حالا شما با مراجعه به کتاب روش قرض گرفتن را دوره کنید.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fa-I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a-I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a-I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a-IR" dirty="0" smtClean="0"/>
              </a:p>
              <a:p>
                <a:pPr marL="0" indent="0">
                  <a:buNone/>
                </a:pP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919" y="556591"/>
                <a:ext cx="10833064" cy="5310883"/>
              </a:xfrm>
              <a:blipFill>
                <a:blip r:embed="rId2"/>
                <a:stretch>
                  <a:fillRect l="-1182" r="-67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16" y="2841452"/>
            <a:ext cx="6736415" cy="241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7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6004" y="111319"/>
                <a:ext cx="11171582" cy="5756156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fa-IR" dirty="0" smtClean="0"/>
                  <a:t> 5- جرم هدی</a:t>
                </a:r>
                <a:r>
                  <a:rPr lang="en-US" dirty="0" smtClean="0"/>
                  <a:t>44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a-IR" dirty="0" smtClean="0"/>
                  <a:t> ،جرم مهرنوش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</a:rPr>
                      <m:t>35</m:t>
                    </m:r>
                    <m:f>
                      <m:f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a-IR" dirty="0" smtClean="0"/>
                  <a:t> ،جرم شیما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</a:rPr>
                      <m:t>30</m:t>
                    </m:r>
                    <m:f>
                      <m:f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a-IR" dirty="0" smtClean="0"/>
                  <a:t>و جرم عطیه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</a:rPr>
                      <m:t>38</m:t>
                    </m:r>
                    <m:f>
                      <m:f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fa-IR" dirty="0" smtClean="0"/>
                  <a:t> کیلوگرم است.جرم کدام یک از این چهار نفر کم تر است؟مجموع جرم آنها چقدر است؟</a:t>
                </a: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004" y="111319"/>
                <a:ext cx="11171582" cy="5756156"/>
              </a:xfrm>
              <a:blipFill>
                <a:blip r:embed="rId2"/>
                <a:stretch>
                  <a:fillRect l="-491" r="-6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6" y="1525541"/>
            <a:ext cx="2561137" cy="256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7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496389"/>
                <a:ext cx="10749764" cy="5832849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fa-IR" dirty="0" smtClean="0"/>
                  <a:t>6-عماد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a-IR" dirty="0" smtClean="0"/>
                  <a:t>  از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a-IR" dirty="0" smtClean="0"/>
                  <a:t>  پولش راکه 40000 تومان بود،خرج کرد.باقیمانده پول عماد چند تومان است؟ </a:t>
                </a: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496389"/>
                <a:ext cx="10749764" cy="5832849"/>
              </a:xfrm>
              <a:blipFill>
                <a:blip r:embed="rId2"/>
                <a:stretch>
                  <a:fillRect r="-62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600777"/>
            <a:ext cx="3524477" cy="190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58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1" y="685800"/>
                <a:ext cx="10757715" cy="5603682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fa-IR" dirty="0" smtClean="0"/>
                  <a:t>7-سه لیوان داریم که گنجایش آنها باهم برابراست.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fa-IR" dirty="0" smtClean="0"/>
                  <a:t>  از اولی،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a-IR" dirty="0" smtClean="0"/>
                  <a:t>  از دومی 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a-IR" dirty="0" smtClean="0"/>
                  <a:t>  از سومی را آب ریخته ایم.در کدام یک بیشتر آب ریخته ایم؟</a:t>
                </a:r>
              </a:p>
              <a:p>
                <a:pPr marL="0" indent="0">
                  <a:buNone/>
                </a:pPr>
                <a:r>
                  <a:rPr lang="fa-IR" dirty="0" smtClean="0"/>
                  <a:t>نکته:گنجایش آنها با هم برابر است یعنی میزان آبی که </a:t>
                </a:r>
              </a:p>
              <a:p>
                <a:pPr marL="0" indent="0">
                  <a:buNone/>
                </a:pPr>
                <a:r>
                  <a:rPr lang="fa-IR" dirty="0" smtClean="0"/>
                  <a:t>در آن ها جای می گیرد با هم برابر است.</a:t>
                </a: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1" y="685800"/>
                <a:ext cx="10757715" cy="5603682"/>
              </a:xfrm>
              <a:blipFill>
                <a:blip r:embed="rId2"/>
                <a:stretch>
                  <a:fillRect r="-68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74" y="1730828"/>
            <a:ext cx="3760797" cy="249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6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1" y="685800"/>
                <a:ext cx="10209075" cy="5237922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fa-IR" dirty="0" smtClean="0"/>
                  <a:t>8-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a-IR" dirty="0" smtClean="0"/>
                  <a:t>  از ثلث عدد 84،چقدر است؟</a:t>
                </a: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1" y="685800"/>
                <a:ext cx="10209075" cy="5237922"/>
              </a:xfrm>
              <a:blipFill>
                <a:blip r:embed="rId2"/>
                <a:stretch>
                  <a:fillRect r="-71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89" y="1652282"/>
            <a:ext cx="4297246" cy="42972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43" y="1763920"/>
            <a:ext cx="2955039" cy="41856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11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260</TotalTime>
  <Words>270</Words>
  <Application>Microsoft Office PowerPoint</Application>
  <PresentationFormat>Widescreen</PresentationFormat>
  <Paragraphs>64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B Koodak</vt:lpstr>
      <vt:lpstr>Cambria Math</vt:lpstr>
      <vt:lpstr>Century Gothic</vt:lpstr>
      <vt:lpstr>Tahoma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فاطمه قاسمی</dc:creator>
  <cp:lastModifiedBy>فاطمه قاسمی</cp:lastModifiedBy>
  <cp:revision>37</cp:revision>
  <dcterms:created xsi:type="dcterms:W3CDTF">2020-03-26T07:13:28Z</dcterms:created>
  <dcterms:modified xsi:type="dcterms:W3CDTF">2020-03-29T09:01:55Z</dcterms:modified>
</cp:coreProperties>
</file>