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3" r:id="rId1"/>
  </p:sldMasterIdLst>
  <p:sldIdLst>
    <p:sldId id="256" r:id="rId2"/>
    <p:sldId id="257" r:id="rId3"/>
    <p:sldId id="258" r:id="rId4"/>
    <p:sldId id="259" r:id="rId5"/>
    <p:sldId id="260" r:id="rId6"/>
    <p:sldId id="261" r:id="rId7"/>
    <p:sldId id="263"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DA51639-B2D6-4652-B8C3-1B4C224A7BAF}" type="datetimeFigureOut">
              <a:rPr lang="en-US" smtClean="0"/>
              <a:t>4/5/2020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22826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BC48EC7-AF6A-48D3-8284-14BACBEBDD84}" type="datetimeFigureOut">
              <a:rPr lang="en-US" smtClean="0"/>
              <a:t>4/5/2020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6729883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BC48EC7-AF6A-48D3-8284-14BACBEBDD84}" type="datetimeFigureOut">
              <a:rPr lang="en-US" smtClean="0"/>
              <a:t>4/5/2020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FAB73BC-B049-4115-A692-8D63A059BFB8}"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06426693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CBC48EC7-AF6A-48D3-8284-14BACBEBDD84}" type="datetimeFigureOut">
              <a:rPr lang="en-US" smtClean="0"/>
              <a:t>4/5/2020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0773823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CBC48EC7-AF6A-48D3-8284-14BACBEBDD84}" type="datetimeFigureOut">
              <a:rPr lang="en-US" smtClean="0"/>
              <a:t>4/5/2020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FAB73BC-B049-4115-A692-8D63A059BFB8}"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2797246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CBC48EC7-AF6A-48D3-8284-14BACBEBDD84}" type="datetimeFigureOut">
              <a:rPr lang="en-US" smtClean="0"/>
              <a:t>4/5/2020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3365712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smtClean="0"/>
              <a:t>4/5/2020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60582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smtClean="0"/>
              <a:t>4/5/2020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51469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FF5DD9-2C52-442D-92E2-8072C0C3D7CD}" type="datetimeFigureOut">
              <a:rPr lang="en-US" smtClean="0"/>
              <a:t>4/5/2020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28174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44961B7-6B89-48AB-966F-622E2788EECC}" type="datetimeFigureOut">
              <a:rPr lang="en-US" smtClean="0"/>
              <a:t>4/5/2020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61083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smtClean="0"/>
              <a:t>4/5/2020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56215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smtClean="0"/>
              <a:t>4/5/2020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93144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smtClean="0"/>
              <a:t>4/5/2020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555422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smtClean="0"/>
              <a:t>4/5/2020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557878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1CF131DD-A141-4471-BCF9-C6073EDD7E20}" type="datetimeFigureOut">
              <a:rPr lang="en-US" smtClean="0"/>
              <a:t>4/5/2020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68669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AB334A90-EB03-42F3-8859-2C2B2724C058}" type="datetimeFigureOut">
              <a:rPr lang="en-US" smtClean="0"/>
              <a:t>4/5/2020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51821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CBC48EC7-AF6A-48D3-8284-14BACBEBDD84}" type="datetimeFigureOut">
              <a:rPr lang="en-US" smtClean="0"/>
              <a:t>4/5/2020</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581223"/>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Lst>
  <p:hf sldNum="0" hdr="0" ftr="0" dt="0"/>
  <p:txStyles>
    <p:title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15933" y="729343"/>
            <a:ext cx="8915399" cy="2262781"/>
          </a:xfrm>
        </p:spPr>
        <p:txBody>
          <a:bodyPr/>
          <a:lstStyle/>
          <a:p>
            <a:r>
              <a:rPr lang="fa-IR" dirty="0" smtClean="0">
                <a:cs typeface="B Koodak" panose="00000700000000000000" pitchFamily="2" charset="-78"/>
              </a:rPr>
              <a:t>بسم </a:t>
            </a:r>
            <a:r>
              <a:rPr lang="fa-IR" dirty="0" smtClean="0">
                <a:cs typeface="B Koodak" panose="00000700000000000000" pitchFamily="2" charset="-78"/>
              </a:rPr>
              <a:t>الله الرحمن الرحیم</a:t>
            </a:r>
            <a:endParaRPr lang="fa-IR" dirty="0">
              <a:cs typeface="B Koodak" panose="00000700000000000000" pitchFamily="2" charset="-78"/>
            </a:endParaRPr>
          </a:p>
        </p:txBody>
      </p:sp>
      <p:sp>
        <p:nvSpPr>
          <p:cNvPr id="3" name="Subtitle 2"/>
          <p:cNvSpPr>
            <a:spLocks noGrp="1"/>
          </p:cNvSpPr>
          <p:nvPr>
            <p:ph type="subTitle" idx="1"/>
          </p:nvPr>
        </p:nvSpPr>
        <p:spPr>
          <a:xfrm>
            <a:off x="2302329" y="3648891"/>
            <a:ext cx="3602083" cy="940525"/>
          </a:xfrm>
        </p:spPr>
        <p:txBody>
          <a:bodyPr>
            <a:normAutofit/>
          </a:bodyPr>
          <a:lstStyle/>
          <a:p>
            <a:pPr algn="r"/>
            <a:r>
              <a:rPr lang="fa-IR" sz="1800" dirty="0" smtClean="0">
                <a:cs typeface="B Koodak" panose="00000700000000000000" pitchFamily="2" charset="-78"/>
              </a:rPr>
              <a:t>موضوع:حل کاردرکلاس و تمرین صفحه 125</a:t>
            </a:r>
          </a:p>
          <a:p>
            <a:pPr algn="r"/>
            <a:r>
              <a:rPr lang="fa-IR" sz="1800" dirty="0" smtClean="0">
                <a:cs typeface="B Koodak" panose="00000700000000000000" pitchFamily="2" charset="-78"/>
              </a:rPr>
              <a:t>تهیه کننده:فاطمه قاسمی</a:t>
            </a:r>
            <a:endParaRPr lang="fa-IR" sz="1800" dirty="0">
              <a:cs typeface="B Koodak" panose="00000700000000000000" pitchFamily="2" charset="-78"/>
            </a:endParaRPr>
          </a:p>
        </p:txBody>
      </p:sp>
    </p:spTree>
    <p:extLst>
      <p:ext uri="{BB962C8B-B14F-4D97-AF65-F5344CB8AC3E}">
        <p14:creationId xmlns:p14="http://schemas.microsoft.com/office/powerpoint/2010/main" val="907448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337"/>
            <a:ext cx="10058400" cy="837863"/>
          </a:xfrm>
        </p:spPr>
        <p:txBody>
          <a:bodyPr/>
          <a:lstStyle/>
          <a:p>
            <a:pPr algn="r"/>
            <a:r>
              <a:rPr lang="fa-IR" dirty="0" smtClean="0">
                <a:cs typeface="B Koodak" panose="00000700000000000000" pitchFamily="2" charset="-78"/>
              </a:rPr>
              <a:t>کاردرکلاس</a:t>
            </a:r>
            <a:endParaRPr lang="fa-IR" dirty="0">
              <a:cs typeface="B Koodak" panose="00000700000000000000" pitchFamily="2" charset="-78"/>
            </a:endParaRPr>
          </a:p>
        </p:txBody>
      </p:sp>
      <p:sp>
        <p:nvSpPr>
          <p:cNvPr id="3" name="Content Placeholder 2"/>
          <p:cNvSpPr>
            <a:spLocks noGrp="1"/>
          </p:cNvSpPr>
          <p:nvPr>
            <p:ph idx="1"/>
          </p:nvPr>
        </p:nvSpPr>
        <p:spPr>
          <a:xfrm>
            <a:off x="1066800" y="1393371"/>
            <a:ext cx="10550434" cy="5216434"/>
          </a:xfrm>
        </p:spPr>
        <p:txBody>
          <a:bodyPr>
            <a:normAutofit/>
          </a:bodyPr>
          <a:lstStyle/>
          <a:p>
            <a:pPr marL="0" indent="0">
              <a:lnSpc>
                <a:spcPct val="150000"/>
              </a:lnSpc>
              <a:buNone/>
            </a:pPr>
            <a:r>
              <a:rPr lang="fa-IR" sz="2000" dirty="0" smtClean="0">
                <a:cs typeface="B Koodak" panose="00000700000000000000" pitchFamily="2" charset="-78"/>
              </a:rPr>
              <a:t>1-جواد تعدادی لوح فشرده را با پرداخت 89 درصد قیمت آنها از نمایشگاه قرآن خریده است.</a:t>
            </a:r>
          </a:p>
          <a:p>
            <a:pPr marL="0" indent="0">
              <a:lnSpc>
                <a:spcPct val="150000"/>
              </a:lnSpc>
              <a:buNone/>
            </a:pPr>
            <a:r>
              <a:rPr lang="fa-IR" sz="2000" dirty="0" smtClean="0">
                <a:cs typeface="B Koodak" panose="00000700000000000000" pitchFamily="2" charset="-78"/>
              </a:rPr>
              <a:t>الف)او چند درصد تخفیف گرفته است؟</a:t>
            </a:r>
          </a:p>
          <a:p>
            <a:pPr marL="0" indent="0">
              <a:lnSpc>
                <a:spcPct val="150000"/>
              </a:lnSpc>
              <a:buNone/>
            </a:pPr>
            <a:r>
              <a:rPr lang="fa-IR" sz="2000" dirty="0" smtClean="0">
                <a:cs typeface="B Koodak" panose="00000700000000000000" pitchFamily="2" charset="-78"/>
              </a:rPr>
              <a:t>جواد 11% تخفیف گرفته است.</a:t>
            </a:r>
          </a:p>
          <a:p>
            <a:pPr marL="0" indent="0">
              <a:lnSpc>
                <a:spcPct val="150000"/>
              </a:lnSpc>
              <a:buNone/>
            </a:pPr>
            <a:r>
              <a:rPr lang="fa-IR" sz="2000" dirty="0" smtClean="0">
                <a:cs typeface="B Koodak" panose="00000700000000000000" pitchFamily="2" charset="-78"/>
              </a:rPr>
              <a:t>ب)اگر قیمت اولیه آنها 12 هزار تومان بوده باشد جواد چند تومان پرداخته است؟</a:t>
            </a:r>
          </a:p>
          <a:p>
            <a:pPr marL="0" indent="0">
              <a:lnSpc>
                <a:spcPct val="150000"/>
              </a:lnSpc>
              <a:buNone/>
            </a:pPr>
            <a:endParaRPr lang="fa-IR" sz="2000" dirty="0" smtClean="0">
              <a:cs typeface="B Koodak" panose="00000700000000000000" pitchFamily="2" charset="-78"/>
            </a:endParaRPr>
          </a:p>
          <a:p>
            <a:pPr marL="0" indent="0">
              <a:lnSpc>
                <a:spcPct val="150000"/>
              </a:lnSpc>
              <a:buNone/>
            </a:pPr>
            <a:r>
              <a:rPr lang="fa-IR" sz="2000" dirty="0" smtClean="0">
                <a:cs typeface="B Koodak" panose="00000700000000000000" pitchFamily="2" charset="-78"/>
              </a:rPr>
              <a:t>پ)چند تومان تخفیف گرفته است؟</a:t>
            </a:r>
          </a:p>
          <a:p>
            <a:pPr marL="0" indent="0">
              <a:lnSpc>
                <a:spcPct val="150000"/>
              </a:lnSpc>
              <a:buNone/>
            </a:pPr>
            <a:r>
              <a:rPr lang="fa-IR" sz="2000" dirty="0" smtClean="0">
                <a:cs typeface="B Koodak" panose="00000700000000000000" pitchFamily="2" charset="-78"/>
              </a:rPr>
              <a:t>همان طور که میبینید تمام اطلاعات مسأله در یک جدول مرتب نوشته شده</a:t>
            </a:r>
          </a:p>
          <a:p>
            <a:pPr marL="0" indent="0">
              <a:lnSpc>
                <a:spcPct val="150000"/>
              </a:lnSpc>
              <a:buNone/>
            </a:pPr>
            <a:r>
              <a:rPr lang="fa-IR" sz="2000" dirty="0" smtClean="0">
                <a:cs typeface="B Koodak" panose="00000700000000000000" pitchFamily="2" charset="-78"/>
              </a:rPr>
              <a:t>و پاسخها هم مشخص شده است.</a:t>
            </a:r>
            <a:endParaRPr lang="fa-IR" sz="2000" dirty="0">
              <a:cs typeface="B Koodak" panose="00000700000000000000"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3995705627"/>
              </p:ext>
            </p:extLst>
          </p:nvPr>
        </p:nvGraphicFramePr>
        <p:xfrm>
          <a:off x="1219197" y="3483430"/>
          <a:ext cx="3352803" cy="2934786"/>
        </p:xfrm>
        <a:graphic>
          <a:graphicData uri="http://schemas.openxmlformats.org/drawingml/2006/table">
            <a:tbl>
              <a:tblPr rtl="1" firstRow="1" bandRow="1">
                <a:tableStyleId>{5C22544A-7EE6-4342-B048-85BDC9FD1C3A}</a:tableStyleId>
              </a:tblPr>
              <a:tblGrid>
                <a:gridCol w="1117601">
                  <a:extLst>
                    <a:ext uri="{9D8B030D-6E8A-4147-A177-3AD203B41FA5}">
                      <a16:colId xmlns:a16="http://schemas.microsoft.com/office/drawing/2014/main" val="1240512053"/>
                    </a:ext>
                  </a:extLst>
                </a:gridCol>
                <a:gridCol w="1117601">
                  <a:extLst>
                    <a:ext uri="{9D8B030D-6E8A-4147-A177-3AD203B41FA5}">
                      <a16:colId xmlns:a16="http://schemas.microsoft.com/office/drawing/2014/main" val="3990106791"/>
                    </a:ext>
                  </a:extLst>
                </a:gridCol>
                <a:gridCol w="1117601">
                  <a:extLst>
                    <a:ext uri="{9D8B030D-6E8A-4147-A177-3AD203B41FA5}">
                      <a16:colId xmlns:a16="http://schemas.microsoft.com/office/drawing/2014/main" val="2520805121"/>
                    </a:ext>
                  </a:extLst>
                </a:gridCol>
              </a:tblGrid>
              <a:tr h="978262">
                <a:tc>
                  <a:txBody>
                    <a:bodyPr/>
                    <a:lstStyle/>
                    <a:p>
                      <a:pPr algn="ctr" rtl="1"/>
                      <a:r>
                        <a:rPr lang="fa-IR" dirty="0" smtClean="0">
                          <a:cs typeface="B Koodak" panose="00000700000000000000" pitchFamily="2" charset="-78"/>
                        </a:rPr>
                        <a:t>1320</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11</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تخفیف</a:t>
                      </a:r>
                      <a:endParaRPr lang="fa-IR" dirty="0">
                        <a:cs typeface="B Koodak" panose="00000700000000000000" pitchFamily="2" charset="-78"/>
                      </a:endParaRPr>
                    </a:p>
                  </a:txBody>
                  <a:tcPr anchor="ctr"/>
                </a:tc>
                <a:extLst>
                  <a:ext uri="{0D108BD9-81ED-4DB2-BD59-A6C34878D82A}">
                    <a16:rowId xmlns:a16="http://schemas.microsoft.com/office/drawing/2014/main" val="3623246542"/>
                  </a:ext>
                </a:extLst>
              </a:tr>
              <a:tr h="978262">
                <a:tc>
                  <a:txBody>
                    <a:bodyPr/>
                    <a:lstStyle/>
                    <a:p>
                      <a:pPr algn="ctr" rtl="1"/>
                      <a:r>
                        <a:rPr lang="fa-IR" dirty="0" smtClean="0">
                          <a:cs typeface="B Koodak" panose="00000700000000000000" pitchFamily="2" charset="-78"/>
                        </a:rPr>
                        <a:t>1680</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89</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پرداخت</a:t>
                      </a:r>
                      <a:endParaRPr lang="fa-IR" dirty="0">
                        <a:cs typeface="B Koodak" panose="00000700000000000000" pitchFamily="2" charset="-78"/>
                      </a:endParaRPr>
                    </a:p>
                  </a:txBody>
                  <a:tcPr anchor="ctr"/>
                </a:tc>
                <a:extLst>
                  <a:ext uri="{0D108BD9-81ED-4DB2-BD59-A6C34878D82A}">
                    <a16:rowId xmlns:a16="http://schemas.microsoft.com/office/drawing/2014/main" val="2222732571"/>
                  </a:ext>
                </a:extLst>
              </a:tr>
              <a:tr h="978262">
                <a:tc>
                  <a:txBody>
                    <a:bodyPr/>
                    <a:lstStyle/>
                    <a:p>
                      <a:pPr algn="ctr" rtl="1"/>
                      <a:r>
                        <a:rPr lang="fa-IR" dirty="0" smtClean="0">
                          <a:cs typeface="B Koodak" panose="00000700000000000000" pitchFamily="2" charset="-78"/>
                        </a:rPr>
                        <a:t>12000</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100</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کل</a:t>
                      </a:r>
                      <a:endParaRPr lang="fa-IR" dirty="0">
                        <a:cs typeface="B Koodak" panose="00000700000000000000" pitchFamily="2" charset="-78"/>
                      </a:endParaRPr>
                    </a:p>
                  </a:txBody>
                  <a:tcPr anchor="ctr"/>
                </a:tc>
                <a:extLst>
                  <a:ext uri="{0D108BD9-81ED-4DB2-BD59-A6C34878D82A}">
                    <a16:rowId xmlns:a16="http://schemas.microsoft.com/office/drawing/2014/main" val="731341699"/>
                  </a:ext>
                </a:extLst>
              </a:tr>
            </a:tbl>
          </a:graphicData>
        </a:graphic>
      </p:graphicFrame>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27571" y="1219200"/>
            <a:ext cx="487363" cy="487363"/>
          </a:xfrm>
          <a:prstGeom prst="rect">
            <a:avLst/>
          </a:prstGeom>
        </p:spPr>
      </p:pic>
    </p:spTree>
    <p:extLst>
      <p:ext uri="{BB962C8B-B14F-4D97-AF65-F5344CB8AC3E}">
        <p14:creationId xmlns:p14="http://schemas.microsoft.com/office/powerpoint/2010/main" val="41612065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19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35726" y="566057"/>
                <a:ext cx="11007634" cy="6052457"/>
              </a:xfrm>
            </p:spPr>
            <p:txBody>
              <a:bodyPr>
                <a:normAutofit lnSpcReduction="10000"/>
              </a:bodyPr>
              <a:lstStyle/>
              <a:p>
                <a:pPr marL="0" indent="0">
                  <a:lnSpc>
                    <a:spcPct val="150000"/>
                  </a:lnSpc>
                  <a:buNone/>
                </a:pPr>
                <a:r>
                  <a:rPr lang="fa-IR" sz="2000" dirty="0" smtClean="0">
                    <a:cs typeface="B Koodak" panose="00000700000000000000" pitchFamily="2" charset="-78"/>
                  </a:rPr>
                  <a:t>2-قیمت یک کتاب 24000 تومان است.اگر فروشنده بخواهد آن را با 20 درصد تخفیف بفروشد،کتاب با چه قیمتی به </a:t>
                </a:r>
              </a:p>
              <a:p>
                <a:pPr marL="0" indent="0">
                  <a:lnSpc>
                    <a:spcPct val="150000"/>
                  </a:lnSpc>
                  <a:buNone/>
                </a:pPr>
                <a:r>
                  <a:rPr lang="fa-IR" sz="2000" dirty="0" smtClean="0">
                    <a:cs typeface="B Koodak" panose="00000700000000000000" pitchFamily="2" charset="-78"/>
                  </a:rPr>
                  <a:t>فروش می رسد؟</a:t>
                </a:r>
              </a:p>
              <a:p>
                <a:pPr marL="0" indent="0">
                  <a:lnSpc>
                    <a:spcPct val="150000"/>
                  </a:lnSpc>
                  <a:buNone/>
                </a:pPr>
                <a:endParaRPr lang="fa-IR" sz="2000" dirty="0">
                  <a:cs typeface="B Koodak" panose="00000700000000000000" pitchFamily="2" charset="-78"/>
                </a:endParaRPr>
              </a:p>
              <a:p>
                <a:pPr marL="0" indent="0">
                  <a:lnSpc>
                    <a:spcPct val="150000"/>
                  </a:lnSpc>
                  <a:buNone/>
                </a:pPr>
                <a14:m>
                  <m:oMathPara xmlns:m="http://schemas.openxmlformats.org/officeDocument/2006/math">
                    <m:oMathParaPr>
                      <m:jc m:val="centerGroup"/>
                    </m:oMathParaPr>
                    <m:oMath xmlns:m="http://schemas.openxmlformats.org/officeDocument/2006/math">
                      <m:r>
                        <a:rPr lang="fa-IR" sz="2000" b="0" i="1" smtClean="0">
                          <a:latin typeface="Cambria Math" panose="02040503050406030204" pitchFamily="18" charset="0"/>
                          <a:cs typeface="B Koodak" panose="00000700000000000000" pitchFamily="2" charset="-78"/>
                        </a:rPr>
                        <m:t>100</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20</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80</m:t>
                      </m:r>
                    </m:oMath>
                  </m:oMathPara>
                </a14:m>
                <a:endParaRPr lang="fa-IR" sz="2000" dirty="0" smtClean="0">
                  <a:cs typeface="B Koodak" panose="00000700000000000000" pitchFamily="2" charset="-78"/>
                </a:endParaRPr>
              </a:p>
              <a:p>
                <a:pPr marL="0" indent="0">
                  <a:lnSpc>
                    <a:spcPct val="150000"/>
                  </a:lnSpc>
                  <a:buNone/>
                </a:pPr>
                <a:endParaRPr lang="fa-IR" sz="2000" dirty="0" smtClean="0">
                  <a:cs typeface="B Koodak" panose="00000700000000000000" pitchFamily="2" charset="-78"/>
                </a:endParaRPr>
              </a:p>
              <a:p>
                <a:pPr marL="0" indent="0">
                  <a:lnSpc>
                    <a:spcPct val="150000"/>
                  </a:lnSpc>
                  <a:buNone/>
                </a:pPr>
                <a:r>
                  <a:rPr lang="fa-IR" sz="2000" dirty="0" smtClean="0">
                    <a:cs typeface="B Koodak" panose="00000700000000000000" pitchFamily="2" charset="-78"/>
                  </a:rPr>
                  <a:t>3-یک کتاب پس از 20 درصد تخفیف،به قیمت 24000 تومان به فروش می رسد.قیمت اصلی کتاب چقدر بوده؟</a:t>
                </a:r>
              </a:p>
              <a:p>
                <a:pPr marL="0" indent="0">
                  <a:lnSpc>
                    <a:spcPct val="150000"/>
                  </a:lnSpc>
                  <a:buNone/>
                </a:pPr>
                <a:endParaRPr lang="fa-IR" sz="2000" dirty="0" smtClean="0">
                  <a:cs typeface="B Koodak" panose="00000700000000000000" pitchFamily="2" charset="-78"/>
                </a:endParaRPr>
              </a:p>
              <a:p>
                <a:pPr marL="0" indent="0">
                  <a:lnSpc>
                    <a:spcPct val="150000"/>
                  </a:lnSpc>
                  <a:buNone/>
                </a:pPr>
                <a:r>
                  <a:rPr lang="fa-IR" sz="2000" dirty="0" smtClean="0">
                    <a:cs typeface="B Koodak" panose="00000700000000000000" pitchFamily="2" charset="-78"/>
                  </a:rPr>
                  <a:t>نکته: تفاوت این سوال با سوال قبلی این است که </a:t>
                </a:r>
              </a:p>
              <a:p>
                <a:pPr marL="0" indent="0">
                  <a:lnSpc>
                    <a:spcPct val="150000"/>
                  </a:lnSpc>
                  <a:buNone/>
                </a:pPr>
                <a:r>
                  <a:rPr lang="fa-IR" sz="2000" dirty="0" smtClean="0">
                    <a:cs typeface="B Koodak" panose="00000700000000000000" pitchFamily="2" charset="-78"/>
                  </a:rPr>
                  <a:t>در سوال بالایی قیمت اولیه کتاب داده شده ولی در این سوال قیمت کتاب پس از محاسبه ی</a:t>
                </a:r>
              </a:p>
              <a:p>
                <a:pPr marL="0" indent="0">
                  <a:lnSpc>
                    <a:spcPct val="150000"/>
                  </a:lnSpc>
                  <a:buNone/>
                </a:pPr>
                <a:r>
                  <a:rPr lang="fa-IR" sz="2000" dirty="0" smtClean="0">
                    <a:cs typeface="B Koodak" panose="00000700000000000000" pitchFamily="2" charset="-78"/>
                  </a:rPr>
                  <a:t> تخیفیف داده شده است.پس در سوال بالایی 24000 را جلوی 100 یاکل(قیمت اولیه) قرار </a:t>
                </a:r>
              </a:p>
              <a:p>
                <a:pPr marL="0" indent="0">
                  <a:lnSpc>
                    <a:spcPct val="150000"/>
                  </a:lnSpc>
                  <a:buNone/>
                </a:pPr>
                <a:r>
                  <a:rPr lang="fa-IR" sz="2000" dirty="0" smtClean="0">
                    <a:cs typeface="B Koodak" panose="00000700000000000000" pitchFamily="2" charset="-78"/>
                  </a:rPr>
                  <a:t>میگیرد ولی در این سوال 24000 جلوی 80 که قیمت پس از تخفیف است قرار داده می شود.</a:t>
                </a:r>
                <a:endParaRPr lang="fa-IR" sz="2000" dirty="0">
                  <a:cs typeface="B Koodak" panose="00000700000000000000" pitchFamily="2" charset="-78"/>
                </a:endParaRPr>
              </a:p>
              <a:p>
                <a:pPr marL="0" indent="0">
                  <a:lnSpc>
                    <a:spcPct val="150000"/>
                  </a:lnSpc>
                  <a:buNone/>
                </a:pPr>
                <a:endParaRPr lang="fa-IR" sz="2000" dirty="0" smtClean="0">
                  <a:cs typeface="B Koodak" panose="00000700000000000000" pitchFamily="2" charset="-78"/>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35726" y="566057"/>
                <a:ext cx="11007634" cy="6052457"/>
              </a:xfrm>
              <a:blipFill>
                <a:blip r:embed="rId4"/>
                <a:stretch>
                  <a:fillRect r="-664" b="-201"/>
                </a:stretch>
              </a:blipFill>
            </p:spPr>
            <p:txBody>
              <a:bodyPr/>
              <a:lstStyle/>
              <a:p>
                <a:r>
                  <a:rPr lang="fa-IR">
                    <a:noFill/>
                  </a:rPr>
                  <a:t> </a:t>
                </a:r>
              </a:p>
            </p:txBody>
          </p:sp>
        </mc:Fallback>
      </mc:AlternateContent>
      <p:graphicFrame>
        <p:nvGraphicFramePr>
          <p:cNvPr id="4" name="Table 3"/>
          <p:cNvGraphicFramePr>
            <a:graphicFrameLocks noGrp="1"/>
          </p:cNvGraphicFramePr>
          <p:nvPr>
            <p:extLst>
              <p:ext uri="{D42A27DB-BD31-4B8C-83A1-F6EECF244321}">
                <p14:modId xmlns:p14="http://schemas.microsoft.com/office/powerpoint/2010/main" val="3354016839"/>
              </p:ext>
            </p:extLst>
          </p:nvPr>
        </p:nvGraphicFramePr>
        <p:xfrm>
          <a:off x="1149531" y="1738567"/>
          <a:ext cx="2783841" cy="1161386"/>
        </p:xfrm>
        <a:graphic>
          <a:graphicData uri="http://schemas.openxmlformats.org/drawingml/2006/table">
            <a:tbl>
              <a:tblPr rtl="1" firstRow="1" bandRow="1">
                <a:tableStyleId>{8A107856-5554-42FB-B03E-39F5DBC370BA}</a:tableStyleId>
              </a:tblPr>
              <a:tblGrid>
                <a:gridCol w="927947">
                  <a:extLst>
                    <a:ext uri="{9D8B030D-6E8A-4147-A177-3AD203B41FA5}">
                      <a16:colId xmlns:a16="http://schemas.microsoft.com/office/drawing/2014/main" val="3647045537"/>
                    </a:ext>
                  </a:extLst>
                </a:gridCol>
                <a:gridCol w="927947">
                  <a:extLst>
                    <a:ext uri="{9D8B030D-6E8A-4147-A177-3AD203B41FA5}">
                      <a16:colId xmlns:a16="http://schemas.microsoft.com/office/drawing/2014/main" val="1768429094"/>
                    </a:ext>
                  </a:extLst>
                </a:gridCol>
                <a:gridCol w="927947">
                  <a:extLst>
                    <a:ext uri="{9D8B030D-6E8A-4147-A177-3AD203B41FA5}">
                      <a16:colId xmlns:a16="http://schemas.microsoft.com/office/drawing/2014/main" val="3233555134"/>
                    </a:ext>
                  </a:extLst>
                </a:gridCol>
              </a:tblGrid>
              <a:tr h="580693">
                <a:tc>
                  <a:txBody>
                    <a:bodyPr/>
                    <a:lstStyle/>
                    <a:p>
                      <a:pPr algn="ctr" rtl="1"/>
                      <a:r>
                        <a:rPr lang="fa-IR" dirty="0" smtClean="0">
                          <a:cs typeface="B Koodak" panose="00000700000000000000" pitchFamily="2" charset="-78"/>
                        </a:rPr>
                        <a:t>19200</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80</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پرداخت</a:t>
                      </a:r>
                      <a:endParaRPr lang="fa-IR" dirty="0">
                        <a:cs typeface="B Koodak" panose="00000700000000000000" pitchFamily="2" charset="-78"/>
                      </a:endParaRPr>
                    </a:p>
                  </a:txBody>
                  <a:tcPr anchor="ctr"/>
                </a:tc>
                <a:extLst>
                  <a:ext uri="{0D108BD9-81ED-4DB2-BD59-A6C34878D82A}">
                    <a16:rowId xmlns:a16="http://schemas.microsoft.com/office/drawing/2014/main" val="4133661240"/>
                  </a:ext>
                </a:extLst>
              </a:tr>
              <a:tr h="580693">
                <a:tc>
                  <a:txBody>
                    <a:bodyPr/>
                    <a:lstStyle/>
                    <a:p>
                      <a:pPr algn="ctr" rtl="1"/>
                      <a:r>
                        <a:rPr lang="fa-IR" dirty="0" smtClean="0">
                          <a:cs typeface="B Koodak" panose="00000700000000000000" pitchFamily="2" charset="-78"/>
                        </a:rPr>
                        <a:t>24000</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100</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کل</a:t>
                      </a:r>
                      <a:endParaRPr lang="fa-IR" dirty="0">
                        <a:cs typeface="B Koodak" panose="00000700000000000000" pitchFamily="2" charset="-78"/>
                      </a:endParaRPr>
                    </a:p>
                  </a:txBody>
                  <a:tcPr anchor="ctr"/>
                </a:tc>
                <a:extLst>
                  <a:ext uri="{0D108BD9-81ED-4DB2-BD59-A6C34878D82A}">
                    <a16:rowId xmlns:a16="http://schemas.microsoft.com/office/drawing/2014/main" val="1418380405"/>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582708379"/>
              </p:ext>
            </p:extLst>
          </p:nvPr>
        </p:nvGraphicFramePr>
        <p:xfrm>
          <a:off x="1149531" y="4310744"/>
          <a:ext cx="2783841" cy="1496180"/>
        </p:xfrm>
        <a:graphic>
          <a:graphicData uri="http://schemas.openxmlformats.org/drawingml/2006/table">
            <a:tbl>
              <a:tblPr rtl="1" firstRow="1" bandRow="1">
                <a:tableStyleId>{69CF1AB2-1976-4502-BF36-3FF5EA218861}</a:tableStyleId>
              </a:tblPr>
              <a:tblGrid>
                <a:gridCol w="927947">
                  <a:extLst>
                    <a:ext uri="{9D8B030D-6E8A-4147-A177-3AD203B41FA5}">
                      <a16:colId xmlns:a16="http://schemas.microsoft.com/office/drawing/2014/main" val="2373527563"/>
                    </a:ext>
                  </a:extLst>
                </a:gridCol>
                <a:gridCol w="927947">
                  <a:extLst>
                    <a:ext uri="{9D8B030D-6E8A-4147-A177-3AD203B41FA5}">
                      <a16:colId xmlns:a16="http://schemas.microsoft.com/office/drawing/2014/main" val="607400087"/>
                    </a:ext>
                  </a:extLst>
                </a:gridCol>
                <a:gridCol w="927947">
                  <a:extLst>
                    <a:ext uri="{9D8B030D-6E8A-4147-A177-3AD203B41FA5}">
                      <a16:colId xmlns:a16="http://schemas.microsoft.com/office/drawing/2014/main" val="3817027735"/>
                    </a:ext>
                  </a:extLst>
                </a:gridCol>
              </a:tblGrid>
              <a:tr h="748090">
                <a:tc>
                  <a:txBody>
                    <a:bodyPr/>
                    <a:lstStyle/>
                    <a:p>
                      <a:pPr algn="ctr" rtl="1"/>
                      <a:r>
                        <a:rPr lang="fa-IR" dirty="0" smtClean="0">
                          <a:cs typeface="B Koodak" panose="00000700000000000000" pitchFamily="2" charset="-78"/>
                        </a:rPr>
                        <a:t>24000</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80</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پرداخت</a:t>
                      </a:r>
                      <a:endParaRPr lang="fa-IR" dirty="0">
                        <a:cs typeface="B Koodak" panose="00000700000000000000" pitchFamily="2" charset="-78"/>
                      </a:endParaRPr>
                    </a:p>
                  </a:txBody>
                  <a:tcPr anchor="ctr"/>
                </a:tc>
                <a:extLst>
                  <a:ext uri="{0D108BD9-81ED-4DB2-BD59-A6C34878D82A}">
                    <a16:rowId xmlns:a16="http://schemas.microsoft.com/office/drawing/2014/main" val="940183341"/>
                  </a:ext>
                </a:extLst>
              </a:tr>
              <a:tr h="748090">
                <a:tc>
                  <a:txBody>
                    <a:bodyPr/>
                    <a:lstStyle/>
                    <a:p>
                      <a:pPr algn="ctr" rtl="1"/>
                      <a:r>
                        <a:rPr lang="fa-IR" dirty="0" smtClean="0">
                          <a:cs typeface="B Koodak" panose="00000700000000000000" pitchFamily="2" charset="-78"/>
                        </a:rPr>
                        <a:t>30000</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100</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کل</a:t>
                      </a:r>
                      <a:endParaRPr lang="fa-IR" dirty="0">
                        <a:cs typeface="B Koodak" panose="00000700000000000000" pitchFamily="2" charset="-78"/>
                      </a:endParaRPr>
                    </a:p>
                  </a:txBody>
                  <a:tcPr anchor="ctr"/>
                </a:tc>
                <a:extLst>
                  <a:ext uri="{0D108BD9-81ED-4DB2-BD59-A6C34878D82A}">
                    <a16:rowId xmlns:a16="http://schemas.microsoft.com/office/drawing/2014/main" val="2657268221"/>
                  </a:ext>
                </a:extLst>
              </a:tr>
            </a:tbl>
          </a:graphicData>
        </a:graphic>
      </p:graphicFrame>
      <mc:AlternateContent xmlns:mc="http://schemas.openxmlformats.org/markup-compatibility/2006" xmlns:a14="http://schemas.microsoft.com/office/drawing/2010/main">
        <mc:Choice Requires="a14">
          <p:sp>
            <p:nvSpPr>
              <p:cNvPr id="6" name="TextBox 5"/>
              <p:cNvSpPr txBox="1"/>
              <p:nvPr/>
            </p:nvSpPr>
            <p:spPr>
              <a:xfrm>
                <a:off x="5263501" y="4485742"/>
                <a:ext cx="1752083" cy="276999"/>
              </a:xfrm>
              <a:prstGeom prst="rect">
                <a:avLst/>
              </a:prstGeom>
              <a:noFill/>
            </p:spPr>
            <p:txBody>
              <a:bodyPr wrap="none" lIns="0" tIns="0" rIns="0" bIns="0" rtlCol="1">
                <a:spAutoFit/>
              </a:bodyPr>
              <a:lstStyle/>
              <a:p>
                <a:pPr/>
                <a14:m>
                  <m:oMathPara xmlns:m="http://schemas.openxmlformats.org/officeDocument/2006/math">
                    <m:oMathParaPr>
                      <m:jc m:val="centerGroup"/>
                    </m:oMathParaPr>
                    <m:oMath xmlns:m="http://schemas.openxmlformats.org/officeDocument/2006/math">
                      <m:r>
                        <a:rPr lang="fa-IR" b="0" i="1" smtClean="0">
                          <a:latin typeface="Cambria Math" panose="02040503050406030204" pitchFamily="18" charset="0"/>
                        </a:rPr>
                        <m:t>100</m:t>
                      </m:r>
                      <m:r>
                        <a:rPr lang="fa-IR" b="0" i="1" smtClean="0">
                          <a:latin typeface="Cambria Math" panose="02040503050406030204" pitchFamily="18" charset="0"/>
                          <a:ea typeface="Cambria Math" panose="02040503050406030204" pitchFamily="18" charset="0"/>
                        </a:rPr>
                        <m:t>−</m:t>
                      </m:r>
                      <m:r>
                        <a:rPr lang="fa-IR" b="0" i="1" smtClean="0">
                          <a:latin typeface="Cambria Math" panose="02040503050406030204" pitchFamily="18" charset="0"/>
                          <a:ea typeface="Cambria Math" panose="02040503050406030204" pitchFamily="18" charset="0"/>
                        </a:rPr>
                        <m:t>20</m:t>
                      </m:r>
                      <m:r>
                        <a:rPr lang="fa-IR" b="0" i="1" smtClean="0">
                          <a:latin typeface="Cambria Math" panose="02040503050406030204" pitchFamily="18" charset="0"/>
                          <a:ea typeface="Cambria Math" panose="02040503050406030204" pitchFamily="18" charset="0"/>
                        </a:rPr>
                        <m:t>=</m:t>
                      </m:r>
                      <m:r>
                        <a:rPr lang="fa-IR" b="0" i="1" smtClean="0">
                          <a:latin typeface="Cambria Math" panose="02040503050406030204" pitchFamily="18" charset="0"/>
                          <a:ea typeface="Cambria Math" panose="02040503050406030204" pitchFamily="18" charset="0"/>
                        </a:rPr>
                        <m:t>80</m:t>
                      </m:r>
                      <m:r>
                        <a:rPr lang="fa-IR" b="0" i="1" smtClean="0">
                          <a:latin typeface="Cambria Math" panose="02040503050406030204" pitchFamily="18" charset="0"/>
                          <a:ea typeface="Cambria Math" panose="02040503050406030204" pitchFamily="18" charset="0"/>
                        </a:rPr>
                        <m:t>%</m:t>
                      </m:r>
                    </m:oMath>
                  </m:oMathPara>
                </a14:m>
                <a:endParaRPr lang="fa-IR" dirty="0"/>
              </a:p>
            </p:txBody>
          </p:sp>
        </mc:Choice>
        <mc:Fallback xmlns="">
          <p:sp>
            <p:nvSpPr>
              <p:cNvPr id="6" name="TextBox 5"/>
              <p:cNvSpPr txBox="1">
                <a:spLocks noRot="1" noChangeAspect="1" noMove="1" noResize="1" noEditPoints="1" noAdjustHandles="1" noChangeArrowheads="1" noChangeShapeType="1" noTextEdit="1"/>
              </p:cNvSpPr>
              <p:nvPr/>
            </p:nvSpPr>
            <p:spPr>
              <a:xfrm>
                <a:off x="5263501" y="4485742"/>
                <a:ext cx="1752083" cy="276999"/>
              </a:xfrm>
              <a:prstGeom prst="rect">
                <a:avLst/>
              </a:prstGeom>
              <a:blipFill>
                <a:blip r:embed="rId5"/>
                <a:stretch>
                  <a:fillRect l="-2083" r="-2778" b="-17778"/>
                </a:stretch>
              </a:blipFill>
            </p:spPr>
            <p:txBody>
              <a:bodyPr/>
              <a:lstStyle/>
              <a:p>
                <a:r>
                  <a:rPr lang="fa-IR">
                    <a:noFill/>
                  </a:rPr>
                  <a:t> </a:t>
                </a:r>
              </a:p>
            </p:txBody>
          </p:sp>
        </mc:Fallback>
      </mc:AlternateContent>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93787" y="2319260"/>
            <a:ext cx="487363" cy="487363"/>
          </a:xfrm>
          <a:prstGeom prst="rect">
            <a:avLst/>
          </a:prstGeom>
        </p:spPr>
      </p:pic>
    </p:spTree>
    <p:extLst>
      <p:ext uri="{BB962C8B-B14F-4D97-AF65-F5344CB8AC3E}">
        <p14:creationId xmlns:p14="http://schemas.microsoft.com/office/powerpoint/2010/main" val="40073885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8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2674" y="84179"/>
            <a:ext cx="9698225" cy="838930"/>
          </a:xfrm>
        </p:spPr>
        <p:txBody>
          <a:bodyPr/>
          <a:lstStyle/>
          <a:p>
            <a:pPr algn="r"/>
            <a:r>
              <a:rPr lang="fa-IR" dirty="0" smtClean="0">
                <a:cs typeface="B Koodak" panose="00000700000000000000" pitchFamily="2" charset="-78"/>
              </a:rPr>
              <a:t>تمرین</a:t>
            </a:r>
            <a:endParaRPr lang="fa-IR" dirty="0">
              <a:cs typeface="B Koodak" panose="00000700000000000000" pitchFamily="2" charset="-78"/>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341121" y="1088571"/>
                <a:ext cx="10676708" cy="5582195"/>
              </a:xfrm>
            </p:spPr>
            <p:txBody>
              <a:bodyPr>
                <a:normAutofit/>
              </a:bodyPr>
              <a:lstStyle/>
              <a:p>
                <a:pPr marL="0" indent="0">
                  <a:buNone/>
                </a:pPr>
                <a:r>
                  <a:rPr lang="fa-IR" sz="2000" dirty="0" smtClean="0">
                    <a:cs typeface="B Koodak" panose="00000700000000000000" pitchFamily="2" charset="-78"/>
                  </a:rPr>
                  <a:t>1-قیمت یک ساندویچ 7000 تومان است.اگر به قیمت آن 9 درصد مالیات بر ارزش افزوده اضافه می شود،چند می شود؟</a:t>
                </a:r>
              </a:p>
              <a:p>
                <a:pPr marL="0" indent="0">
                  <a:buNone/>
                </a:pPr>
                <a:r>
                  <a:rPr lang="fa-IR" sz="2000" dirty="0" smtClean="0">
                    <a:cs typeface="B Koodak" panose="00000700000000000000" pitchFamily="2" charset="-78"/>
                  </a:rPr>
                  <a:t>معنای این جمله این است که علاوه بر پول ساندویچ باید 9درصد مبلغ قیمت ساندویچ</a:t>
                </a:r>
              </a:p>
              <a:p>
                <a:pPr marL="0" indent="0">
                  <a:buNone/>
                </a:pPr>
                <a:r>
                  <a:rPr lang="fa-IR" sz="2000" dirty="0" smtClean="0">
                    <a:cs typeface="B Koodak" panose="00000700000000000000" pitchFamily="2" charset="-78"/>
                  </a:rPr>
                  <a:t> به عنوان مالیات به فروشنده داده شود.</a:t>
                </a:r>
              </a:p>
              <a:p>
                <a:pPr marL="0" indent="0">
                  <a:buNone/>
                </a:pPr>
                <a:r>
                  <a:rPr lang="fa-IR" sz="2000" i="1" dirty="0" smtClean="0">
                    <a:latin typeface="Cambria Math" panose="02040503050406030204" pitchFamily="18" charset="0"/>
                    <a:cs typeface="B Koodak" panose="00000700000000000000" pitchFamily="2" charset="-78"/>
                  </a:rPr>
                  <a:t>                                                                                </a:t>
                </a:r>
                <a14:m>
                  <m:oMath xmlns:m="http://schemas.openxmlformats.org/officeDocument/2006/math">
                    <m:r>
                      <a:rPr lang="fa-IR" sz="2000" b="0" i="1" smtClean="0">
                        <a:latin typeface="Cambria Math" panose="02040503050406030204" pitchFamily="18" charset="0"/>
                        <a:cs typeface="B Koodak" panose="00000700000000000000" pitchFamily="2" charset="-78"/>
                      </a:rPr>
                      <m:t>100</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9</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r>
                      <a:rPr lang="fa-IR" sz="2000" b="0" i="1" smtClean="0">
                        <a:latin typeface="Cambria Math" panose="02040503050406030204" pitchFamily="18" charset="0"/>
                        <a:ea typeface="Cambria Math" panose="02040503050406030204" pitchFamily="18" charset="0"/>
                        <a:cs typeface="B Koodak" panose="00000700000000000000" pitchFamily="2" charset="-78"/>
                      </a:rPr>
                      <m:t>109</m:t>
                    </m:r>
                    <m:r>
                      <a:rPr lang="fa-IR" sz="2000" b="0" i="1" smtClean="0">
                        <a:latin typeface="Cambria Math" panose="02040503050406030204" pitchFamily="18" charset="0"/>
                        <a:ea typeface="Cambria Math" panose="02040503050406030204" pitchFamily="18" charset="0"/>
                        <a:cs typeface="B Koodak" panose="00000700000000000000" pitchFamily="2" charset="-78"/>
                      </a:rPr>
                      <m:t>%</m:t>
                    </m:r>
                  </m:oMath>
                </a14:m>
                <a:endParaRPr lang="fa-IR" sz="2000" dirty="0" smtClean="0">
                  <a:cs typeface="B Koodak" panose="00000700000000000000" pitchFamily="2" charset="-78"/>
                </a:endParaRPr>
              </a:p>
              <a:p>
                <a:pPr marL="0" indent="0">
                  <a:buNone/>
                </a:pPr>
                <a:endParaRPr lang="fa-IR" sz="2000" dirty="0">
                  <a:cs typeface="B Koodak" panose="00000700000000000000" pitchFamily="2" charset="-78"/>
                </a:endParaRPr>
              </a:p>
              <a:p>
                <a:pPr marL="0" indent="0">
                  <a:buNone/>
                </a:pPr>
                <a:endParaRPr lang="fa-IR" sz="2000" dirty="0" smtClean="0">
                  <a:cs typeface="B Koodak" panose="00000700000000000000" pitchFamily="2" charset="-78"/>
                </a:endParaRPr>
              </a:p>
              <a:p>
                <a:pPr marL="0" indent="0">
                  <a:buNone/>
                </a:pPr>
                <a:r>
                  <a:rPr lang="fa-IR" sz="2000" dirty="0" smtClean="0">
                    <a:cs typeface="B Koodak" panose="00000700000000000000" pitchFamily="2" charset="-78"/>
                  </a:rPr>
                  <a:t>2-در اوّلین سال فعالیت یک شبکه آموزشی،تعداد کاربران آن حدود یک میلیون نفر بود.در سال دوم،تعداد کاربران 700 درصد افزایش داشت.تعداد کاربران این شبکه در سال دوم فعّالیت تقریباً چند بوده است؟</a:t>
                </a:r>
              </a:p>
              <a:p>
                <a:pPr marL="0" indent="0">
                  <a:buNone/>
                </a:pPr>
                <a:r>
                  <a:rPr lang="fa-IR" sz="2000" dirty="0" smtClean="0">
                    <a:cs typeface="B Koodak" panose="00000700000000000000" pitchFamily="2" charset="-78"/>
                  </a:rPr>
                  <a:t>معنای سوال:افزایش 700 درصدی یعنی 7 برابر شدن جمعیت کاربران، یعنی هم میتوان 1000000 را در 7 ضرب کرد و هم میتوان برایش جدول رسم کرد.</a:t>
                </a:r>
              </a:p>
              <a:p>
                <a:pPr marL="0" indent="0">
                  <a:buNone/>
                </a:pPr>
                <a:r>
                  <a:rPr lang="fa-IR" sz="2000" b="0" dirty="0" smtClean="0">
                    <a:cs typeface="B Koodak" panose="00000700000000000000" pitchFamily="2" charset="-78"/>
                  </a:rPr>
                  <a:t>                                                                                                        </a:t>
                </a:r>
                <a:endParaRPr lang="fa-IR" sz="2000" dirty="0" smtClean="0">
                  <a:cs typeface="B Koodak" panose="00000700000000000000" pitchFamily="2" charset="-78"/>
                </a:endParaRPr>
              </a:p>
              <a:p>
                <a:pPr marL="0" indent="0">
                  <a:buNone/>
                </a:pPr>
                <a:r>
                  <a:rPr lang="fa-IR" sz="2000" dirty="0" smtClean="0">
                    <a:cs typeface="B Koodak" panose="00000700000000000000" pitchFamily="2" charset="-78"/>
                  </a:rPr>
                  <a:t>   </a:t>
                </a:r>
                <a:endParaRPr lang="fa-IR" sz="2000" dirty="0">
                  <a:cs typeface="B Koodak" panose="00000700000000000000" pitchFamily="2" charset="-78"/>
                </a:endParaRPr>
              </a:p>
              <a:p>
                <a:pPr marL="0" indent="0">
                  <a:buNone/>
                </a:pPr>
                <a:endParaRPr lang="fa-IR" sz="2000" dirty="0">
                  <a:cs typeface="B Koodak" panose="00000700000000000000" pitchFamily="2" charset="-78"/>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341121" y="1088571"/>
                <a:ext cx="10676708" cy="5582195"/>
              </a:xfrm>
              <a:blipFill>
                <a:blip r:embed="rId4"/>
                <a:stretch>
                  <a:fillRect t="-656" r="-628"/>
                </a:stretch>
              </a:blipFill>
            </p:spPr>
            <p:txBody>
              <a:bodyPr/>
              <a:lstStyle/>
              <a:p>
                <a:r>
                  <a:rPr lang="fa-IR">
                    <a:noFill/>
                  </a:rPr>
                  <a:t> </a:t>
                </a:r>
              </a:p>
            </p:txBody>
          </p:sp>
        </mc:Fallback>
      </mc:AlternateContent>
      <p:graphicFrame>
        <p:nvGraphicFramePr>
          <p:cNvPr id="4" name="Table 3"/>
          <p:cNvGraphicFramePr>
            <a:graphicFrameLocks noGrp="1"/>
          </p:cNvGraphicFramePr>
          <p:nvPr>
            <p:extLst>
              <p:ext uri="{D42A27DB-BD31-4B8C-83A1-F6EECF244321}">
                <p14:modId xmlns:p14="http://schemas.microsoft.com/office/powerpoint/2010/main" val="2496627368"/>
              </p:ext>
            </p:extLst>
          </p:nvPr>
        </p:nvGraphicFramePr>
        <p:xfrm>
          <a:off x="1384663" y="1869196"/>
          <a:ext cx="3169920" cy="1448770"/>
        </p:xfrm>
        <a:graphic>
          <a:graphicData uri="http://schemas.openxmlformats.org/drawingml/2006/table">
            <a:tbl>
              <a:tblPr rtl="1" firstRow="1" bandRow="1">
                <a:tableStyleId>{69CF1AB2-1976-4502-BF36-3FF5EA218861}</a:tableStyleId>
              </a:tblPr>
              <a:tblGrid>
                <a:gridCol w="1056640">
                  <a:extLst>
                    <a:ext uri="{9D8B030D-6E8A-4147-A177-3AD203B41FA5}">
                      <a16:colId xmlns:a16="http://schemas.microsoft.com/office/drawing/2014/main" val="3921397615"/>
                    </a:ext>
                  </a:extLst>
                </a:gridCol>
                <a:gridCol w="1056640">
                  <a:extLst>
                    <a:ext uri="{9D8B030D-6E8A-4147-A177-3AD203B41FA5}">
                      <a16:colId xmlns:a16="http://schemas.microsoft.com/office/drawing/2014/main" val="119866033"/>
                    </a:ext>
                  </a:extLst>
                </a:gridCol>
                <a:gridCol w="1056640">
                  <a:extLst>
                    <a:ext uri="{9D8B030D-6E8A-4147-A177-3AD203B41FA5}">
                      <a16:colId xmlns:a16="http://schemas.microsoft.com/office/drawing/2014/main" val="2954601171"/>
                    </a:ext>
                  </a:extLst>
                </a:gridCol>
              </a:tblGrid>
              <a:tr h="724385">
                <a:tc>
                  <a:txBody>
                    <a:bodyPr/>
                    <a:lstStyle/>
                    <a:p>
                      <a:pPr algn="ctr" rtl="1"/>
                      <a:r>
                        <a:rPr lang="fa-IR" dirty="0" smtClean="0">
                          <a:cs typeface="B Koodak" panose="00000700000000000000" pitchFamily="2" charset="-78"/>
                        </a:rPr>
                        <a:t>7630</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109</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قیمت با مالیات</a:t>
                      </a:r>
                      <a:endParaRPr lang="fa-IR" dirty="0">
                        <a:cs typeface="B Koodak" panose="00000700000000000000" pitchFamily="2" charset="-78"/>
                      </a:endParaRPr>
                    </a:p>
                  </a:txBody>
                  <a:tcPr anchor="ctr"/>
                </a:tc>
                <a:extLst>
                  <a:ext uri="{0D108BD9-81ED-4DB2-BD59-A6C34878D82A}">
                    <a16:rowId xmlns:a16="http://schemas.microsoft.com/office/drawing/2014/main" val="2914984532"/>
                  </a:ext>
                </a:extLst>
              </a:tr>
              <a:tr h="724385">
                <a:tc>
                  <a:txBody>
                    <a:bodyPr/>
                    <a:lstStyle/>
                    <a:p>
                      <a:pPr algn="ctr" rtl="1"/>
                      <a:r>
                        <a:rPr lang="fa-IR" dirty="0" smtClean="0">
                          <a:cs typeface="B Koodak" panose="00000700000000000000" pitchFamily="2" charset="-78"/>
                        </a:rPr>
                        <a:t>7000</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100</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قیمت اولیه</a:t>
                      </a:r>
                      <a:endParaRPr lang="fa-IR" dirty="0">
                        <a:cs typeface="B Koodak" panose="00000700000000000000" pitchFamily="2" charset="-78"/>
                      </a:endParaRPr>
                    </a:p>
                  </a:txBody>
                  <a:tcPr anchor="ctr"/>
                </a:tc>
                <a:extLst>
                  <a:ext uri="{0D108BD9-81ED-4DB2-BD59-A6C34878D82A}">
                    <a16:rowId xmlns:a16="http://schemas.microsoft.com/office/drawing/2014/main" val="282783892"/>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135105804"/>
              </p:ext>
            </p:extLst>
          </p:nvPr>
        </p:nvGraphicFramePr>
        <p:xfrm>
          <a:off x="2002970" y="4885508"/>
          <a:ext cx="2908664" cy="1410790"/>
        </p:xfrm>
        <a:graphic>
          <a:graphicData uri="http://schemas.openxmlformats.org/drawingml/2006/table">
            <a:tbl>
              <a:tblPr rtl="1" firstRow="1" bandRow="1">
                <a:tableStyleId>{5C22544A-7EE6-4342-B048-85BDC9FD1C3A}</a:tableStyleId>
              </a:tblPr>
              <a:tblGrid>
                <a:gridCol w="1454332">
                  <a:extLst>
                    <a:ext uri="{9D8B030D-6E8A-4147-A177-3AD203B41FA5}">
                      <a16:colId xmlns:a16="http://schemas.microsoft.com/office/drawing/2014/main" val="4098920889"/>
                    </a:ext>
                  </a:extLst>
                </a:gridCol>
                <a:gridCol w="1454332">
                  <a:extLst>
                    <a:ext uri="{9D8B030D-6E8A-4147-A177-3AD203B41FA5}">
                      <a16:colId xmlns:a16="http://schemas.microsoft.com/office/drawing/2014/main" val="3144272880"/>
                    </a:ext>
                  </a:extLst>
                </a:gridCol>
              </a:tblGrid>
              <a:tr h="705395">
                <a:tc>
                  <a:txBody>
                    <a:bodyPr/>
                    <a:lstStyle/>
                    <a:p>
                      <a:pPr algn="ctr" rtl="1"/>
                      <a:r>
                        <a:rPr lang="fa-IR" dirty="0" smtClean="0">
                          <a:cs typeface="B Koodak" panose="00000700000000000000" pitchFamily="2" charset="-78"/>
                        </a:rPr>
                        <a:t>7000000</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700</a:t>
                      </a:r>
                      <a:endParaRPr lang="fa-IR" dirty="0">
                        <a:cs typeface="B Koodak" panose="00000700000000000000" pitchFamily="2" charset="-78"/>
                      </a:endParaRPr>
                    </a:p>
                  </a:txBody>
                  <a:tcPr anchor="ctr"/>
                </a:tc>
                <a:extLst>
                  <a:ext uri="{0D108BD9-81ED-4DB2-BD59-A6C34878D82A}">
                    <a16:rowId xmlns:a16="http://schemas.microsoft.com/office/drawing/2014/main" val="381782420"/>
                  </a:ext>
                </a:extLst>
              </a:tr>
              <a:tr h="705395">
                <a:tc>
                  <a:txBody>
                    <a:bodyPr/>
                    <a:lstStyle/>
                    <a:p>
                      <a:pPr algn="ctr" rtl="1"/>
                      <a:r>
                        <a:rPr lang="fa-IR" dirty="0" smtClean="0">
                          <a:cs typeface="B Koodak" panose="00000700000000000000" pitchFamily="2" charset="-78"/>
                        </a:rPr>
                        <a:t>1000000</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100</a:t>
                      </a:r>
                      <a:endParaRPr lang="fa-IR" dirty="0">
                        <a:cs typeface="B Koodak" panose="00000700000000000000" pitchFamily="2" charset="-78"/>
                      </a:endParaRPr>
                    </a:p>
                  </a:txBody>
                  <a:tcPr anchor="ctr"/>
                </a:tc>
                <a:extLst>
                  <a:ext uri="{0D108BD9-81ED-4DB2-BD59-A6C34878D82A}">
                    <a16:rowId xmlns:a16="http://schemas.microsoft.com/office/drawing/2014/main" val="35600900"/>
                  </a:ext>
                </a:extLst>
              </a:tr>
            </a:tbl>
          </a:graphicData>
        </a:graphic>
      </p:graphicFrame>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9559" y="2749097"/>
            <a:ext cx="487363" cy="487363"/>
          </a:xfrm>
          <a:prstGeom prst="rect">
            <a:avLst/>
          </a:prstGeom>
        </p:spPr>
      </p:pic>
    </p:spTree>
    <p:extLst>
      <p:ext uri="{BB962C8B-B14F-4D97-AF65-F5344CB8AC3E}">
        <p14:creationId xmlns:p14="http://schemas.microsoft.com/office/powerpoint/2010/main" val="10973367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98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37211" y="418011"/>
            <a:ext cx="10389326" cy="6043749"/>
          </a:xfrm>
        </p:spPr>
        <p:txBody>
          <a:bodyPr>
            <a:normAutofit/>
          </a:bodyPr>
          <a:lstStyle/>
          <a:p>
            <a:pPr marL="0" indent="0">
              <a:lnSpc>
                <a:spcPct val="150000"/>
              </a:lnSpc>
              <a:buNone/>
            </a:pPr>
            <a:r>
              <a:rPr lang="fa-IR" sz="2000" dirty="0" smtClean="0">
                <a:cs typeface="B Koodak" panose="00000700000000000000" pitchFamily="2" charset="-78"/>
              </a:rPr>
              <a:t>3- مانی و پدرش قرار است با هم مسابقه دوی صد متر بدهند.سرعت مانی 80 درصد سرعت پدرش است،یعنی در زمانی که پدر 100 متر می دود،مانی می تواند 80 متر بدود.پیش بینی کنید:</a:t>
            </a:r>
          </a:p>
          <a:p>
            <a:pPr marL="0" indent="0">
              <a:lnSpc>
                <a:spcPct val="150000"/>
              </a:lnSpc>
              <a:buNone/>
            </a:pPr>
            <a:r>
              <a:rPr lang="fa-IR" sz="2000" dirty="0" smtClean="0">
                <a:cs typeface="B Koodak" panose="00000700000000000000" pitchFamily="2" charset="-78"/>
              </a:rPr>
              <a:t>الف)وقتی پدر مانی به نیمه راه برسد،مانی چند متر دویده است؟</a:t>
            </a:r>
          </a:p>
          <a:p>
            <a:pPr marL="0" indent="0">
              <a:lnSpc>
                <a:spcPct val="150000"/>
              </a:lnSpc>
              <a:buNone/>
            </a:pPr>
            <a:r>
              <a:rPr lang="fa-IR" sz="2000" dirty="0" smtClean="0">
                <a:cs typeface="B Koodak" panose="00000700000000000000" pitchFamily="2" charset="-78"/>
              </a:rPr>
              <a:t>در صورت سوال گفته که مسافت 100 متر است پس وقتی پدر نیمه ی راه است </a:t>
            </a:r>
          </a:p>
          <a:p>
            <a:pPr marL="0" indent="0">
              <a:lnSpc>
                <a:spcPct val="150000"/>
              </a:lnSpc>
              <a:buNone/>
            </a:pPr>
            <a:r>
              <a:rPr lang="fa-IR" sz="2000" dirty="0" smtClean="0">
                <a:cs typeface="B Koodak" panose="00000700000000000000" pitchFamily="2" charset="-78"/>
              </a:rPr>
              <a:t>یعنی 50 متر دویده است.</a:t>
            </a:r>
          </a:p>
          <a:p>
            <a:pPr marL="0" indent="0">
              <a:lnSpc>
                <a:spcPct val="150000"/>
              </a:lnSpc>
              <a:buNone/>
            </a:pPr>
            <a:endParaRPr lang="fa-IR" sz="2000" dirty="0" smtClean="0">
              <a:cs typeface="B Koodak" panose="00000700000000000000" pitchFamily="2" charset="-78"/>
            </a:endParaRPr>
          </a:p>
          <a:p>
            <a:pPr marL="0" indent="0">
              <a:lnSpc>
                <a:spcPct val="150000"/>
              </a:lnSpc>
              <a:buNone/>
            </a:pPr>
            <a:r>
              <a:rPr lang="fa-IR" sz="2000" dirty="0" smtClean="0">
                <a:cs typeface="B Koodak" panose="00000700000000000000" pitchFamily="2" charset="-78"/>
              </a:rPr>
              <a:t>ب)وقتی مانی به نیمه ی راه می رسد پدرش چند متر دویده است؟ </a:t>
            </a:r>
          </a:p>
          <a:p>
            <a:pPr marL="0" indent="0">
              <a:lnSpc>
                <a:spcPct val="150000"/>
              </a:lnSpc>
              <a:buNone/>
            </a:pPr>
            <a:r>
              <a:rPr lang="fa-IR" sz="2000" dirty="0" smtClean="0">
                <a:cs typeface="B Koodak" panose="00000700000000000000" pitchFamily="2" charset="-78"/>
              </a:rPr>
              <a:t>حالا وقتی مانی به نیمه ی راه می رسد یعنی 50 متر را طی می کند پس باید</a:t>
            </a:r>
          </a:p>
          <a:p>
            <a:pPr marL="0" indent="0">
              <a:lnSpc>
                <a:spcPct val="150000"/>
              </a:lnSpc>
              <a:buNone/>
            </a:pPr>
            <a:r>
              <a:rPr lang="fa-IR" sz="2000" dirty="0" smtClean="0">
                <a:cs typeface="B Koodak" panose="00000700000000000000" pitchFamily="2" charset="-78"/>
              </a:rPr>
              <a:t> جلوی مسافت طی شده توسط مانی عدد 50 را بگذاریم.در این حالت پدر 62/5</a:t>
            </a:r>
          </a:p>
          <a:p>
            <a:pPr marL="0" indent="0">
              <a:lnSpc>
                <a:spcPct val="150000"/>
              </a:lnSpc>
              <a:buNone/>
            </a:pPr>
            <a:r>
              <a:rPr lang="fa-IR" sz="2000" dirty="0" smtClean="0">
                <a:cs typeface="B Koodak" panose="00000700000000000000" pitchFamily="2" charset="-78"/>
              </a:rPr>
              <a:t>متر دویده است.</a:t>
            </a:r>
            <a:endParaRPr lang="fa-IR" sz="2000" dirty="0">
              <a:cs typeface="B Koodak" panose="00000700000000000000" pitchFamily="2" charset="-78"/>
            </a:endParaRPr>
          </a:p>
        </p:txBody>
      </p:sp>
      <p:graphicFrame>
        <p:nvGraphicFramePr>
          <p:cNvPr id="2" name="Table 1"/>
          <p:cNvGraphicFramePr>
            <a:graphicFrameLocks noGrp="1"/>
          </p:cNvGraphicFramePr>
          <p:nvPr>
            <p:extLst>
              <p:ext uri="{D42A27DB-BD31-4B8C-83A1-F6EECF244321}">
                <p14:modId xmlns:p14="http://schemas.microsoft.com/office/powerpoint/2010/main" val="2938930087"/>
              </p:ext>
            </p:extLst>
          </p:nvPr>
        </p:nvGraphicFramePr>
        <p:xfrm>
          <a:off x="1968137" y="1329266"/>
          <a:ext cx="3149598" cy="2023534"/>
        </p:xfrm>
        <a:graphic>
          <a:graphicData uri="http://schemas.openxmlformats.org/drawingml/2006/table">
            <a:tbl>
              <a:tblPr rtl="1" firstRow="1" bandRow="1">
                <a:tableStyleId>{5C22544A-7EE6-4342-B048-85BDC9FD1C3A}</a:tableStyleId>
              </a:tblPr>
              <a:tblGrid>
                <a:gridCol w="1049866">
                  <a:extLst>
                    <a:ext uri="{9D8B030D-6E8A-4147-A177-3AD203B41FA5}">
                      <a16:colId xmlns:a16="http://schemas.microsoft.com/office/drawing/2014/main" val="983666098"/>
                    </a:ext>
                  </a:extLst>
                </a:gridCol>
                <a:gridCol w="1049866">
                  <a:extLst>
                    <a:ext uri="{9D8B030D-6E8A-4147-A177-3AD203B41FA5}">
                      <a16:colId xmlns:a16="http://schemas.microsoft.com/office/drawing/2014/main" val="4264811243"/>
                    </a:ext>
                  </a:extLst>
                </a:gridCol>
                <a:gridCol w="1049866">
                  <a:extLst>
                    <a:ext uri="{9D8B030D-6E8A-4147-A177-3AD203B41FA5}">
                      <a16:colId xmlns:a16="http://schemas.microsoft.com/office/drawing/2014/main" val="1849728121"/>
                    </a:ext>
                  </a:extLst>
                </a:gridCol>
              </a:tblGrid>
              <a:tr h="1011767">
                <a:tc>
                  <a:txBody>
                    <a:bodyPr/>
                    <a:lstStyle/>
                    <a:p>
                      <a:pPr algn="ctr" rtl="1"/>
                      <a:r>
                        <a:rPr lang="fa-IR" sz="2400" dirty="0" smtClean="0">
                          <a:cs typeface="B Koodak" panose="00000700000000000000" pitchFamily="2" charset="-78"/>
                        </a:rPr>
                        <a:t>40</a:t>
                      </a:r>
                      <a:endParaRPr lang="fa-IR" sz="2400" dirty="0">
                        <a:cs typeface="B Koodak" panose="00000700000000000000" pitchFamily="2" charset="-78"/>
                      </a:endParaRPr>
                    </a:p>
                  </a:txBody>
                  <a:tcPr anchor="ctr"/>
                </a:tc>
                <a:tc>
                  <a:txBody>
                    <a:bodyPr/>
                    <a:lstStyle/>
                    <a:p>
                      <a:pPr algn="ctr" rtl="1"/>
                      <a:r>
                        <a:rPr lang="fa-IR" sz="2400" dirty="0" smtClean="0">
                          <a:cs typeface="B Koodak" panose="00000700000000000000" pitchFamily="2" charset="-78"/>
                        </a:rPr>
                        <a:t>80</a:t>
                      </a:r>
                      <a:endParaRPr lang="fa-IR" sz="2400" dirty="0">
                        <a:cs typeface="B Koodak" panose="00000700000000000000" pitchFamily="2" charset="-78"/>
                      </a:endParaRPr>
                    </a:p>
                  </a:txBody>
                  <a:tcPr anchor="ctr"/>
                </a:tc>
                <a:tc>
                  <a:txBody>
                    <a:bodyPr/>
                    <a:lstStyle/>
                    <a:p>
                      <a:pPr algn="ctr" rtl="1"/>
                      <a:r>
                        <a:rPr lang="fa-IR" sz="2400" dirty="0" smtClean="0">
                          <a:cs typeface="B Koodak" panose="00000700000000000000" pitchFamily="2" charset="-78"/>
                        </a:rPr>
                        <a:t>مانی</a:t>
                      </a:r>
                      <a:endParaRPr lang="fa-IR" sz="2400" dirty="0">
                        <a:cs typeface="B Koodak" panose="00000700000000000000" pitchFamily="2" charset="-78"/>
                      </a:endParaRPr>
                    </a:p>
                  </a:txBody>
                  <a:tcPr anchor="ctr"/>
                </a:tc>
                <a:extLst>
                  <a:ext uri="{0D108BD9-81ED-4DB2-BD59-A6C34878D82A}">
                    <a16:rowId xmlns:a16="http://schemas.microsoft.com/office/drawing/2014/main" val="1084314818"/>
                  </a:ext>
                </a:extLst>
              </a:tr>
              <a:tr h="1011767">
                <a:tc>
                  <a:txBody>
                    <a:bodyPr/>
                    <a:lstStyle/>
                    <a:p>
                      <a:pPr algn="ctr" rtl="1"/>
                      <a:r>
                        <a:rPr lang="fa-IR" sz="2400" dirty="0" smtClean="0">
                          <a:cs typeface="B Koodak" panose="00000700000000000000" pitchFamily="2" charset="-78"/>
                        </a:rPr>
                        <a:t>50</a:t>
                      </a:r>
                      <a:endParaRPr lang="fa-IR" sz="2400" dirty="0">
                        <a:cs typeface="B Koodak" panose="00000700000000000000" pitchFamily="2" charset="-78"/>
                      </a:endParaRPr>
                    </a:p>
                  </a:txBody>
                  <a:tcPr anchor="ctr"/>
                </a:tc>
                <a:tc>
                  <a:txBody>
                    <a:bodyPr/>
                    <a:lstStyle/>
                    <a:p>
                      <a:pPr algn="ctr" rtl="1"/>
                      <a:r>
                        <a:rPr lang="fa-IR" sz="2400" dirty="0" smtClean="0">
                          <a:cs typeface="B Koodak" panose="00000700000000000000" pitchFamily="2" charset="-78"/>
                        </a:rPr>
                        <a:t>100</a:t>
                      </a:r>
                      <a:endParaRPr lang="fa-IR" sz="2400" dirty="0">
                        <a:cs typeface="B Koodak" panose="00000700000000000000" pitchFamily="2" charset="-78"/>
                      </a:endParaRPr>
                    </a:p>
                  </a:txBody>
                  <a:tcPr anchor="ctr"/>
                </a:tc>
                <a:tc>
                  <a:txBody>
                    <a:bodyPr/>
                    <a:lstStyle/>
                    <a:p>
                      <a:pPr algn="ctr" rtl="1"/>
                      <a:r>
                        <a:rPr lang="fa-IR" sz="2400" dirty="0" smtClean="0">
                          <a:cs typeface="B Koodak" panose="00000700000000000000" pitchFamily="2" charset="-78"/>
                        </a:rPr>
                        <a:t>پدر </a:t>
                      </a:r>
                      <a:endParaRPr lang="fa-IR" sz="2400" dirty="0">
                        <a:cs typeface="B Koodak" panose="00000700000000000000" pitchFamily="2" charset="-78"/>
                      </a:endParaRPr>
                    </a:p>
                  </a:txBody>
                  <a:tcPr anchor="ctr"/>
                </a:tc>
                <a:extLst>
                  <a:ext uri="{0D108BD9-81ED-4DB2-BD59-A6C34878D82A}">
                    <a16:rowId xmlns:a16="http://schemas.microsoft.com/office/drawing/2014/main" val="3425834905"/>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3203777117"/>
              </p:ext>
            </p:extLst>
          </p:nvPr>
        </p:nvGraphicFramePr>
        <p:xfrm>
          <a:off x="1968138" y="3853543"/>
          <a:ext cx="3149598" cy="2107474"/>
        </p:xfrm>
        <a:graphic>
          <a:graphicData uri="http://schemas.openxmlformats.org/drawingml/2006/table">
            <a:tbl>
              <a:tblPr rtl="1" firstRow="1" bandRow="1">
                <a:tableStyleId>{5C22544A-7EE6-4342-B048-85BDC9FD1C3A}</a:tableStyleId>
              </a:tblPr>
              <a:tblGrid>
                <a:gridCol w="1049866">
                  <a:extLst>
                    <a:ext uri="{9D8B030D-6E8A-4147-A177-3AD203B41FA5}">
                      <a16:colId xmlns:a16="http://schemas.microsoft.com/office/drawing/2014/main" val="3151721833"/>
                    </a:ext>
                  </a:extLst>
                </a:gridCol>
                <a:gridCol w="1049866">
                  <a:extLst>
                    <a:ext uri="{9D8B030D-6E8A-4147-A177-3AD203B41FA5}">
                      <a16:colId xmlns:a16="http://schemas.microsoft.com/office/drawing/2014/main" val="1231908635"/>
                    </a:ext>
                  </a:extLst>
                </a:gridCol>
                <a:gridCol w="1049866">
                  <a:extLst>
                    <a:ext uri="{9D8B030D-6E8A-4147-A177-3AD203B41FA5}">
                      <a16:colId xmlns:a16="http://schemas.microsoft.com/office/drawing/2014/main" val="3827519089"/>
                    </a:ext>
                  </a:extLst>
                </a:gridCol>
              </a:tblGrid>
              <a:tr h="1053737">
                <a:tc>
                  <a:txBody>
                    <a:bodyPr/>
                    <a:lstStyle/>
                    <a:p>
                      <a:pPr algn="ctr" rtl="1"/>
                      <a:r>
                        <a:rPr lang="fa-IR" sz="2400" dirty="0" smtClean="0">
                          <a:cs typeface="B Koodak" panose="00000700000000000000" pitchFamily="2" charset="-78"/>
                        </a:rPr>
                        <a:t>50</a:t>
                      </a:r>
                      <a:endParaRPr lang="fa-IR" sz="2400" dirty="0">
                        <a:cs typeface="B Koodak" panose="00000700000000000000" pitchFamily="2" charset="-78"/>
                      </a:endParaRPr>
                    </a:p>
                  </a:txBody>
                  <a:tcPr anchor="ctr"/>
                </a:tc>
                <a:tc>
                  <a:txBody>
                    <a:bodyPr/>
                    <a:lstStyle/>
                    <a:p>
                      <a:pPr algn="ctr" rtl="1"/>
                      <a:r>
                        <a:rPr lang="fa-IR" sz="2400" dirty="0" smtClean="0">
                          <a:cs typeface="B Koodak" panose="00000700000000000000" pitchFamily="2" charset="-78"/>
                        </a:rPr>
                        <a:t>80</a:t>
                      </a:r>
                      <a:endParaRPr lang="fa-IR" sz="2400" dirty="0">
                        <a:cs typeface="B Koodak" panose="00000700000000000000" pitchFamily="2" charset="-78"/>
                      </a:endParaRPr>
                    </a:p>
                  </a:txBody>
                  <a:tcPr anchor="ctr"/>
                </a:tc>
                <a:tc>
                  <a:txBody>
                    <a:bodyPr/>
                    <a:lstStyle/>
                    <a:p>
                      <a:pPr algn="ctr" rtl="1"/>
                      <a:r>
                        <a:rPr lang="fa-IR" sz="2400" dirty="0" smtClean="0">
                          <a:cs typeface="B Koodak" panose="00000700000000000000" pitchFamily="2" charset="-78"/>
                        </a:rPr>
                        <a:t>مانی</a:t>
                      </a:r>
                      <a:endParaRPr lang="fa-IR" sz="2400" dirty="0">
                        <a:cs typeface="B Koodak" panose="00000700000000000000" pitchFamily="2" charset="-78"/>
                      </a:endParaRPr>
                    </a:p>
                  </a:txBody>
                  <a:tcPr anchor="ctr"/>
                </a:tc>
                <a:extLst>
                  <a:ext uri="{0D108BD9-81ED-4DB2-BD59-A6C34878D82A}">
                    <a16:rowId xmlns:a16="http://schemas.microsoft.com/office/drawing/2014/main" val="857266595"/>
                  </a:ext>
                </a:extLst>
              </a:tr>
              <a:tr h="1053737">
                <a:tc>
                  <a:txBody>
                    <a:bodyPr/>
                    <a:lstStyle/>
                    <a:p>
                      <a:pPr algn="ctr" rtl="1"/>
                      <a:r>
                        <a:rPr lang="fa-IR" sz="2400" dirty="0" smtClean="0">
                          <a:cs typeface="B Koodak" panose="00000700000000000000" pitchFamily="2" charset="-78"/>
                        </a:rPr>
                        <a:t>62/5</a:t>
                      </a:r>
                      <a:endParaRPr lang="fa-IR" sz="2400" dirty="0">
                        <a:cs typeface="B Koodak" panose="00000700000000000000" pitchFamily="2" charset="-78"/>
                      </a:endParaRPr>
                    </a:p>
                  </a:txBody>
                  <a:tcPr anchor="ctr"/>
                </a:tc>
                <a:tc>
                  <a:txBody>
                    <a:bodyPr/>
                    <a:lstStyle/>
                    <a:p>
                      <a:pPr algn="ctr" rtl="1"/>
                      <a:r>
                        <a:rPr lang="fa-IR" sz="2400" dirty="0" smtClean="0">
                          <a:cs typeface="B Koodak" panose="00000700000000000000" pitchFamily="2" charset="-78"/>
                        </a:rPr>
                        <a:t>100</a:t>
                      </a:r>
                      <a:endParaRPr lang="fa-IR" sz="2400" dirty="0">
                        <a:cs typeface="B Koodak" panose="00000700000000000000" pitchFamily="2" charset="-78"/>
                      </a:endParaRPr>
                    </a:p>
                  </a:txBody>
                  <a:tcPr anchor="ctr"/>
                </a:tc>
                <a:tc>
                  <a:txBody>
                    <a:bodyPr/>
                    <a:lstStyle/>
                    <a:p>
                      <a:pPr algn="ctr" rtl="1"/>
                      <a:r>
                        <a:rPr lang="fa-IR" sz="2400" dirty="0" smtClean="0">
                          <a:cs typeface="B Koodak" panose="00000700000000000000" pitchFamily="2" charset="-78"/>
                        </a:rPr>
                        <a:t>پدر</a:t>
                      </a:r>
                      <a:endParaRPr lang="fa-IR" sz="2400" dirty="0">
                        <a:cs typeface="B Koodak" panose="00000700000000000000" pitchFamily="2" charset="-78"/>
                      </a:endParaRPr>
                    </a:p>
                  </a:txBody>
                  <a:tcPr anchor="ctr"/>
                </a:tc>
                <a:extLst>
                  <a:ext uri="{0D108BD9-81ED-4DB2-BD59-A6C34878D82A}">
                    <a16:rowId xmlns:a16="http://schemas.microsoft.com/office/drawing/2014/main" val="3163235897"/>
                  </a:ext>
                </a:extLst>
              </a:tr>
            </a:tbl>
          </a:graphicData>
        </a:graphic>
      </p:graphicFrame>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08873" y="2952522"/>
            <a:ext cx="487363" cy="487363"/>
          </a:xfrm>
          <a:prstGeom prst="rect">
            <a:avLst/>
          </a:prstGeom>
        </p:spPr>
      </p:pic>
    </p:spTree>
    <p:extLst>
      <p:ext uri="{BB962C8B-B14F-4D97-AF65-F5344CB8AC3E}">
        <p14:creationId xmlns:p14="http://schemas.microsoft.com/office/powerpoint/2010/main" val="28470370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30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5623" y="487680"/>
            <a:ext cx="10746377" cy="5895703"/>
          </a:xfrm>
        </p:spPr>
        <p:txBody>
          <a:bodyPr>
            <a:normAutofit lnSpcReduction="10000"/>
          </a:bodyPr>
          <a:lstStyle/>
          <a:p>
            <a:pPr marL="0" indent="0">
              <a:lnSpc>
                <a:spcPct val="150000"/>
              </a:lnSpc>
              <a:buNone/>
            </a:pPr>
            <a:r>
              <a:rPr lang="fa-IR" sz="2000" dirty="0" smtClean="0">
                <a:cs typeface="B Koodak" panose="00000700000000000000" pitchFamily="2" charset="-78"/>
              </a:rPr>
              <a:t>4-الف)فروشنده ای،یک لباس را که قیمت خرید آن 20000 تومان بود،با 20 درصد سود،فروخت.قیمت فروش آن را محاسبه کنید.</a:t>
            </a:r>
          </a:p>
          <a:p>
            <a:pPr marL="0" indent="0">
              <a:lnSpc>
                <a:spcPct val="150000"/>
              </a:lnSpc>
              <a:buNone/>
            </a:pPr>
            <a:endParaRPr lang="fa-IR" sz="2000" dirty="0">
              <a:cs typeface="B Koodak" panose="00000700000000000000" pitchFamily="2" charset="-78"/>
            </a:endParaRPr>
          </a:p>
          <a:p>
            <a:pPr marL="0" indent="0">
              <a:lnSpc>
                <a:spcPct val="150000"/>
              </a:lnSpc>
              <a:buNone/>
            </a:pPr>
            <a:endParaRPr lang="fa-IR" sz="2000" dirty="0" smtClean="0">
              <a:cs typeface="B Koodak" panose="00000700000000000000" pitchFamily="2" charset="-78"/>
            </a:endParaRPr>
          </a:p>
          <a:p>
            <a:pPr marL="0" indent="0">
              <a:lnSpc>
                <a:spcPct val="150000"/>
              </a:lnSpc>
              <a:buNone/>
            </a:pPr>
            <a:r>
              <a:rPr lang="fa-IR" sz="2000" dirty="0" smtClean="0">
                <a:cs typeface="B Koodak" panose="00000700000000000000" pitchFamily="2" charset="-78"/>
              </a:rPr>
              <a:t>ب)در پایان فصل،این لباس با 20 درصد تخفیف نسبت به قیمتی که روی آن خورده بود،به فروش رسید.این قیمت را محاسبه کنید.</a:t>
            </a:r>
          </a:p>
          <a:p>
            <a:pPr marL="0" indent="0">
              <a:lnSpc>
                <a:spcPct val="150000"/>
              </a:lnSpc>
              <a:buNone/>
            </a:pPr>
            <a:r>
              <a:rPr lang="fa-IR" sz="2000" dirty="0" smtClean="0">
                <a:cs typeface="B Koodak" panose="00000700000000000000" pitchFamily="2" charset="-78"/>
              </a:rPr>
              <a:t>نکته:قیمت روی جنس یعنی همان قیمتی که در قسمت قبل</a:t>
            </a:r>
            <a:endParaRPr lang="fa-IR" sz="2000" dirty="0">
              <a:cs typeface="B Koodak" panose="00000700000000000000" pitchFamily="2" charset="-78"/>
            </a:endParaRPr>
          </a:p>
          <a:p>
            <a:pPr marL="0" indent="0">
              <a:lnSpc>
                <a:spcPct val="150000"/>
              </a:lnSpc>
              <a:buNone/>
            </a:pPr>
            <a:r>
              <a:rPr lang="fa-IR" sz="2000" dirty="0" smtClean="0">
                <a:cs typeface="B Koodak" panose="00000700000000000000" pitchFamily="2" charset="-78"/>
              </a:rPr>
              <a:t>محاسبه شد.</a:t>
            </a:r>
          </a:p>
          <a:p>
            <a:pPr marL="0" indent="0">
              <a:lnSpc>
                <a:spcPct val="150000"/>
              </a:lnSpc>
              <a:buNone/>
            </a:pPr>
            <a:r>
              <a:rPr lang="fa-IR" sz="2000" dirty="0" smtClean="0">
                <a:cs typeface="B Koodak" panose="00000700000000000000" pitchFamily="2" charset="-78"/>
              </a:rPr>
              <a:t>پ)قیمت فروش را با قیمت خرید مقایسه و مقدار سود یا زیان را محاسبه کنید.</a:t>
            </a:r>
          </a:p>
          <a:p>
            <a:pPr marL="0" indent="0">
              <a:lnSpc>
                <a:spcPct val="150000"/>
              </a:lnSpc>
              <a:buNone/>
            </a:pPr>
            <a:r>
              <a:rPr lang="fa-IR" sz="2000" dirty="0" smtClean="0">
                <a:cs typeface="B Koodak" panose="00000700000000000000" pitchFamily="2" charset="-78"/>
              </a:rPr>
              <a:t>فروشنده این کالا را در نهایت با ضرر فروخته است یعنی پس از تخفیف روی قیمت فروش کالا نسبت به قیمت اولیه 800 تومان ضرر کرده است.</a:t>
            </a:r>
          </a:p>
          <a:p>
            <a:pPr marL="0" indent="0">
              <a:lnSpc>
                <a:spcPct val="150000"/>
              </a:lnSpc>
              <a:buNone/>
            </a:pPr>
            <a:endParaRPr lang="fa-IR" sz="2000" dirty="0">
              <a:cs typeface="B Koodak" panose="00000700000000000000" pitchFamily="2" charset="-78"/>
            </a:endParaRPr>
          </a:p>
        </p:txBody>
      </p:sp>
      <p:graphicFrame>
        <p:nvGraphicFramePr>
          <p:cNvPr id="2" name="Table 1"/>
          <p:cNvGraphicFramePr>
            <a:graphicFrameLocks noGrp="1"/>
          </p:cNvGraphicFramePr>
          <p:nvPr>
            <p:extLst>
              <p:ext uri="{D42A27DB-BD31-4B8C-83A1-F6EECF244321}">
                <p14:modId xmlns:p14="http://schemas.microsoft.com/office/powerpoint/2010/main" val="3968307376"/>
              </p:ext>
            </p:extLst>
          </p:nvPr>
        </p:nvGraphicFramePr>
        <p:xfrm>
          <a:off x="3088640" y="1294430"/>
          <a:ext cx="3405051" cy="1264316"/>
        </p:xfrm>
        <a:graphic>
          <a:graphicData uri="http://schemas.openxmlformats.org/drawingml/2006/table">
            <a:tbl>
              <a:tblPr rtl="1" firstRow="1" bandRow="1">
                <a:tableStyleId>{5C22544A-7EE6-4342-B048-85BDC9FD1C3A}</a:tableStyleId>
              </a:tblPr>
              <a:tblGrid>
                <a:gridCol w="1135017">
                  <a:extLst>
                    <a:ext uri="{9D8B030D-6E8A-4147-A177-3AD203B41FA5}">
                      <a16:colId xmlns:a16="http://schemas.microsoft.com/office/drawing/2014/main" val="3513906299"/>
                    </a:ext>
                  </a:extLst>
                </a:gridCol>
                <a:gridCol w="1135017">
                  <a:extLst>
                    <a:ext uri="{9D8B030D-6E8A-4147-A177-3AD203B41FA5}">
                      <a16:colId xmlns:a16="http://schemas.microsoft.com/office/drawing/2014/main" val="4073415086"/>
                    </a:ext>
                  </a:extLst>
                </a:gridCol>
                <a:gridCol w="1135017">
                  <a:extLst>
                    <a:ext uri="{9D8B030D-6E8A-4147-A177-3AD203B41FA5}">
                      <a16:colId xmlns:a16="http://schemas.microsoft.com/office/drawing/2014/main" val="643756795"/>
                    </a:ext>
                  </a:extLst>
                </a:gridCol>
              </a:tblGrid>
              <a:tr h="624236">
                <a:tc>
                  <a:txBody>
                    <a:bodyPr/>
                    <a:lstStyle/>
                    <a:p>
                      <a:pPr algn="ctr" rtl="1"/>
                      <a:r>
                        <a:rPr lang="fa-IR" dirty="0" smtClean="0">
                          <a:cs typeface="B Koodak" panose="00000700000000000000" pitchFamily="2" charset="-78"/>
                        </a:rPr>
                        <a:t>24000</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120</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قیمت فروش</a:t>
                      </a:r>
                      <a:endParaRPr lang="fa-IR" dirty="0">
                        <a:cs typeface="B Koodak" panose="00000700000000000000" pitchFamily="2" charset="-78"/>
                      </a:endParaRPr>
                    </a:p>
                  </a:txBody>
                  <a:tcPr anchor="ctr"/>
                </a:tc>
                <a:extLst>
                  <a:ext uri="{0D108BD9-81ED-4DB2-BD59-A6C34878D82A}">
                    <a16:rowId xmlns:a16="http://schemas.microsoft.com/office/drawing/2014/main" val="4002422654"/>
                  </a:ext>
                </a:extLst>
              </a:tr>
              <a:tr h="624236">
                <a:tc>
                  <a:txBody>
                    <a:bodyPr/>
                    <a:lstStyle/>
                    <a:p>
                      <a:pPr algn="ctr" rtl="1"/>
                      <a:r>
                        <a:rPr lang="fa-IR" dirty="0" smtClean="0">
                          <a:cs typeface="B Koodak" panose="00000700000000000000" pitchFamily="2" charset="-78"/>
                        </a:rPr>
                        <a:t>20000</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100</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قیمت اولیه</a:t>
                      </a:r>
                      <a:endParaRPr lang="fa-IR" dirty="0">
                        <a:cs typeface="B Koodak" panose="00000700000000000000" pitchFamily="2" charset="-78"/>
                      </a:endParaRPr>
                    </a:p>
                  </a:txBody>
                  <a:tcPr anchor="ctr"/>
                </a:tc>
                <a:extLst>
                  <a:ext uri="{0D108BD9-81ED-4DB2-BD59-A6C34878D82A}">
                    <a16:rowId xmlns:a16="http://schemas.microsoft.com/office/drawing/2014/main" val="500568749"/>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10931099"/>
              </p:ext>
            </p:extLst>
          </p:nvPr>
        </p:nvGraphicFramePr>
        <p:xfrm>
          <a:off x="3088639" y="3431177"/>
          <a:ext cx="3405051" cy="1297576"/>
        </p:xfrm>
        <a:graphic>
          <a:graphicData uri="http://schemas.openxmlformats.org/drawingml/2006/table">
            <a:tbl>
              <a:tblPr rtl="1" firstRow="1" bandRow="1">
                <a:tableStyleId>{5C22544A-7EE6-4342-B048-85BDC9FD1C3A}</a:tableStyleId>
              </a:tblPr>
              <a:tblGrid>
                <a:gridCol w="1135017">
                  <a:extLst>
                    <a:ext uri="{9D8B030D-6E8A-4147-A177-3AD203B41FA5}">
                      <a16:colId xmlns:a16="http://schemas.microsoft.com/office/drawing/2014/main" val="3273948418"/>
                    </a:ext>
                  </a:extLst>
                </a:gridCol>
                <a:gridCol w="1135017">
                  <a:extLst>
                    <a:ext uri="{9D8B030D-6E8A-4147-A177-3AD203B41FA5}">
                      <a16:colId xmlns:a16="http://schemas.microsoft.com/office/drawing/2014/main" val="643593885"/>
                    </a:ext>
                  </a:extLst>
                </a:gridCol>
                <a:gridCol w="1135017">
                  <a:extLst>
                    <a:ext uri="{9D8B030D-6E8A-4147-A177-3AD203B41FA5}">
                      <a16:colId xmlns:a16="http://schemas.microsoft.com/office/drawing/2014/main" val="339959050"/>
                    </a:ext>
                  </a:extLst>
                </a:gridCol>
              </a:tblGrid>
              <a:tr h="648788">
                <a:tc>
                  <a:txBody>
                    <a:bodyPr/>
                    <a:lstStyle/>
                    <a:p>
                      <a:pPr algn="ctr" rtl="1"/>
                      <a:r>
                        <a:rPr lang="fa-IR" dirty="0" smtClean="0">
                          <a:cs typeface="B Koodak" panose="00000700000000000000" pitchFamily="2" charset="-78"/>
                        </a:rPr>
                        <a:t>19200</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80</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قیمت بعد از تخفیف</a:t>
                      </a:r>
                      <a:endParaRPr lang="fa-IR" dirty="0">
                        <a:cs typeface="B Koodak" panose="00000700000000000000" pitchFamily="2" charset="-78"/>
                      </a:endParaRPr>
                    </a:p>
                  </a:txBody>
                  <a:tcPr anchor="ctr"/>
                </a:tc>
                <a:extLst>
                  <a:ext uri="{0D108BD9-81ED-4DB2-BD59-A6C34878D82A}">
                    <a16:rowId xmlns:a16="http://schemas.microsoft.com/office/drawing/2014/main" val="127278193"/>
                  </a:ext>
                </a:extLst>
              </a:tr>
              <a:tr h="648788">
                <a:tc>
                  <a:txBody>
                    <a:bodyPr/>
                    <a:lstStyle/>
                    <a:p>
                      <a:pPr algn="ctr" rtl="1"/>
                      <a:r>
                        <a:rPr lang="fa-IR" dirty="0" smtClean="0">
                          <a:cs typeface="B Koodak" panose="00000700000000000000" pitchFamily="2" charset="-78"/>
                        </a:rPr>
                        <a:t>24000</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100</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قیمت قبل از تخفیف</a:t>
                      </a:r>
                      <a:endParaRPr lang="fa-IR" dirty="0">
                        <a:cs typeface="B Koodak" panose="00000700000000000000" pitchFamily="2" charset="-78"/>
                      </a:endParaRPr>
                    </a:p>
                  </a:txBody>
                  <a:tcPr anchor="ctr"/>
                </a:tc>
                <a:extLst>
                  <a:ext uri="{0D108BD9-81ED-4DB2-BD59-A6C34878D82A}">
                    <a16:rowId xmlns:a16="http://schemas.microsoft.com/office/drawing/2014/main" val="2801311686"/>
                  </a:ext>
                </a:extLst>
              </a:tr>
            </a:tbl>
          </a:graphicData>
        </a:graphic>
      </p:graphicFrame>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01941" y="1529896"/>
            <a:ext cx="487363" cy="487363"/>
          </a:xfrm>
          <a:prstGeom prst="rect">
            <a:avLst/>
          </a:prstGeom>
        </p:spPr>
      </p:pic>
    </p:spTree>
    <p:extLst>
      <p:ext uri="{BB962C8B-B14F-4D97-AF65-F5344CB8AC3E}">
        <p14:creationId xmlns:p14="http://schemas.microsoft.com/office/powerpoint/2010/main" val="38623615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67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07279"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85385259"/>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119</TotalTime>
  <Words>597</Words>
  <Application>Microsoft Office PowerPoint</Application>
  <PresentationFormat>Widescreen</PresentationFormat>
  <Paragraphs>107</Paragraphs>
  <Slides>7</Slides>
  <Notes>0</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Arial</vt:lpstr>
      <vt:lpstr>B Koodak</vt:lpstr>
      <vt:lpstr>Cambria Math</vt:lpstr>
      <vt:lpstr>Century Gothic</vt:lpstr>
      <vt:lpstr>Tahoma</vt:lpstr>
      <vt:lpstr>Wingdings 3</vt:lpstr>
      <vt:lpstr>Wisp</vt:lpstr>
      <vt:lpstr>بسم الله الرحمن الرحیم</vt:lpstr>
      <vt:lpstr>کاردرکلاس</vt:lpstr>
      <vt:lpstr>PowerPoint Presentation</vt:lpstr>
      <vt:lpstr>تمرین</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بسمه الله الرحمن الرحیم</dc:title>
  <dc:creator>فاطمه قاسمی</dc:creator>
  <cp:lastModifiedBy>فاطمه قاسمی</cp:lastModifiedBy>
  <cp:revision>23</cp:revision>
  <dcterms:created xsi:type="dcterms:W3CDTF">2020-04-04T12:01:36Z</dcterms:created>
  <dcterms:modified xsi:type="dcterms:W3CDTF">2020-04-05T06:17:52Z</dcterms:modified>
</cp:coreProperties>
</file>