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9"/>
  </p:notesMasterIdLst>
  <p:sldIdLst>
    <p:sldId id="262" r:id="rId5"/>
    <p:sldId id="263" r:id="rId6"/>
    <p:sldId id="264" r:id="rId7"/>
    <p:sldId id="265" r:id="rId8"/>
    <p:sldId id="266" r:id="rId9"/>
    <p:sldId id="267" r:id="rId10"/>
    <p:sldId id="268" r:id="rId11"/>
    <p:sldId id="271" r:id="rId12"/>
    <p:sldId id="269" r:id="rId13"/>
    <p:sldId id="273" r:id="rId14"/>
    <p:sldId id="272" r:id="rId15"/>
    <p:sldId id="270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6C3-406E-AA38-984BFF7F618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2225" cap="rnd" cmpd="sng" algn="ctr">
                <a:solidFill>
                  <a:schemeClr val="accent5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C3-406E-AA38-984BFF7F61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C3-406E-AA38-984BFF7F6184}"/>
              </c:ext>
            </c:extLst>
          </c:dPt>
          <c:dPt>
            <c:idx val="3"/>
            <c:bubble3D val="0"/>
            <c:spPr>
              <a:solidFill>
                <a:schemeClr val="accent1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6C3-406E-AA38-984BFF7F6184}"/>
              </c:ext>
            </c:extLst>
          </c:dPt>
          <c:dLbls>
            <c:dLbl>
              <c:idx val="0"/>
              <c:layout>
                <c:manualLayout>
                  <c:x val="-0.12247344238116765"/>
                  <c:y val="0.2058637214906073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85377567902984"/>
                      <c:h val="0.100661631446550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6C3-406E-AA38-984BFF7F6184}"/>
                </c:ext>
              </c:extLst>
            </c:dLbl>
            <c:dLbl>
              <c:idx val="1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13366075247209"/>
                      <c:h val="0.127871531184140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6C3-406E-AA38-984BFF7F6184}"/>
                </c:ext>
              </c:extLst>
            </c:dLbl>
            <c:dLbl>
              <c:idx val="2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291772204663621"/>
                      <c:h val="0.11577824241187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6C3-406E-AA38-984BFF7F6184}"/>
                </c:ext>
              </c:extLst>
            </c:dLbl>
            <c:dLbl>
              <c:idx val="3"/>
              <c:layout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61373737017726"/>
                      <c:h val="0.106708275832681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6C3-406E-AA38-984BFF7F6184}"/>
                </c:ext>
              </c:extLst>
            </c:dLbl>
            <c:spPr>
              <a:solidFill>
                <a:schemeClr val="lt1"/>
              </a:solidFill>
              <a:ln w="22225" cap="rnd" cmpd="sng" algn="ctr">
                <a:solidFill>
                  <a:schemeClr val="accent6"/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بدون خواهر و برادر</c:v>
                </c:pt>
                <c:pt idx="1">
                  <c:v>با یک خواهر یا برادر</c:v>
                </c:pt>
                <c:pt idx="2">
                  <c:v>با دو خواهر یا برادر</c:v>
                </c:pt>
                <c:pt idx="3">
                  <c:v>بیش از دو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0.35</c:v>
                </c:pt>
                <c:pt idx="2">
                  <c:v>0.25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C3-406E-AA38-984BFF7F618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11307686103281"/>
          <c:y val="3.5943253908834225E-2"/>
          <c:w val="0.25089333099268862"/>
          <c:h val="0.32344881551235671"/>
        </c:manualLayout>
      </c:layout>
      <c:overlay val="0"/>
      <c:spPr>
        <a:solidFill>
          <a:schemeClr val="lt1"/>
        </a:solidFill>
        <a:ln w="22225" cap="rnd" cmpd="sng" algn="ctr">
          <a:solidFill>
            <a:schemeClr val="accent3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solidFill>
      <a:schemeClr val="lt1"/>
    </a:solidFill>
    <a:ln w="22225" cap="rnd" cmpd="sng" algn="ctr">
      <a:solidFill>
        <a:schemeClr val="accent6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a-I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FB-4018-B4DD-FF12682C7435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BFB-4018-B4DD-FF12682C7435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FB-4018-B4DD-FF12682C7435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BFB-4018-B4DD-FF12682C7435}"/>
              </c:ext>
            </c:extLst>
          </c:dPt>
          <c:dLbls>
            <c:dLbl>
              <c:idx val="0"/>
              <c:layout>
                <c:manualLayout>
                  <c:x val="-0.18393420244088962"/>
                  <c:y val="0.15602040063469463"/>
                </c:manualLayout>
              </c:layout>
              <c:tx>
                <c:rich>
                  <a:bodyPr/>
                  <a:lstStyle/>
                  <a:p>
                    <a:r>
                      <a:rPr lang="fa-IR" smtClean="0"/>
                      <a:t>90</a:t>
                    </a:r>
                    <a:r>
                      <a:rPr lang="fa-IR" baseline="0" smtClean="0"/>
                      <a:t> درجه</a:t>
                    </a:r>
                    <a:endParaRPr lang="fa-IR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BFB-4018-B4DD-FF12682C7435}"/>
                </c:ext>
              </c:extLst>
            </c:dLbl>
            <c:dLbl>
              <c:idx val="1"/>
              <c:layout>
                <c:manualLayout>
                  <c:x val="-0.2110328673165176"/>
                  <c:y val="-8.9187557767087533E-2"/>
                </c:manualLayout>
              </c:layout>
              <c:tx>
                <c:rich>
                  <a:bodyPr/>
                  <a:lstStyle/>
                  <a:p>
                    <a:r>
                      <a:rPr lang="fa-IR" smtClean="0"/>
                      <a:t>50</a:t>
                    </a:r>
                    <a:r>
                      <a:rPr lang="fa-IR" baseline="0" smtClean="0"/>
                      <a:t> درجه</a:t>
                    </a:r>
                    <a:endParaRPr lang="fa-IR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BFB-4018-B4DD-FF12682C7435}"/>
                </c:ext>
              </c:extLst>
            </c:dLbl>
            <c:dLbl>
              <c:idx val="2"/>
              <c:layout>
                <c:manualLayout>
                  <c:x val="4.4747181650242746E-2"/>
                  <c:y val="-0.16933068472502011"/>
                </c:manualLayout>
              </c:layout>
              <c:tx>
                <c:rich>
                  <a:bodyPr/>
                  <a:lstStyle/>
                  <a:p>
                    <a:r>
                      <a:rPr lang="fa-IR" smtClean="0"/>
                      <a:t>90</a:t>
                    </a:r>
                    <a:r>
                      <a:rPr lang="fa-IR" baseline="0" smtClean="0"/>
                      <a:t> درجه</a:t>
                    </a:r>
                    <a:endParaRPr lang="fa-IR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BFB-4018-B4DD-FF12682C743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fa-IR" smtClean="0"/>
                      <a:t>130</a:t>
                    </a:r>
                    <a:r>
                      <a:rPr lang="fa-IR" baseline="0" smtClean="0"/>
                      <a:t> درجه</a:t>
                    </a:r>
                    <a:endParaRPr lang="fa-IR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BFB-4018-B4DD-FF12682C7435}"/>
                </c:ext>
              </c:extLst>
            </c:dLbl>
            <c:spPr>
              <a:solidFill>
                <a:schemeClr val="lt1"/>
              </a:solidFill>
              <a:ln w="22225" cap="rnd" cmpd="sng" algn="ctr">
                <a:solidFill>
                  <a:schemeClr val="accent6"/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0.25</c:v>
                </c:pt>
                <c:pt idx="1">
                  <c:v>0.14000000000000001</c:v>
                </c:pt>
                <c:pt idx="2">
                  <c:v>0.25</c:v>
                </c:pt>
                <c:pt idx="3" formatCode="General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FB-4018-B4DD-FF12682C743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238046281475983"/>
          <c:y val="4.4523473541460933E-2"/>
          <c:w val="0.16632889799162029"/>
          <c:h val="0.2844094833782301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solidFill>
      <a:schemeClr val="lt1"/>
    </a:solidFill>
    <a:ln w="22225" cap="rnd" cmpd="sng" algn="ctr">
      <a:solidFill>
        <a:schemeClr val="accent6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a-I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EDD4-4F64-B6B0-20DEF14FDF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EDD4-4F64-B6B0-20DEF14FDF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DD4-4F64-B6B0-20DEF14FDF2D}"/>
              </c:ext>
            </c:extLst>
          </c:dPt>
          <c:dPt>
            <c:idx val="3"/>
            <c:bubble3D val="0"/>
            <c:spPr>
              <a:solidFill>
                <a:schemeClr val="accent1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EDD4-4F64-B6B0-20DEF14FDF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7841-4CE5-AF8C-91D2744DDC0D}"/>
              </c:ext>
            </c:extLst>
          </c:dPt>
          <c:dLbls>
            <c:dLbl>
              <c:idx val="1"/>
              <c:layout>
                <c:manualLayout>
                  <c:x val="0.12673008494341584"/>
                  <c:y val="-0.2436512194687357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DD4-4F64-B6B0-20DEF14FDF2D}"/>
                </c:ext>
              </c:extLst>
            </c:dLbl>
            <c:dLbl>
              <c:idx val="2"/>
              <c:layout>
                <c:manualLayout>
                  <c:x val="9.49808827598045E-2"/>
                  <c:y val="-0.1397431252478896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DD4-4F64-B6B0-20DEF14FDF2D}"/>
                </c:ext>
              </c:extLst>
            </c:dLbl>
            <c:spPr>
              <a:solidFill>
                <a:schemeClr val="lt1"/>
              </a:solidFill>
              <a:ln w="22225" cap="rnd" cmpd="sng" algn="ctr">
                <a:solidFill>
                  <a:schemeClr val="accent6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اسیا </c:v>
                </c:pt>
                <c:pt idx="1">
                  <c:v>افریقا</c:v>
                </c:pt>
                <c:pt idx="2">
                  <c:v>اروپا </c:v>
                </c:pt>
                <c:pt idx="3">
                  <c:v>امریکا</c:v>
                </c:pt>
                <c:pt idx="4">
                  <c:v>اقیانوسیه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0.61</c:v>
                </c:pt>
                <c:pt idx="1">
                  <c:v>0.01</c:v>
                </c:pt>
                <c:pt idx="2">
                  <c:v>0.1</c:v>
                </c:pt>
                <c:pt idx="3">
                  <c:v>0.13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D4-4F64-B6B0-20DEF14FDF2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solidFill>
          <a:schemeClr val="lt1"/>
        </a:solidFill>
        <a:ln w="22225" cap="rnd" cmpd="sng" algn="ctr">
          <a:solidFill>
            <a:schemeClr val="accent6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83892377560871112"/>
          <c:y val="3.538721182340536E-2"/>
          <c:w val="0.14335278608612403"/>
          <c:h val="0.45753885543389999"/>
        </c:manualLayout>
      </c:layout>
      <c:overlay val="0"/>
      <c:spPr>
        <a:solidFill>
          <a:schemeClr val="lt1"/>
        </a:solidFill>
        <a:ln w="22225" cap="rnd" cmpd="sng" algn="ctr">
          <a:solidFill>
            <a:schemeClr val="accent6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2225" cap="rnd" cmpd="sng" algn="ctr">
                <a:solidFill>
                  <a:schemeClr val="accent6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0D4-4E81-BC82-05C459F1036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0D4-4E81-BC82-05C459F103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C32-4562-9E57-A140EE5661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C32-4562-9E57-A140EE566101}"/>
              </c:ext>
            </c:extLst>
          </c:dPt>
          <c:dLbls>
            <c:spPr>
              <a:solidFill>
                <a:schemeClr val="lt1"/>
              </a:solidFill>
              <a:ln w="22225" cap="rnd" cmpd="sng" algn="ctr">
                <a:solidFill>
                  <a:schemeClr val="accent6"/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آب</c:v>
                </c:pt>
                <c:pt idx="1">
                  <c:v>خشکی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D4-4E81-BC82-05C459F1036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solidFill>
      <a:schemeClr val="lt1"/>
    </a:solidFill>
    <a:ln w="22225" cap="rnd" cmpd="sng" algn="ctr">
      <a:solidFill>
        <a:schemeClr val="accent6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a-I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dirty="0" smtClean="0"/>
              <a:t>نمودار</a:t>
            </a:r>
            <a:r>
              <a:rPr lang="fa-IR" baseline="0" dirty="0" smtClean="0"/>
              <a:t> پرتاب تاس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عدد یک</c:v>
                </c:pt>
                <c:pt idx="1">
                  <c:v>عدد دو</c:v>
                </c:pt>
                <c:pt idx="2">
                  <c:v>عدد سه</c:v>
                </c:pt>
                <c:pt idx="3">
                  <c:v>عدد چهار</c:v>
                </c:pt>
                <c:pt idx="4">
                  <c:v>عدد پنج</c:v>
                </c:pt>
                <c:pt idx="5">
                  <c:v>عدد شش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02-46E4-9528-D26A1A901F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عدد یک</c:v>
                </c:pt>
                <c:pt idx="1">
                  <c:v>عدد دو</c:v>
                </c:pt>
                <c:pt idx="2">
                  <c:v>عدد سه</c:v>
                </c:pt>
                <c:pt idx="3">
                  <c:v>عدد چهار</c:v>
                </c:pt>
                <c:pt idx="4">
                  <c:v>عدد پنج</c:v>
                </c:pt>
                <c:pt idx="5">
                  <c:v>عدد شش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02-46E4-9528-D26A1A901F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عدد یک</c:v>
                </c:pt>
                <c:pt idx="1">
                  <c:v>عدد دو</c:v>
                </c:pt>
                <c:pt idx="2">
                  <c:v>عدد سه</c:v>
                </c:pt>
                <c:pt idx="3">
                  <c:v>عدد چهار</c:v>
                </c:pt>
                <c:pt idx="4">
                  <c:v>عدد پنج</c:v>
                </c:pt>
                <c:pt idx="5">
                  <c:v>عدد شش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980</c:v>
                </c:pt>
                <c:pt idx="1">
                  <c:v>1084</c:v>
                </c:pt>
                <c:pt idx="2">
                  <c:v>1028</c:v>
                </c:pt>
                <c:pt idx="3">
                  <c:v>974</c:v>
                </c:pt>
                <c:pt idx="4">
                  <c:v>944</c:v>
                </c:pt>
                <c:pt idx="5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02-46E4-9528-D26A1A901F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70183872"/>
        <c:axId val="1170198848"/>
      </c:barChart>
      <c:catAx>
        <c:axId val="1170183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a-IR"/>
          </a:p>
        </c:txPr>
        <c:crossAx val="1170198848"/>
        <c:crosses val="autoZero"/>
        <c:auto val="1"/>
        <c:lblAlgn val="ctr"/>
        <c:lblOffset val="100"/>
        <c:noMultiLvlLbl val="0"/>
      </c:catAx>
      <c:valAx>
        <c:axId val="1170198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7018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89331602745778E-2"/>
          <c:y val="4.1790287542306306E-2"/>
          <c:w val="0.89132881949081511"/>
          <c:h val="0.9164194249153874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AF1-43EE-87DE-55CE58ACADEA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AF1-43EE-87DE-55CE58ACADEA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F1-43EE-87DE-55CE58ACADEA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AF1-43EE-87DE-55CE58ACADEA}"/>
              </c:ext>
            </c:extLst>
          </c:dPt>
          <c:dPt>
            <c:idx val="4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AF1-43EE-87DE-55CE58ACADE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AF1-43EE-87DE-55CE58ACADEA}"/>
              </c:ext>
            </c:extLst>
          </c:dPt>
          <c:dPt>
            <c:idx val="6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F1-43EE-87DE-55CE58ACADEA}"/>
              </c:ext>
            </c:extLst>
          </c:dPt>
          <c:dPt>
            <c:idx val="7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F1-43EE-87DE-55CE58ACADEA}"/>
              </c:ext>
            </c:extLst>
          </c:dPt>
          <c:cat>
            <c:strRef>
              <c:f>Sheet1!$A$2:$A$9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F1-43EE-87DE-55CE58ACA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232-478A-90CA-C3F8145D042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232-478A-90CA-C3F8145D042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232-478A-90CA-C3F8145D04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11B-40C2-8525-D36278AF4726}"/>
              </c:ext>
            </c:extLst>
          </c:dPt>
          <c:dLbls>
            <c:dLbl>
              <c:idx val="0"/>
              <c:layout>
                <c:manualLayout>
                  <c:x val="-0.1214350878171305"/>
                  <c:y val="0.1832990899246672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232-478A-90CA-C3F8145D042B}"/>
                </c:ext>
              </c:extLst>
            </c:dLbl>
            <c:spPr>
              <a:solidFill>
                <a:schemeClr val="lt1"/>
              </a:solidFill>
              <a:ln w="22225" cap="rnd" cmpd="sng" algn="ctr">
                <a:solidFill>
                  <a:schemeClr val="dk1"/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آبی</c:v>
                </c:pt>
                <c:pt idx="1">
                  <c:v>سبز</c:v>
                </c:pt>
                <c:pt idx="2">
                  <c:v>زرد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180</c:v>
                </c:pt>
                <c:pt idx="2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2-478A-90CA-C3F8145D042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accent6"/>
          </a:solidFill>
          <a:latin typeface="+mn-lt"/>
          <a:ea typeface="+mn-ea"/>
          <a:cs typeface="+mn-cs"/>
        </a:defRPr>
      </a:pPr>
      <a:endParaRPr lang="fa-I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2A-4BC3-B683-FD70F02DBB53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02A-4BC3-B683-FD70F02DBB53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2A-4BC3-B683-FD70F02DBB5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3"/>
                <c:pt idx="0">
                  <c:v>رنگ آبی</c:v>
                </c:pt>
                <c:pt idx="1">
                  <c:v>رنگ سبز</c:v>
                </c:pt>
                <c:pt idx="2">
                  <c:v>رنگ زرد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389</c:v>
                </c:pt>
                <c:pt idx="1">
                  <c:v>1164</c:v>
                </c:pt>
                <c:pt idx="2">
                  <c:v>847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2A-4BC3-B683-FD70F02DB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B1B9D-5FD8-46B1-A173-F00497598741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142BC-A7BD-4276-975D-6351998F7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8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3442AB9-C8CA-420F-B42A-18C2D699071B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FFBC-BDEB-417F-BF84-663A45C20646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8071AC1-DFE2-4CEB-A839-7F430962ACC4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9C0F-A549-4116-ADE7-EA08C05540C8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C9EEE4F-EA2D-4584-9DE7-EC300D9E7B04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59C-38C6-435B-909F-6BC5D2F90092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3F88-5DA5-47A3-A95A-FEF6AF43E84E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716-29F6-49DE-A213-3937CA580F20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A8-9935-43BE-936D-943169608636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518B405-B3F7-4586-BE59-DF6DE834F5F3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76EAD-3739-455C-929C-D58B69B73424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DBAC8D9-C124-4B74-9CB9-474FDD0AD4C5}" type="datetime1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060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chart" Target="../charts/char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683F1FFD-1AA8-4EC2-97B9-FEC7564F48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A circuit board digital representations with numbers and lines">
            <a:extLst>
              <a:ext uri="{FF2B5EF4-FFF2-40B4-BE49-F238E27FC236}">
                <a16:creationId xmlns:a16="http://schemas.microsoft.com/office/drawing/2014/main" id="{1A3477DC-B338-4F74-BC24-AFDF096E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9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FF0F8A7-C9E3-49D9-A67E-09FF582C78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DBA70-3C88-4960-B0D4-84FCD42B1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5" y="1419226"/>
            <a:ext cx="3081576" cy="757918"/>
          </a:xfrm>
        </p:spPr>
        <p:txBody>
          <a:bodyPr anchor="t">
            <a:normAutofit/>
          </a:bodyPr>
          <a:lstStyle/>
          <a:p>
            <a:pPr algn="ctr"/>
            <a:r>
              <a:rPr lang="fa-IR" dirty="0" smtClean="0">
                <a:solidFill>
                  <a:srgbClr val="FFFFFF"/>
                </a:solidFill>
                <a:cs typeface="B Koodak" panose="00000700000000000000" pitchFamily="2" charset="-78"/>
              </a:rPr>
              <a:t>به نام خدا</a:t>
            </a:r>
            <a:endParaRPr lang="en-US" dirty="0">
              <a:solidFill>
                <a:srgbClr val="FFFFFF"/>
              </a:solidFill>
              <a:cs typeface="B Koodak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254AA-54D7-42C3-86C1-E80F6DF9C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6275" y="2560321"/>
            <a:ext cx="3081576" cy="2678430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>
                <a:solidFill>
                  <a:srgbClr val="EBEBEB"/>
                </a:solidFill>
                <a:cs typeface="B Koodak" panose="00000700000000000000" pitchFamily="2" charset="-78"/>
              </a:rPr>
              <a:t>موضوع:تدریس قسمت چهارم کاربرد درصد در آمار و احتمال</a:t>
            </a:r>
          </a:p>
          <a:p>
            <a:endParaRPr lang="fa-IR" dirty="0" smtClean="0">
              <a:solidFill>
                <a:srgbClr val="EBEBEB"/>
              </a:solidFill>
              <a:cs typeface="B Koodak" panose="00000700000000000000" pitchFamily="2" charset="-78"/>
            </a:endParaRPr>
          </a:p>
          <a:p>
            <a:endParaRPr lang="fa-IR" dirty="0">
              <a:solidFill>
                <a:srgbClr val="EBEBEB"/>
              </a:solidFill>
              <a:cs typeface="B Koodak" panose="00000700000000000000" pitchFamily="2" charset="-78"/>
            </a:endParaRPr>
          </a:p>
          <a:p>
            <a:r>
              <a:rPr lang="fa-IR" sz="2000" dirty="0" smtClean="0">
                <a:solidFill>
                  <a:srgbClr val="EBEBEB"/>
                </a:solidFill>
                <a:cs typeface="B Koodak" panose="00000700000000000000" pitchFamily="2" charset="-78"/>
              </a:rPr>
              <a:t>تهیه کننده:فاطمه قاسمی</a:t>
            </a:r>
            <a:endParaRPr lang="en-US" sz="2000" dirty="0">
              <a:solidFill>
                <a:srgbClr val="EBEBEB"/>
              </a:solidFill>
              <a:cs typeface="B Koodak" panose="00000700000000000000" pitchFamily="2" charset="-78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274C20-A98B-4AC3-B16A-B7F41CB582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3ECC69B-2243-424A-8237-CF490F8B06C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D2EA3B9-3D17-4510-8464-E74F67267C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A5DFA43-F31D-4C31-8826-6B40A21CF9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0983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/>
              <a:t>ادامه کار در کلاس شماره دو:</a:t>
            </a: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58074"/>
              </p:ext>
            </p:extLst>
          </p:nvPr>
        </p:nvGraphicFramePr>
        <p:xfrm>
          <a:off x="581192" y="2290513"/>
          <a:ext cx="2847702" cy="163721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49234">
                  <a:extLst>
                    <a:ext uri="{9D8B030D-6E8A-4147-A177-3AD203B41FA5}">
                      <a16:colId xmlns:a16="http://schemas.microsoft.com/office/drawing/2014/main" val="1642098265"/>
                    </a:ext>
                  </a:extLst>
                </a:gridCol>
                <a:gridCol w="949234">
                  <a:extLst>
                    <a:ext uri="{9D8B030D-6E8A-4147-A177-3AD203B41FA5}">
                      <a16:colId xmlns:a16="http://schemas.microsoft.com/office/drawing/2014/main" val="3452533116"/>
                    </a:ext>
                  </a:extLst>
                </a:gridCol>
                <a:gridCol w="949234">
                  <a:extLst>
                    <a:ext uri="{9D8B030D-6E8A-4147-A177-3AD203B41FA5}">
                      <a16:colId xmlns:a16="http://schemas.microsoft.com/office/drawing/2014/main" val="2402481555"/>
                    </a:ext>
                  </a:extLst>
                </a:gridCol>
              </a:tblGrid>
              <a:tr h="818605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17/13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1028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تعداد عدد سه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3219314"/>
                  </a:ext>
                </a:extLst>
              </a:tr>
              <a:tr h="818605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6000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کل پرتابها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167844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920481"/>
              </p:ext>
            </p:extLst>
          </p:nvPr>
        </p:nvGraphicFramePr>
        <p:xfrm>
          <a:off x="4362997" y="2290513"/>
          <a:ext cx="3126375" cy="163721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42125">
                  <a:extLst>
                    <a:ext uri="{9D8B030D-6E8A-4147-A177-3AD203B41FA5}">
                      <a16:colId xmlns:a16="http://schemas.microsoft.com/office/drawing/2014/main" val="2527550314"/>
                    </a:ext>
                  </a:extLst>
                </a:gridCol>
                <a:gridCol w="1042125">
                  <a:extLst>
                    <a:ext uri="{9D8B030D-6E8A-4147-A177-3AD203B41FA5}">
                      <a16:colId xmlns:a16="http://schemas.microsoft.com/office/drawing/2014/main" val="3197055278"/>
                    </a:ext>
                  </a:extLst>
                </a:gridCol>
                <a:gridCol w="1042125">
                  <a:extLst>
                    <a:ext uri="{9D8B030D-6E8A-4147-A177-3AD203B41FA5}">
                      <a16:colId xmlns:a16="http://schemas.microsoft.com/office/drawing/2014/main" val="529052251"/>
                    </a:ext>
                  </a:extLst>
                </a:gridCol>
              </a:tblGrid>
              <a:tr h="818605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16/23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974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تعداد عدد چهار 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9420990"/>
                  </a:ext>
                </a:extLst>
              </a:tr>
              <a:tr h="818605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6000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کل پرتابها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023085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440112"/>
              </p:ext>
            </p:extLst>
          </p:nvPr>
        </p:nvGraphicFramePr>
        <p:xfrm>
          <a:off x="8168640" y="2308089"/>
          <a:ext cx="3236685" cy="157084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78895">
                  <a:extLst>
                    <a:ext uri="{9D8B030D-6E8A-4147-A177-3AD203B41FA5}">
                      <a16:colId xmlns:a16="http://schemas.microsoft.com/office/drawing/2014/main" val="1005757869"/>
                    </a:ext>
                  </a:extLst>
                </a:gridCol>
                <a:gridCol w="1078895">
                  <a:extLst>
                    <a:ext uri="{9D8B030D-6E8A-4147-A177-3AD203B41FA5}">
                      <a16:colId xmlns:a16="http://schemas.microsoft.com/office/drawing/2014/main" val="3248557031"/>
                    </a:ext>
                  </a:extLst>
                </a:gridCol>
                <a:gridCol w="1078895">
                  <a:extLst>
                    <a:ext uri="{9D8B030D-6E8A-4147-A177-3AD203B41FA5}">
                      <a16:colId xmlns:a16="http://schemas.microsoft.com/office/drawing/2014/main" val="3175289588"/>
                    </a:ext>
                  </a:extLst>
                </a:gridCol>
              </a:tblGrid>
              <a:tr h="785423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15/73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944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تعداد</a:t>
                      </a:r>
                      <a:r>
                        <a:rPr lang="fa-IR" baseline="0" dirty="0" smtClean="0">
                          <a:cs typeface="B Koodak" panose="00000700000000000000" pitchFamily="2" charset="-78"/>
                        </a:rPr>
                        <a:t> عدد پنج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3962775"/>
                  </a:ext>
                </a:extLst>
              </a:tr>
              <a:tr h="785423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6000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کل پرتابها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540515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850021"/>
              </p:ext>
            </p:extLst>
          </p:nvPr>
        </p:nvGraphicFramePr>
        <p:xfrm>
          <a:off x="2462244" y="4577470"/>
          <a:ext cx="2945778" cy="165462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81926">
                  <a:extLst>
                    <a:ext uri="{9D8B030D-6E8A-4147-A177-3AD203B41FA5}">
                      <a16:colId xmlns:a16="http://schemas.microsoft.com/office/drawing/2014/main" val="2879801304"/>
                    </a:ext>
                  </a:extLst>
                </a:gridCol>
                <a:gridCol w="981926">
                  <a:extLst>
                    <a:ext uri="{9D8B030D-6E8A-4147-A177-3AD203B41FA5}">
                      <a16:colId xmlns:a16="http://schemas.microsoft.com/office/drawing/2014/main" val="3917451053"/>
                    </a:ext>
                  </a:extLst>
                </a:gridCol>
                <a:gridCol w="981926">
                  <a:extLst>
                    <a:ext uri="{9D8B030D-6E8A-4147-A177-3AD203B41FA5}">
                      <a16:colId xmlns:a16="http://schemas.microsoft.com/office/drawing/2014/main" val="2313950300"/>
                    </a:ext>
                  </a:extLst>
                </a:gridCol>
              </a:tblGrid>
              <a:tr h="827314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Koodak" panose="00000700000000000000" pitchFamily="2" charset="-78"/>
                        </a:rPr>
                        <a:t>16/5</a:t>
                      </a:r>
                      <a:endParaRPr lang="fa-IR" sz="18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Koodak" panose="00000700000000000000" pitchFamily="2" charset="-78"/>
                        </a:rPr>
                        <a:t>990</a:t>
                      </a:r>
                      <a:endParaRPr lang="fa-IR" sz="18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Koodak" panose="00000700000000000000" pitchFamily="2" charset="-78"/>
                        </a:rPr>
                        <a:t>تعداد عدد شش</a:t>
                      </a:r>
                      <a:endParaRPr lang="fa-IR" sz="18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8124958"/>
                  </a:ext>
                </a:extLst>
              </a:tr>
              <a:tr h="827314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sz="18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Koodak" panose="00000700000000000000" pitchFamily="2" charset="-78"/>
                        </a:rPr>
                        <a:t>6000</a:t>
                      </a:r>
                      <a:endParaRPr lang="fa-IR" sz="18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cs typeface="B Koodak" panose="00000700000000000000" pitchFamily="2" charset="-78"/>
                        </a:rPr>
                        <a:t>کل پرتابها</a:t>
                      </a:r>
                      <a:endParaRPr lang="fa-IR" sz="18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442434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753433"/>
              </p:ext>
            </p:extLst>
          </p:nvPr>
        </p:nvGraphicFramePr>
        <p:xfrm>
          <a:off x="6252753" y="4577471"/>
          <a:ext cx="3098799" cy="157948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32933">
                  <a:extLst>
                    <a:ext uri="{9D8B030D-6E8A-4147-A177-3AD203B41FA5}">
                      <a16:colId xmlns:a16="http://schemas.microsoft.com/office/drawing/2014/main" val="1695033958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4162188517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1225580463"/>
                    </a:ext>
                  </a:extLst>
                </a:gridCol>
              </a:tblGrid>
              <a:tr h="86451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83/5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5010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تعداد مواردی که شش نیامده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5031777"/>
                  </a:ext>
                </a:extLst>
              </a:tr>
              <a:tr h="714974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6000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کل پرتابها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9366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6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تمرین صفحه 127 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837510"/>
            <a:ext cx="11321143" cy="468521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1-چرخنده رو به رو را طوری رنگ کنید که احتمال ایستادن عقربه روی رنگ </a:t>
            </a:r>
            <a:r>
              <a:rPr lang="fa-IR" sz="2000" dirty="0" smtClean="0">
                <a:cs typeface="B Koodak" panose="00000700000000000000" pitchFamily="2" charset="-78"/>
              </a:rPr>
              <a:t>آبی </a:t>
            </a:r>
            <a:r>
              <a:rPr lang="fa-IR" sz="2000" dirty="0" smtClean="0">
                <a:cs typeface="B Koodak" panose="00000700000000000000" pitchFamily="2" charset="-78"/>
              </a:rPr>
              <a:t>برابر با احتمال ایستادن روی </a:t>
            </a:r>
            <a:r>
              <a:rPr lang="fa-IR" sz="2000" dirty="0" smtClean="0">
                <a:cs typeface="B Koodak" panose="00000700000000000000" pitchFamily="2" charset="-78"/>
              </a:rPr>
              <a:t>رنگ بنفش باشد.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دخترای گلم میتونید به دو حالت این چرخنده را رنگ کنید. یک مدلشو من اینجا گذاشتم مدل بعدی رو شما بگید.</a:t>
            </a:r>
            <a:endParaRPr lang="fa-IR" sz="2000" dirty="0">
              <a:cs typeface="B Koodak" panose="00000700000000000000" pitchFamily="2" charset="-78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87652376"/>
              </p:ext>
            </p:extLst>
          </p:nvPr>
        </p:nvGraphicFramePr>
        <p:xfrm>
          <a:off x="581192" y="2751908"/>
          <a:ext cx="3436983" cy="3342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2151017" y="4023360"/>
            <a:ext cx="949234" cy="3999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44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ادامه تمرین صفحه 127 ......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8" y="1828800"/>
            <a:ext cx="11312434" cy="478971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2-چرخنده زیر را 2000 بار چرخانده ایم و نتایج را در جدول ثبت کرده ایم.عدد ها را با تقریب  رقم صدگان(نزدیک ترین عدد)بنویسید و نمودار دایره ای مربوط به داده ها ار به کمک نقّاله رسم کنید.</a:t>
            </a:r>
          </a:p>
          <a:p>
            <a:pPr marL="0" indent="0">
              <a:buNone/>
            </a:pPr>
            <a:endParaRPr lang="fa-IR" sz="2000" dirty="0" smtClean="0">
              <a:cs typeface="B Koodak" panose="00000700000000000000" pitchFamily="2" charset="-78"/>
            </a:endParaRPr>
          </a:p>
          <a:p>
            <a:pPr marL="0" indent="0">
              <a:buNone/>
            </a:pPr>
            <a:endParaRPr lang="fa-IR" sz="2000" dirty="0">
              <a:cs typeface="B Koodak" panose="00000700000000000000" pitchFamily="2" charset="-78"/>
            </a:endParaRPr>
          </a:p>
          <a:p>
            <a:pPr marL="0" indent="0">
              <a:buNone/>
            </a:pPr>
            <a:endParaRPr lang="fa-IR" sz="2000" dirty="0" smtClean="0">
              <a:cs typeface="B Koodak" panose="00000700000000000000" pitchFamily="2" charset="-78"/>
            </a:endParaRPr>
          </a:p>
          <a:p>
            <a:pPr marL="0" indent="0">
              <a:buNone/>
            </a:pPr>
            <a:endParaRPr lang="fa-IR" sz="2000" dirty="0">
              <a:cs typeface="B Koodak" panose="00000700000000000000" pitchFamily="2" charset="-78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898033242"/>
              </p:ext>
            </p:extLst>
          </p:nvPr>
        </p:nvGraphicFramePr>
        <p:xfrm>
          <a:off x="3368842" y="3282290"/>
          <a:ext cx="3229429" cy="2228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880443"/>
              </p:ext>
            </p:extLst>
          </p:nvPr>
        </p:nvGraphicFramePr>
        <p:xfrm>
          <a:off x="7575096" y="3494195"/>
          <a:ext cx="2943498" cy="1605762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981166">
                  <a:extLst>
                    <a:ext uri="{9D8B030D-6E8A-4147-A177-3AD203B41FA5}">
                      <a16:colId xmlns:a16="http://schemas.microsoft.com/office/drawing/2014/main" val="1896821705"/>
                    </a:ext>
                  </a:extLst>
                </a:gridCol>
                <a:gridCol w="981166">
                  <a:extLst>
                    <a:ext uri="{9D8B030D-6E8A-4147-A177-3AD203B41FA5}">
                      <a16:colId xmlns:a16="http://schemas.microsoft.com/office/drawing/2014/main" val="3691293118"/>
                    </a:ext>
                  </a:extLst>
                </a:gridCol>
                <a:gridCol w="981166">
                  <a:extLst>
                    <a:ext uri="{9D8B030D-6E8A-4147-A177-3AD203B41FA5}">
                      <a16:colId xmlns:a16="http://schemas.microsoft.com/office/drawing/2014/main" val="3574175303"/>
                    </a:ext>
                  </a:extLst>
                </a:gridCol>
              </a:tblGrid>
              <a:tr h="53525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آبی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389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400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1781730"/>
                  </a:ext>
                </a:extLst>
              </a:tr>
              <a:tr h="53525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سبز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1164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1200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2999151"/>
                  </a:ext>
                </a:extLst>
              </a:tr>
              <a:tr h="53525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زرد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847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800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352010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784924967"/>
              </p:ext>
            </p:extLst>
          </p:nvPr>
        </p:nvGraphicFramePr>
        <p:xfrm>
          <a:off x="371642" y="2969867"/>
          <a:ext cx="2997200" cy="282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12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ادامه تمرین شماره 2: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1200"/>
            <a:ext cx="11029615" cy="38775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برای به دست آوردن درصد هر رنگ باید ابتدا تقریب زد.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 </a:t>
            </a:r>
            <a:endParaRPr lang="fa-IR" sz="2000" dirty="0">
              <a:cs typeface="B Koodak" panose="000007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339121"/>
              </p:ext>
            </p:extLst>
          </p:nvPr>
        </p:nvGraphicFramePr>
        <p:xfrm>
          <a:off x="2063835" y="2450306"/>
          <a:ext cx="3121023" cy="149112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40341">
                  <a:extLst>
                    <a:ext uri="{9D8B030D-6E8A-4147-A177-3AD203B41FA5}">
                      <a16:colId xmlns:a16="http://schemas.microsoft.com/office/drawing/2014/main" val="2375915544"/>
                    </a:ext>
                  </a:extLst>
                </a:gridCol>
                <a:gridCol w="1040341">
                  <a:extLst>
                    <a:ext uri="{9D8B030D-6E8A-4147-A177-3AD203B41FA5}">
                      <a16:colId xmlns:a16="http://schemas.microsoft.com/office/drawing/2014/main" val="1147388147"/>
                    </a:ext>
                  </a:extLst>
                </a:gridCol>
                <a:gridCol w="1040341">
                  <a:extLst>
                    <a:ext uri="{9D8B030D-6E8A-4147-A177-3AD203B41FA5}">
                      <a16:colId xmlns:a16="http://schemas.microsoft.com/office/drawing/2014/main" val="3559662806"/>
                    </a:ext>
                  </a:extLst>
                </a:gridCol>
              </a:tblGrid>
              <a:tr h="745562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16/6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400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آبی</a:t>
                      </a:r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6942073"/>
                  </a:ext>
                </a:extLst>
              </a:tr>
              <a:tr h="745562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2400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کل چرخشها</a:t>
                      </a:r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041084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293750"/>
              </p:ext>
            </p:extLst>
          </p:nvPr>
        </p:nvGraphicFramePr>
        <p:xfrm>
          <a:off x="6667500" y="2471737"/>
          <a:ext cx="3543300" cy="144826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81100">
                  <a:extLst>
                    <a:ext uri="{9D8B030D-6E8A-4147-A177-3AD203B41FA5}">
                      <a16:colId xmlns:a16="http://schemas.microsoft.com/office/drawing/2014/main" val="3079064663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69907762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591952788"/>
                    </a:ext>
                  </a:extLst>
                </a:gridCol>
              </a:tblGrid>
              <a:tr h="724131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50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1200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سبز</a:t>
                      </a:r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1821744"/>
                  </a:ext>
                </a:extLst>
              </a:tr>
              <a:tr h="724131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2400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کل چرخشها</a:t>
                      </a:r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6821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160238"/>
              </p:ext>
            </p:extLst>
          </p:nvPr>
        </p:nvGraphicFramePr>
        <p:xfrm>
          <a:off x="4400549" y="4431967"/>
          <a:ext cx="3711576" cy="13653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37192">
                  <a:extLst>
                    <a:ext uri="{9D8B030D-6E8A-4147-A177-3AD203B41FA5}">
                      <a16:colId xmlns:a16="http://schemas.microsoft.com/office/drawing/2014/main" val="4182965393"/>
                    </a:ext>
                  </a:extLst>
                </a:gridCol>
                <a:gridCol w="1217083">
                  <a:extLst>
                    <a:ext uri="{9D8B030D-6E8A-4147-A177-3AD203B41FA5}">
                      <a16:colId xmlns:a16="http://schemas.microsoft.com/office/drawing/2014/main" val="2350898806"/>
                    </a:ext>
                  </a:extLst>
                </a:gridCol>
                <a:gridCol w="1257301">
                  <a:extLst>
                    <a:ext uri="{9D8B030D-6E8A-4147-A177-3AD203B41FA5}">
                      <a16:colId xmlns:a16="http://schemas.microsoft.com/office/drawing/2014/main" val="440990560"/>
                    </a:ext>
                  </a:extLst>
                </a:gridCol>
              </a:tblGrid>
              <a:tr h="68269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33/3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800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زرد</a:t>
                      </a:r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1611541"/>
                  </a:ext>
                </a:extLst>
              </a:tr>
              <a:tr h="68269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100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2400</a:t>
                      </a:r>
                      <a:endParaRPr lang="fa-I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کل چرخشها</a:t>
                      </a:r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23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3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fa-IR" dirty="0" smtClean="0">
                <a:cs typeface="B Koodak" panose="00000700000000000000" pitchFamily="2" charset="-78"/>
              </a:rPr>
              <a:t>                                                                                            خسته نباشید و به امید دیدار</a:t>
            </a:r>
            <a:endParaRPr lang="fa-IR" dirty="0">
              <a:cs typeface="B Koodak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55" y="2009775"/>
            <a:ext cx="7400290" cy="4625182"/>
          </a:xfrm>
        </p:spPr>
      </p:pic>
    </p:spTree>
    <p:extLst>
      <p:ext uri="{BB962C8B-B14F-4D97-AF65-F5344CB8AC3E}">
        <p14:creationId xmlns:p14="http://schemas.microsoft.com/office/powerpoint/2010/main" val="21637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78301"/>
          </a:xfrm>
        </p:spPr>
        <p:txBody>
          <a:bodyPr anchor="t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فعالیت صفحه 126 (کاربرد درصد در احتمال)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8344" y="1820092"/>
                <a:ext cx="11262464" cy="4737462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1-تعداد خواهر و برادرهای هر یک از دانش آموزان کلاس ششم یک مدرسه را پرسیده و به کمک داده های به دست آمده، سطر مربوط به تعداد را در جدول روبه رو پر کرده ایم.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الف)سطر مربوط به درصد را کامل کنید.(برای پیدا کردن درصدها باید نسبت تعداد هر ستون را به کل تعداد خواهر برادرها که 40 تا هست را پیدا کنیم و سپس نسبت مساوی با صد بگیریم.)       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25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%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25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100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4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10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40</m:t>
                        </m:r>
                      </m:den>
                    </m:f>
                  </m:oMath>
                </a14:m>
                <a:endParaRPr lang="fa-IR" sz="2000" dirty="0" smtClean="0">
                  <a:cs typeface="B Koodak" panose="00000700000000000000" pitchFamily="2" charset="-78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fa-IR" sz="2000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344" y="1820092"/>
                <a:ext cx="11262464" cy="4737462"/>
              </a:xfrm>
              <a:blipFill>
                <a:blip r:embed="rId4"/>
                <a:stretch>
                  <a:fillRect l="-162" r="-59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114134"/>
              </p:ext>
            </p:extLst>
          </p:nvPr>
        </p:nvGraphicFramePr>
        <p:xfrm>
          <a:off x="473167" y="4316306"/>
          <a:ext cx="8128000" cy="20496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80294098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183468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1101442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490157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18219963"/>
                    </a:ext>
                  </a:extLst>
                </a:gridCol>
              </a:tblGrid>
              <a:tr h="683220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بدون خواهر و برادر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با یک خواهر یابرادر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با دو خواهر یا برادر 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با بیش از دو خواهر یا برادر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557590"/>
                  </a:ext>
                </a:extLst>
              </a:tr>
              <a:tr h="68322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تعداد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8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14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8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4985893"/>
                  </a:ext>
                </a:extLst>
              </a:tr>
              <a:tr h="68322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درصد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20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35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25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20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208811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35" y="4316306"/>
            <a:ext cx="940524" cy="63121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ادامه فعالیت....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802674"/>
            <a:ext cx="11251474" cy="4763589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ب)با توجه به جدول،نمودار دایره ای داده ها را با رنگ کردن دایره ی روبه رو،کامل کنید.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چگونه می توانید بدون محاسبه ی درصدها نمودار دایره ای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 را کامل کنید.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می توانیم از نقاله استفاده کنیم،می دانیم که کل دایره 360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درجه است و چون تعداد کل افراد 40نفر هست نسبت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بگیریم که در اینصورت برای یک نفر می توان 9 درجه را در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 نظر گرفت که با تناسب به دست می آید پس برای 8 نفر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72 درجه می شود و به همین ترتیب می توان بقیه را محاسبه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کرد. </a:t>
            </a:r>
          </a:p>
          <a:p>
            <a:pPr marL="0" indent="0">
              <a:lnSpc>
                <a:spcPct val="150000"/>
              </a:lnSpc>
              <a:buNone/>
            </a:pPr>
            <a:endParaRPr lang="fa-IR" sz="2000" dirty="0">
              <a:cs typeface="B Koodak" panose="00000700000000000000" pitchFamily="2" charset="-78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612497116"/>
              </p:ext>
            </p:extLst>
          </p:nvPr>
        </p:nvGraphicFramePr>
        <p:xfrm>
          <a:off x="673463" y="2452304"/>
          <a:ext cx="5901508" cy="4200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4901" y="58785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قسمت دوم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2846" y="1793966"/>
                <a:ext cx="11268891" cy="4746171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2-به نمودار روبه رو نگاه کنید.یک دایره کامل یک زاویه 360 درجه را نشان می دهد.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الف)درصد دو قسمت از نمودار محاسبه شده است.درباره ی چگونگی محاسبه در کلاس گفت و گو کنید.</a:t>
                </a:r>
                <a:endParaRPr lang="fa-IR" sz="2000" dirty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ب)درصد مربوط به قسمت های دیگر نمودار را حساب کنید.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36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%</m:t>
                    </m:r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 </a:t>
                </a:r>
                <a14:m>
                  <m:oMath xmlns:m="http://schemas.openxmlformats.org/officeDocument/2006/math">
                    <m:r>
                      <a:rPr lang="fa-I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≅</m:t>
                    </m:r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36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Koodak" panose="00000700000000000000" pitchFamily="2" charset="-78"/>
                          </a:rPr>
                          <m:t>100</m:t>
                        </m:r>
                      </m:den>
                    </m:f>
                  </m:oMath>
                </a14:m>
                <a:r>
                  <a:rPr lang="fa-IR" sz="2000" dirty="0" smtClean="0">
                    <a:cs typeface="B Koodak" panose="00000700000000000000" pitchFamily="2" charset="-78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00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</m:ctrlPr>
                      </m:fPr>
                      <m:num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130</m:t>
                        </m:r>
                      </m:num>
                      <m:den>
                        <m:r>
                          <a:rPr lang="fa-IR" sz="2000" b="0" i="1" smtClean="0">
                            <a:latin typeface="Cambria Math" panose="02040503050406030204" pitchFamily="18" charset="0"/>
                            <a:cs typeface="B Koodak" panose="00000700000000000000" pitchFamily="2" charset="-78"/>
                          </a:rPr>
                          <m:t>360</m:t>
                        </m:r>
                      </m:den>
                    </m:f>
                  </m:oMath>
                </a14:m>
                <a:endParaRPr lang="fa-IR" sz="2000" dirty="0" smtClean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130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90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+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50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270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           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360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270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90</m:t>
                    </m:r>
                  </m:oMath>
                </a14:m>
                <a:endParaRPr lang="fa-IR" sz="2000" dirty="0" smtClean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آن قسمت از نمودار که زاویه ی آن مشخص نیست را می توان مانند بالا محاسبه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کرد که میبینید همان 90 درجه میباشد و درصد مربوط به آن همان 25 در صد 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می باشد.</a:t>
                </a:r>
              </a:p>
              <a:p>
                <a:pPr marL="0" indent="0">
                  <a:buNone/>
                </a:pPr>
                <a:endParaRPr lang="fa-IR" sz="2000" dirty="0" smtClean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846" y="1793966"/>
                <a:ext cx="11268891" cy="4746171"/>
              </a:xfrm>
              <a:blipFill>
                <a:blip r:embed="rId4"/>
                <a:stretch>
                  <a:fillRect r="-595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626121439"/>
              </p:ext>
            </p:extLst>
          </p:nvPr>
        </p:nvGraphicFramePr>
        <p:xfrm>
          <a:off x="516708" y="3013166"/>
          <a:ext cx="4464594" cy="3526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Oval 6"/>
          <p:cNvSpPr/>
          <p:nvPr/>
        </p:nvSpPr>
        <p:spPr>
          <a:xfrm>
            <a:off x="2081349" y="4541519"/>
            <a:ext cx="574765" cy="55299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5125" y="5784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کار در کلاس صفحه 126 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811384"/>
            <a:ext cx="11268891" cy="48332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1- جمیعیت کل جهان حدود 7 میلیارد نفر است . جمعیت قاره ی آسیا تقریبا چند میلیون نفر است.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بر طبق راهنمای نمودار آسیا 61% جمعیت جهان را تشکیل می دهد حالا می توان جدول تناسب کشید.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 </a:t>
            </a:r>
            <a:endParaRPr lang="fa-IR" sz="2000" dirty="0">
              <a:cs typeface="B Koodak" panose="00000700000000000000" pitchFamily="2" charset="-78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89026018"/>
              </p:ext>
            </p:extLst>
          </p:nvPr>
        </p:nvGraphicFramePr>
        <p:xfrm>
          <a:off x="581192" y="2960914"/>
          <a:ext cx="5906694" cy="322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74762"/>
              </p:ext>
            </p:extLst>
          </p:nvPr>
        </p:nvGraphicFramePr>
        <p:xfrm>
          <a:off x="7219406" y="3445449"/>
          <a:ext cx="4081416" cy="25112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60472">
                  <a:extLst>
                    <a:ext uri="{9D8B030D-6E8A-4147-A177-3AD203B41FA5}">
                      <a16:colId xmlns:a16="http://schemas.microsoft.com/office/drawing/2014/main" val="2343658602"/>
                    </a:ext>
                  </a:extLst>
                </a:gridCol>
                <a:gridCol w="1360472">
                  <a:extLst>
                    <a:ext uri="{9D8B030D-6E8A-4147-A177-3AD203B41FA5}">
                      <a16:colId xmlns:a16="http://schemas.microsoft.com/office/drawing/2014/main" val="2663964755"/>
                    </a:ext>
                  </a:extLst>
                </a:gridCol>
                <a:gridCol w="1360472">
                  <a:extLst>
                    <a:ext uri="{9D8B030D-6E8A-4147-A177-3AD203B41FA5}">
                      <a16:colId xmlns:a16="http://schemas.microsoft.com/office/drawing/2014/main" val="756656265"/>
                    </a:ext>
                  </a:extLst>
                </a:gridCol>
              </a:tblGrid>
              <a:tr h="1255607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427000000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61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قاره آسیا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6786707"/>
                  </a:ext>
                </a:extLst>
              </a:tr>
              <a:tr h="1255607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7 میلیارد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کل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748848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5533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6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ادامه کاردرکلاس......</a:t>
            </a:r>
            <a:endParaRPr lang="fa-IR" dirty="0">
              <a:cs typeface="B Koodak" panose="000007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8492" y="1828801"/>
                <a:ext cx="11295016" cy="4763588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2-تقریبا 70درصد از سطح کره زمین آب و 30 درصد آن خشکی است.با استفاده از نقاله،نمودار دایره ای مربوط به این داده را رسم کنید.</a:t>
                </a:r>
              </a:p>
              <a:p>
                <a:pPr marL="0" indent="0">
                  <a:buNone/>
                </a:pPr>
                <a:endParaRPr lang="fa-IR" sz="2000" dirty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endParaRPr lang="fa-IR" sz="2000" dirty="0" smtClean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>
                    <a:cs typeface="B Koodak" panose="00000700000000000000" pitchFamily="2" charset="-78"/>
                  </a:rPr>
                  <a:t> </a:t>
                </a:r>
                <a:r>
                  <a:rPr lang="fa-IR" sz="2000" dirty="0" smtClean="0">
                    <a:cs typeface="B Koodak" panose="00000700000000000000" pitchFamily="2" charset="-78"/>
                  </a:rPr>
                  <a:t>                   </a:t>
                </a:r>
              </a:p>
              <a:p>
                <a:pPr marL="0" indent="0">
                  <a:buNone/>
                </a:pPr>
                <a:endParaRPr lang="fa-IR" sz="2000" dirty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fa-IR" sz="2000" b="0" i="1" smtClean="0">
                        <a:latin typeface="Cambria Math" panose="02040503050406030204" pitchFamily="18" charset="0"/>
                        <a:cs typeface="B Koodak" panose="00000700000000000000" pitchFamily="2" charset="-78"/>
                      </a:rPr>
                      <m:t>360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−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252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=</m:t>
                    </m:r>
                    <m:r>
                      <a:rPr lang="fa-I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Koodak" panose="00000700000000000000" pitchFamily="2" charset="-78"/>
                      </a:rPr>
                      <m:t>108</m:t>
                    </m:r>
                  </m:oMath>
                </a14:m>
                <a:endParaRPr lang="fa-IR" sz="2000" dirty="0" smtClean="0">
                  <a:cs typeface="B Koodak" panose="000007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پس قسمت خشکی 108 درجه هست</a:t>
                </a:r>
              </a:p>
              <a:p>
                <a:pPr marL="0" indent="0">
                  <a:buNone/>
                </a:pPr>
                <a:r>
                  <a:rPr lang="fa-IR" sz="2000" dirty="0" smtClean="0">
                    <a:cs typeface="B Koodak" panose="00000700000000000000" pitchFamily="2" charset="-78"/>
                  </a:rPr>
                  <a:t>و قسمت آبها 252 درجه هست</a:t>
                </a:r>
              </a:p>
              <a:p>
                <a:pPr marL="0" indent="0">
                  <a:buNone/>
                </a:pPr>
                <a:endParaRPr lang="fa-IR" sz="2000" dirty="0">
                  <a:cs typeface="B Koodak" panose="000007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8492" y="1828801"/>
                <a:ext cx="11295016" cy="4763588"/>
              </a:xfrm>
              <a:blipFill>
                <a:blip r:embed="rId4"/>
                <a:stretch>
                  <a:fillRect t="-640" r="-648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15739494"/>
              </p:ext>
            </p:extLst>
          </p:nvPr>
        </p:nvGraphicFramePr>
        <p:xfrm>
          <a:off x="743131" y="2960914"/>
          <a:ext cx="4246880" cy="3255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825900"/>
              </p:ext>
            </p:extLst>
          </p:nvPr>
        </p:nvGraphicFramePr>
        <p:xfrm>
          <a:off x="5765072" y="3413760"/>
          <a:ext cx="2513874" cy="190717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56937">
                  <a:extLst>
                    <a:ext uri="{9D8B030D-6E8A-4147-A177-3AD203B41FA5}">
                      <a16:colId xmlns:a16="http://schemas.microsoft.com/office/drawing/2014/main" val="4254756363"/>
                    </a:ext>
                  </a:extLst>
                </a:gridCol>
                <a:gridCol w="1256937">
                  <a:extLst>
                    <a:ext uri="{9D8B030D-6E8A-4147-A177-3AD203B41FA5}">
                      <a16:colId xmlns:a16="http://schemas.microsoft.com/office/drawing/2014/main" val="1853687747"/>
                    </a:ext>
                  </a:extLst>
                </a:gridCol>
              </a:tblGrid>
              <a:tr h="953589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252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70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4354947"/>
                  </a:ext>
                </a:extLst>
              </a:tr>
              <a:tr h="953589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360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8187012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8475" y="5537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8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فعالیت صفحه 127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91" y="1811383"/>
            <a:ext cx="11295017" cy="477229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در تعداد زیاد پرتاب سکه،انتظار داریم سکه تقریبا در نصف (50 درصد)آزمایش ها،رو و در نصف (50 درصد)آزمادش ها پشت بیاید.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اصطلاحاً می گوییم احتمال رو آمدن و پشت آمدن سکّه </a:t>
            </a:r>
            <a:r>
              <a:rPr lang="fa-IR" sz="2000" dirty="0" smtClean="0">
                <a:solidFill>
                  <a:srgbClr val="FF0000"/>
                </a:solidFill>
                <a:cs typeface="B Koodak" panose="00000700000000000000" pitchFamily="2" charset="-78"/>
              </a:rPr>
              <a:t>پنجاه،پنجاه</a:t>
            </a:r>
            <a:r>
              <a:rPr lang="fa-IR" sz="2000" dirty="0" smtClean="0">
                <a:cs typeface="B Koodak" panose="00000700000000000000" pitchFamily="2" charset="-78"/>
              </a:rPr>
              <a:t> است.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الف)جای خالی را با کلمات مناسب پر کنید.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وقتی در مبحث احتمال از پرتاب یک تاس صحبت می کنیم،در تعداد زیاد آزمایش ها انتظار داریم همه سطح ها را تقریباً      برابر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مشاهده کنیم.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ب)در جدول زیر احتمال رخ دادن هر اتّفاق را روی نوار مربوط به آن علامت بزنید.</a:t>
            </a:r>
          </a:p>
          <a:p>
            <a:pPr marL="0" indent="0">
              <a:buNone/>
            </a:pPr>
            <a:endParaRPr lang="fa-IR" sz="2000" dirty="0" smtClean="0">
              <a:cs typeface="B Koodak" panose="00000700000000000000" pitchFamily="2" charset="-78"/>
            </a:endParaRPr>
          </a:p>
          <a:p>
            <a:pPr marL="0" indent="0">
              <a:buNone/>
            </a:pPr>
            <a:r>
              <a:rPr lang="fa-IR" sz="2000" dirty="0" smtClean="0">
                <a:solidFill>
                  <a:srgbClr val="0070C0"/>
                </a:solidFill>
                <a:cs typeface="B Koodak" panose="00000700000000000000" pitchFamily="2" charset="-78"/>
              </a:rPr>
              <a:t>              در پرتاب سکّه،رو بیاید.</a:t>
            </a:r>
          </a:p>
          <a:p>
            <a:pPr marL="0" indent="0">
              <a:buNone/>
            </a:pPr>
            <a:r>
              <a:rPr lang="fa-IR" sz="2000" dirty="0" smtClean="0">
                <a:solidFill>
                  <a:srgbClr val="0070C0"/>
                </a:solidFill>
                <a:cs typeface="B Koodak" panose="00000700000000000000" pitchFamily="2" charset="-78"/>
              </a:rPr>
              <a:t>              در پرتاب </a:t>
            </a:r>
            <a:r>
              <a:rPr lang="fa-IR" sz="2000" dirty="0" smtClean="0">
                <a:solidFill>
                  <a:srgbClr val="0070C0"/>
                </a:solidFill>
                <a:cs typeface="B Koodak" panose="00000700000000000000" pitchFamily="2" charset="-78"/>
              </a:rPr>
              <a:t>تاس</a:t>
            </a:r>
            <a:r>
              <a:rPr lang="fa-IR" sz="2000" dirty="0" smtClean="0">
                <a:solidFill>
                  <a:srgbClr val="0070C0"/>
                </a:solidFill>
                <a:cs typeface="B Koodak" panose="00000700000000000000" pitchFamily="2" charset="-78"/>
              </a:rPr>
              <a:t>،2 </a:t>
            </a:r>
            <a:r>
              <a:rPr lang="fa-IR" sz="2000" dirty="0" smtClean="0">
                <a:solidFill>
                  <a:srgbClr val="0070C0"/>
                </a:solidFill>
                <a:cs typeface="B Koodak" panose="00000700000000000000" pitchFamily="2" charset="-78"/>
              </a:rPr>
              <a:t>بیاید.</a:t>
            </a:r>
          </a:p>
          <a:p>
            <a:pPr marL="0" indent="0">
              <a:buNone/>
            </a:pPr>
            <a:r>
              <a:rPr lang="fa-IR" sz="2000" dirty="0" smtClean="0">
                <a:solidFill>
                  <a:srgbClr val="0070C0"/>
                </a:solidFill>
                <a:cs typeface="B Koodak" panose="00000700000000000000" pitchFamily="2" charset="-78"/>
              </a:rPr>
              <a:t>              در پرتاب </a:t>
            </a:r>
            <a:r>
              <a:rPr lang="fa-IR" sz="2000" dirty="0" smtClean="0">
                <a:solidFill>
                  <a:srgbClr val="0070C0"/>
                </a:solidFill>
                <a:cs typeface="B Koodak" panose="00000700000000000000" pitchFamily="2" charset="-78"/>
              </a:rPr>
              <a:t>تاس</a:t>
            </a:r>
            <a:r>
              <a:rPr lang="fa-IR" sz="2000" dirty="0" smtClean="0">
                <a:solidFill>
                  <a:srgbClr val="0070C0"/>
                </a:solidFill>
                <a:cs typeface="B Koodak" panose="00000700000000000000" pitchFamily="2" charset="-78"/>
              </a:rPr>
              <a:t>،2 </a:t>
            </a:r>
            <a:r>
              <a:rPr lang="fa-IR" sz="2000" dirty="0" smtClean="0">
                <a:solidFill>
                  <a:srgbClr val="0070C0"/>
                </a:solidFill>
                <a:cs typeface="B Koodak" panose="00000700000000000000" pitchFamily="2" charset="-78"/>
              </a:rPr>
              <a:t>نیاید.</a:t>
            </a:r>
          </a:p>
          <a:p>
            <a:pPr marL="0" indent="0">
              <a:buNone/>
            </a:pPr>
            <a:endParaRPr lang="fa-IR" sz="2000" dirty="0" smtClean="0">
              <a:cs typeface="B Koodak" panose="00000700000000000000" pitchFamily="2" charset="-78"/>
            </a:endParaRPr>
          </a:p>
          <a:p>
            <a:pPr marL="0" indent="0">
              <a:buNone/>
            </a:pPr>
            <a:endParaRPr lang="fa-IR" sz="2000" dirty="0">
              <a:cs typeface="B Koodak" panose="00000700000000000000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581192" y="3431177"/>
            <a:ext cx="1116979" cy="870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50350"/>
              </p:ext>
            </p:extLst>
          </p:nvPr>
        </p:nvGraphicFramePr>
        <p:xfrm>
          <a:off x="359954" y="4519747"/>
          <a:ext cx="8128000" cy="173276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01700351"/>
                    </a:ext>
                  </a:extLst>
                </a:gridCol>
              </a:tblGrid>
              <a:tr h="433191"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احتمال بیشتر از نصف                          احتمال برابر نصف                       احتمال</a:t>
                      </a:r>
                      <a:r>
                        <a:rPr lang="fa-IR" baseline="0" dirty="0" smtClean="0"/>
                        <a:t> کمتر از نصف </a:t>
                      </a:r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013046"/>
                  </a:ext>
                </a:extLst>
              </a:tr>
              <a:tr h="433191"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   </a:t>
                      </a:r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248612"/>
                  </a:ext>
                </a:extLst>
              </a:tr>
              <a:tr h="433191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398963"/>
                  </a:ext>
                </a:extLst>
              </a:tr>
              <a:tr h="433191">
                <a:tc>
                  <a:txBody>
                    <a:bodyPr/>
                    <a:lstStyle/>
                    <a:p>
                      <a:pPr rtl="1"/>
                      <a:r>
                        <a:rPr lang="fa-IR" dirty="0" smtClean="0"/>
                        <a:t>           </a:t>
                      </a:r>
                      <a:endParaRPr lang="fa-I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258815"/>
                  </a:ext>
                </a:extLst>
              </a:tr>
            </a:tbl>
          </a:graphicData>
        </a:graphic>
      </p:graphicFrame>
      <p:sp>
        <p:nvSpPr>
          <p:cNvPr id="8" name="5-Point Star 7"/>
          <p:cNvSpPr/>
          <p:nvPr/>
        </p:nvSpPr>
        <p:spPr>
          <a:xfrm>
            <a:off x="7550331" y="5913120"/>
            <a:ext cx="209005" cy="18288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5-Point Star 8"/>
          <p:cNvSpPr/>
          <p:nvPr/>
        </p:nvSpPr>
        <p:spPr>
          <a:xfrm>
            <a:off x="4319451" y="5090159"/>
            <a:ext cx="209005" cy="18288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5-Point Star 9"/>
          <p:cNvSpPr/>
          <p:nvPr/>
        </p:nvSpPr>
        <p:spPr>
          <a:xfrm>
            <a:off x="1234335" y="5486400"/>
            <a:ext cx="209005" cy="18288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4682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5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کاردرکلاس صفحه 127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1820091"/>
            <a:ext cx="11321141" cy="4659085"/>
          </a:xfrm>
        </p:spPr>
        <p:txBody>
          <a:bodyPr anchor="t"/>
          <a:lstStyle/>
          <a:p>
            <a:pPr marL="0" indent="0">
              <a:buNone/>
            </a:pPr>
            <a:r>
              <a:rPr lang="fa-IR" sz="2000" dirty="0">
                <a:cs typeface="B Koodak" panose="00000700000000000000" pitchFamily="2" charset="-78"/>
              </a:rPr>
              <a:t>1-یک سکه را 1000 بار انداخته ایم.نتیجه این آزمایش ها در این جدول دیده می شود.در چند آزمایش،سکّه رو آمده است</a:t>
            </a:r>
            <a:r>
              <a:rPr lang="fa-IR" sz="2000" dirty="0" smtClean="0">
                <a:cs typeface="B Koodak" panose="00000700000000000000" pitchFamily="2" charset="-78"/>
              </a:rPr>
              <a:t>؟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حالا تعداد پشت را می توان با تفریق پیدا کرد.</a:t>
            </a:r>
            <a:endParaRPr lang="fa-IR" sz="2000" dirty="0">
              <a:cs typeface="B Koodak" panose="00000700000000000000" pitchFamily="2" charset="-78"/>
            </a:endParaRPr>
          </a:p>
          <a:p>
            <a:pPr marL="0" indent="0" fontAlgn="ctr">
              <a:buNone/>
            </a:pPr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005187"/>
              </p:ext>
            </p:extLst>
          </p:nvPr>
        </p:nvGraphicFramePr>
        <p:xfrm>
          <a:off x="3117668" y="2766182"/>
          <a:ext cx="2931884" cy="1788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65942">
                  <a:extLst>
                    <a:ext uri="{9D8B030D-6E8A-4147-A177-3AD203B41FA5}">
                      <a16:colId xmlns:a16="http://schemas.microsoft.com/office/drawing/2014/main" val="3285958331"/>
                    </a:ext>
                  </a:extLst>
                </a:gridCol>
                <a:gridCol w="1465942">
                  <a:extLst>
                    <a:ext uri="{9D8B030D-6E8A-4147-A177-3AD203B41FA5}">
                      <a16:colId xmlns:a16="http://schemas.microsoft.com/office/drawing/2014/main" val="1550514076"/>
                    </a:ext>
                  </a:extLst>
                </a:gridCol>
              </a:tblGrid>
              <a:tr h="894200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رو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پشت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8646890"/>
                  </a:ext>
                </a:extLst>
              </a:tr>
              <a:tr h="894200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43/8%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56/2%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569392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056733"/>
              </p:ext>
            </p:extLst>
          </p:nvPr>
        </p:nvGraphicFramePr>
        <p:xfrm>
          <a:off x="7001689" y="2766182"/>
          <a:ext cx="3036390" cy="172744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12130">
                  <a:extLst>
                    <a:ext uri="{9D8B030D-6E8A-4147-A177-3AD203B41FA5}">
                      <a16:colId xmlns:a16="http://schemas.microsoft.com/office/drawing/2014/main" val="655150456"/>
                    </a:ext>
                  </a:extLst>
                </a:gridCol>
                <a:gridCol w="1012130">
                  <a:extLst>
                    <a:ext uri="{9D8B030D-6E8A-4147-A177-3AD203B41FA5}">
                      <a16:colId xmlns:a16="http://schemas.microsoft.com/office/drawing/2014/main" val="2805521108"/>
                    </a:ext>
                  </a:extLst>
                </a:gridCol>
                <a:gridCol w="1012130">
                  <a:extLst>
                    <a:ext uri="{9D8B030D-6E8A-4147-A177-3AD203B41FA5}">
                      <a16:colId xmlns:a16="http://schemas.microsoft.com/office/drawing/2014/main" val="1317476267"/>
                    </a:ext>
                  </a:extLst>
                </a:gridCol>
              </a:tblGrid>
              <a:tr h="863721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438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43/8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رو 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170565"/>
                  </a:ext>
                </a:extLst>
              </a:tr>
              <a:tr h="863721"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1000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cs typeface="B Koodak" panose="00000700000000000000" pitchFamily="2" charset="-78"/>
                        </a:rPr>
                        <a:t>کل</a:t>
                      </a:r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7699589"/>
                  </a:ext>
                </a:extLst>
              </a:tr>
            </a:tbl>
          </a:graphicData>
        </a:graphic>
      </p:graphicFrame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725" y="5794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کار درکلاس صفحه 127</a:t>
            </a:r>
            <a:endParaRPr lang="fa-IR" dirty="0">
              <a:cs typeface="B Koodak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554" y="1894581"/>
            <a:ext cx="11268891" cy="484196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2-نتیجه 6000 بار پرتاب یک تاس در نمودار روبه رو آمده است.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الف)درصد مشاهده ی هر عدد را به کمک ماشین حساب به دست آورید.</a:t>
            </a:r>
          </a:p>
          <a:p>
            <a:pPr marL="0" indent="0">
              <a:buNone/>
            </a:pPr>
            <a:r>
              <a:rPr lang="fa-IR" sz="2000" dirty="0" smtClean="0">
                <a:cs typeface="B Koodak" panose="00000700000000000000" pitchFamily="2" charset="-78"/>
              </a:rPr>
              <a:t>ب)در چند درصد موارد 6  نیامده است</a:t>
            </a:r>
            <a:r>
              <a:rPr lang="fa-IR" sz="2000" dirty="0">
                <a:cs typeface="B Koodak" panose="00000700000000000000" pitchFamily="2" charset="-78"/>
              </a:rPr>
              <a:t>؟</a:t>
            </a:r>
            <a:r>
              <a:rPr lang="fa-IR" sz="2000" dirty="0" smtClean="0">
                <a:cs typeface="B Koodak" panose="00000700000000000000" pitchFamily="2" charset="-78"/>
              </a:rPr>
              <a:t>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fa-IR" sz="2000" dirty="0">
              <a:cs typeface="B Koodak" panose="00000700000000000000" pitchFamily="2" charset="-78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176041900"/>
              </p:ext>
            </p:extLst>
          </p:nvPr>
        </p:nvGraphicFramePr>
        <p:xfrm>
          <a:off x="769257" y="2412273"/>
          <a:ext cx="4360091" cy="327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179451"/>
              </p:ext>
            </p:extLst>
          </p:nvPr>
        </p:nvGraphicFramePr>
        <p:xfrm>
          <a:off x="5512527" y="3344091"/>
          <a:ext cx="2490651" cy="148916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30217">
                  <a:extLst>
                    <a:ext uri="{9D8B030D-6E8A-4147-A177-3AD203B41FA5}">
                      <a16:colId xmlns:a16="http://schemas.microsoft.com/office/drawing/2014/main" val="3989315877"/>
                    </a:ext>
                  </a:extLst>
                </a:gridCol>
                <a:gridCol w="830217">
                  <a:extLst>
                    <a:ext uri="{9D8B030D-6E8A-4147-A177-3AD203B41FA5}">
                      <a16:colId xmlns:a16="http://schemas.microsoft.com/office/drawing/2014/main" val="1736949497"/>
                    </a:ext>
                  </a:extLst>
                </a:gridCol>
                <a:gridCol w="830217">
                  <a:extLst>
                    <a:ext uri="{9D8B030D-6E8A-4147-A177-3AD203B41FA5}">
                      <a16:colId xmlns:a16="http://schemas.microsoft.com/office/drawing/2014/main" val="2839127349"/>
                    </a:ext>
                  </a:extLst>
                </a:gridCol>
              </a:tblGrid>
              <a:tr h="744583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16/3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980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تعداد عدد یک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7025868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6000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Koodak" panose="00000700000000000000" pitchFamily="2" charset="-78"/>
                        </a:rPr>
                        <a:t>تعداد</a:t>
                      </a:r>
                      <a:r>
                        <a:rPr lang="fa-IR" sz="1600" baseline="0" dirty="0" smtClean="0">
                          <a:cs typeface="B Koodak" panose="00000700000000000000" pitchFamily="2" charset="-78"/>
                        </a:rPr>
                        <a:t> کل پرتابها</a:t>
                      </a:r>
                      <a:endParaRPr lang="fa-IR" sz="1600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833565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124565"/>
              </p:ext>
            </p:extLst>
          </p:nvPr>
        </p:nvGraphicFramePr>
        <p:xfrm>
          <a:off x="8268791" y="3344091"/>
          <a:ext cx="2364375" cy="146461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88125">
                  <a:extLst>
                    <a:ext uri="{9D8B030D-6E8A-4147-A177-3AD203B41FA5}">
                      <a16:colId xmlns:a16="http://schemas.microsoft.com/office/drawing/2014/main" val="1029602535"/>
                    </a:ext>
                  </a:extLst>
                </a:gridCol>
                <a:gridCol w="788125">
                  <a:extLst>
                    <a:ext uri="{9D8B030D-6E8A-4147-A177-3AD203B41FA5}">
                      <a16:colId xmlns:a16="http://schemas.microsoft.com/office/drawing/2014/main" val="3517155300"/>
                    </a:ext>
                  </a:extLst>
                </a:gridCol>
                <a:gridCol w="788125">
                  <a:extLst>
                    <a:ext uri="{9D8B030D-6E8A-4147-A177-3AD203B41FA5}">
                      <a16:colId xmlns:a16="http://schemas.microsoft.com/office/drawing/2014/main" val="563485821"/>
                    </a:ext>
                  </a:extLst>
                </a:gridCol>
              </a:tblGrid>
              <a:tr h="732306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18/06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1084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تعداد عدد دو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0192538"/>
                  </a:ext>
                </a:extLst>
              </a:tr>
              <a:tr h="732306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100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6000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Koodak" panose="00000700000000000000" pitchFamily="2" charset="-78"/>
                        </a:rPr>
                        <a:t>کل پرتابها</a:t>
                      </a:r>
                      <a:endParaRPr lang="fa-IR" dirty="0">
                        <a:cs typeface="B Koodak" panose="000007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1713"/>
                  </a:ext>
                </a:extLst>
              </a:tr>
            </a:tbl>
          </a:graphicData>
        </a:graphic>
      </p:graphicFrame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0" y="6039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CAB62D-49E5-4271-85C6-1466970BAB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7F0652-397B-4F71-B75E-207A80EB2786}">
  <ds:schemaRefs>
    <ds:schemaRef ds:uri="71af3243-3dd4-4a8d-8c0d-dd76da1f02a5"/>
    <ds:schemaRef ds:uri="http://schemas.microsoft.com/office/infopath/2007/PartnerControls"/>
    <ds:schemaRef ds:uri="16c05727-aa75-4e4a-9b5f-8a80a1165891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5A32ED2-6DBA-4E14-851E-DE5772C902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843</Words>
  <Application>Microsoft Office PowerPoint</Application>
  <PresentationFormat>Widescreen</PresentationFormat>
  <Paragraphs>197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B Koodak</vt:lpstr>
      <vt:lpstr>Calibri</vt:lpstr>
      <vt:lpstr>Cambria Math</vt:lpstr>
      <vt:lpstr>Gill Sans MT</vt:lpstr>
      <vt:lpstr>Majalla UI</vt:lpstr>
      <vt:lpstr>Wingdings 2</vt:lpstr>
      <vt:lpstr>Dividend</vt:lpstr>
      <vt:lpstr>به نام خدا</vt:lpstr>
      <vt:lpstr>فعالیت صفحه 126 (کاربرد درصد در احتمال)</vt:lpstr>
      <vt:lpstr>ادامه فعالیت....</vt:lpstr>
      <vt:lpstr>قسمت دوم</vt:lpstr>
      <vt:lpstr>کار در کلاس صفحه 126 </vt:lpstr>
      <vt:lpstr>ادامه کاردرکلاس......</vt:lpstr>
      <vt:lpstr>فعالیت صفحه 127</vt:lpstr>
      <vt:lpstr>کاردرکلاس صفحه 127</vt:lpstr>
      <vt:lpstr>کار درکلاس صفحه 127</vt:lpstr>
      <vt:lpstr>ادامه کار در کلاس شماره دو:</vt:lpstr>
      <vt:lpstr>تمرین صفحه 127 </vt:lpstr>
      <vt:lpstr>ادامه تمرین صفحه 127 ......</vt:lpstr>
      <vt:lpstr>ادامه تمرین شماره 2:</vt:lpstr>
      <vt:lpstr>                                                                                            خسته نباشید و به امید دیدار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2020-04-04T08:14:30Z</dcterms:created>
  <dcterms:modified xsi:type="dcterms:W3CDTF">2020-04-09T10:13:19Z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