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05" r:id="rId1"/>
  </p:sldMasterIdLst>
  <p:sldIdLst>
    <p:sldId id="259" r:id="rId2"/>
    <p:sldId id="260" r:id="rId3"/>
    <p:sldId id="261" r:id="rId4"/>
    <p:sldId id="262" r:id="rId5"/>
    <p:sldId id="263" r:id="rId6"/>
    <p:sldId id="264" r:id="rId7"/>
    <p:sldId id="265" r:id="rId8"/>
    <p:sldId id="273" r:id="rId9"/>
    <p:sldId id="275" r:id="rId10"/>
    <p:sldId id="276" r:id="rId11"/>
    <p:sldId id="267" r:id="rId12"/>
    <p:sldId id="268" r:id="rId13"/>
    <p:sldId id="269" r:id="rId14"/>
    <p:sldId id="270" r:id="rId15"/>
    <p:sldId id="271" r:id="rId16"/>
    <p:sldId id="277" r:id="rId17"/>
    <p:sldId id="278" r:id="rId18"/>
    <p:sldId id="279" r:id="rId19"/>
    <p:sldId id="272"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CC"/>
    <a:srgbClr val="DDA147"/>
    <a:srgbClr val="B54C2D"/>
    <a:srgbClr val="B66952"/>
    <a:srgbClr val="B56D45"/>
    <a:srgbClr val="DF985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8" d="100"/>
          <a:sy n="88" d="100"/>
        </p:scale>
        <p:origin x="494"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70693" y="377348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8D38747-4367-4BD2-8D51-C97E202738E2}" type="datetime1">
              <a:rPr lang="en-US" smtClean="0"/>
              <a:t>4/11/2020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8525254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a:extLst>
              <a:ext uri="{FF2B5EF4-FFF2-40B4-BE49-F238E27FC236}">
                <a16:creationId xmlns:a16="http://schemas.microsoft.com/office/drawing/2014/main" id="{CE39118B-B3AD-4BD4-BA22-DEFF4E76C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95" y="5247728"/>
            <a:ext cx="10353762" cy="543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1F1B079-7EF0-44EE-B798-BCC497C9F3B2}" type="datetime1">
              <a:rPr lang="en-US" smtClean="0"/>
              <a:t>4/11/2020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2146655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normAutofit/>
          </a:bodyPr>
          <a:lstStyle>
            <a:lvl1pPr>
              <a:defRPr sz="40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8FF70A8-1D13-4657-95F0-A9EA54967B8D}" type="datetime1">
              <a:rPr lang="en-US" smtClean="0"/>
              <a:t>4/11/2020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812055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normAutofit/>
          </a:bodyPr>
          <a:lstStyle>
            <a:lvl1pPr>
              <a:defRPr sz="36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1EB90AC-71BD-4C7F-8ACA-7B3F18292E63}" type="datetime1">
              <a:rPr lang="en-US" smtClean="0"/>
              <a:t>4/11/2020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
        <p:nvSpPr>
          <p:cNvPr id="11" name="TextBox 10">
            <a:extLst>
              <a:ext uri="{FF2B5EF4-FFF2-40B4-BE49-F238E27FC236}">
                <a16:creationId xmlns:a16="http://schemas.microsoft.com/office/drawing/2014/main" id="{223F0D53-0705-41B7-8554-09D21E7807F9}"/>
              </a:ext>
            </a:extLst>
          </p:cNvPr>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a:extLst>
              <a:ext uri="{FF2B5EF4-FFF2-40B4-BE49-F238E27FC236}">
                <a16:creationId xmlns:a16="http://schemas.microsoft.com/office/drawing/2014/main" id="{C7F647CD-0F1A-4BB3-89E0-A74F1E1B098D}"/>
              </a:ext>
            </a:extLst>
          </p:cNvPr>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4805943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E6EFC2C-8905-46F0-B443-CE905B76BA01}" type="datetime1">
              <a:rPr lang="en-US" smtClean="0"/>
              <a:t>4/11/2020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588362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913795"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8" name="Text Placeholder 3"/>
          <p:cNvSpPr>
            <a:spLocks noGrp="1"/>
          </p:cNvSpPr>
          <p:nvPr>
            <p:ph type="body" sz="half" idx="15"/>
          </p:nvPr>
        </p:nvSpPr>
        <p:spPr>
          <a:xfrm>
            <a:off x="91379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9" name="Text Placeholder 4"/>
          <p:cNvSpPr>
            <a:spLocks noGrp="1"/>
          </p:cNvSpPr>
          <p:nvPr>
            <p:ph type="body" sz="quarter" idx="3"/>
          </p:nvPr>
        </p:nvSpPr>
        <p:spPr>
          <a:xfrm>
            <a:off x="4446711" y="1885949"/>
            <a:ext cx="3300984" cy="764783"/>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0" name="Text Placeholder 3"/>
          <p:cNvSpPr>
            <a:spLocks noGrp="1"/>
          </p:cNvSpPr>
          <p:nvPr>
            <p:ph type="body" sz="half" idx="16"/>
          </p:nvPr>
        </p:nvSpPr>
        <p:spPr>
          <a:xfrm>
            <a:off x="444143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1" name="Text Placeholder 4"/>
          <p:cNvSpPr>
            <a:spLocks noGrp="1"/>
          </p:cNvSpPr>
          <p:nvPr>
            <p:ph type="body" sz="quarter" idx="13"/>
          </p:nvPr>
        </p:nvSpPr>
        <p:spPr>
          <a:xfrm>
            <a:off x="7966572"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Text Placeholder 3"/>
          <p:cNvSpPr>
            <a:spLocks noGrp="1"/>
          </p:cNvSpPr>
          <p:nvPr>
            <p:ph type="body" sz="half" idx="17"/>
          </p:nvPr>
        </p:nvSpPr>
        <p:spPr>
          <a:xfrm>
            <a:off x="7966572" y="2768110"/>
            <a:ext cx="3300984" cy="302308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D9079DC3-C9B5-499E-9140-0DC28B7074E2}" type="datetime1">
              <a:rPr lang="en-US" smtClean="0"/>
              <a:t>4/11/2020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874069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a:extLst>
              <a:ext uri="{FF2B5EF4-FFF2-40B4-BE49-F238E27FC236}">
                <a16:creationId xmlns:a16="http://schemas.microsoft.com/office/drawing/2014/main" id="{7E87C569-D426-4615-ADA7-B370EA9834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a:extLst>
              <a:ext uri="{FF2B5EF4-FFF2-40B4-BE49-F238E27FC236}">
                <a16:creationId xmlns:a16="http://schemas.microsoft.com/office/drawing/2014/main" id="{7B353ED4-7AD0-46C9-88ED-1A16B1433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a:extLst>
              <a:ext uri="{FF2B5EF4-FFF2-40B4-BE49-F238E27FC236}">
                <a16:creationId xmlns:a16="http://schemas.microsoft.com/office/drawing/2014/main" id="{F561D985-AD57-459A-B3A6-EBF296039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913795" y="4572443"/>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441435"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966572"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30BB33EA-E472-4D22-9C03-A9C14AA21CED}" type="datetime1">
              <a:rPr lang="en-US" smtClean="0"/>
              <a:t>4/11/2020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623026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17E833E-1B6D-415F-AD29-75AE8C43BD0D}" type="datetime1">
              <a:rPr lang="en-US" smtClean="0"/>
              <a:t>4/11/2020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0941586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452596F-08A7-4B70-989A-F2B1CF31E66B}" type="datetime1">
              <a:rPr lang="en-US" smtClean="0"/>
              <a:t>4/11/2020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345277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3C55A3C-5767-4844-A0A3-83778C2E5409}" type="datetime1">
              <a:rPr lang="en-US" smtClean="0"/>
              <a:t>4/11/2020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785865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95401" y="3763439"/>
            <a:ext cx="9590550" cy="133349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AE507A8-A5CF-4D38-AB86-7EDDA87A85D4}" type="datetime1">
              <a:rPr lang="en-US" smtClean="0"/>
              <a:t>4/11/2020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2264868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1261872"/>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913795" y="2076450"/>
            <a:ext cx="4856841" cy="3622671"/>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410716" y="2076451"/>
            <a:ext cx="4856841" cy="3622672"/>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DFCD27C-8599-43EF-BA1D-14DDC1946E06}" type="datetime1">
              <a:rPr lang="en-US" smtClean="0"/>
              <a:t>4/11/2020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751756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a:extLst>
              <a:ext uri="{FF2B5EF4-FFF2-40B4-BE49-F238E27FC236}">
                <a16:creationId xmlns:a16="http://schemas.microsoft.com/office/drawing/2014/main" id="{37B721FF-D609-4D98-9D19-CF75AA8A54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29200" cy="4099959"/>
          </a:xfrm>
          <a:prstGeom prst="rect">
            <a:avLst/>
          </a:prstGeom>
        </p:spPr>
      </p:pic>
      <p:pic>
        <p:nvPicPr>
          <p:cNvPr id="21" name="Picture 20" descr="Slate-V2-HD-compPhotoInset.png">
            <a:extLst>
              <a:ext uri="{FF2B5EF4-FFF2-40B4-BE49-F238E27FC236}">
                <a16:creationId xmlns:a16="http://schemas.microsoft.com/office/drawing/2014/main" id="{073936BD-C868-433F-8E84-D6DD8E640E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357" y="1734506"/>
            <a:ext cx="5029200" cy="4099959"/>
          </a:xfrm>
          <a:prstGeom prst="rect">
            <a:avLst/>
          </a:prstGeom>
        </p:spPr>
      </p:pic>
      <p:sp>
        <p:nvSpPr>
          <p:cNvPr id="2" name="Title 1"/>
          <p:cNvSpPr>
            <a:spLocks noGrp="1"/>
          </p:cNvSpPr>
          <p:nvPr>
            <p:ph type="title"/>
          </p:nvPr>
        </p:nvSpPr>
        <p:spPr>
          <a:xfrm>
            <a:off x="913795" y="609600"/>
            <a:ext cx="10353762" cy="97045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046013" y="1855153"/>
            <a:ext cx="4764764" cy="69249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046013" y="2702103"/>
            <a:ext cx="4764764"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63166" y="1855152"/>
            <a:ext cx="4779582" cy="692495"/>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363167" y="2702103"/>
            <a:ext cx="4779581"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9343D99-809A-49C0-96E5-4250D0B498EE}" type="datetime1">
              <a:rPr lang="en-US" smtClean="0"/>
              <a:t>4/11/2020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088870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143DE9B-B678-4EFB-BB7D-A4370204A0B0}" type="datetime1">
              <a:rPr lang="en-US" smtClean="0"/>
              <a:t>4/11/2020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64888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8812DA-F765-4142-A6A3-A8ED7235E082}" type="datetime1">
              <a:rPr lang="en-US" smtClean="0"/>
              <a:t>4/11/2020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65916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800" b="0"/>
            </a:lvl1pPr>
          </a:lstStyle>
          <a:p>
            <a:r>
              <a:rPr lang="en-US" smtClean="0"/>
              <a:t>Click to edit Master title style</a:t>
            </a:r>
            <a:endParaRPr lang="en-US" dirty="0"/>
          </a:p>
        </p:txBody>
      </p:sp>
      <p:sp>
        <p:nvSpPr>
          <p:cNvPr id="3" name="Content Placeholder 2"/>
          <p:cNvSpPr>
            <a:spLocks noGrp="1"/>
          </p:cNvSpPr>
          <p:nvPr>
            <p:ph idx="1"/>
          </p:nvPr>
        </p:nvSpPr>
        <p:spPr>
          <a:xfrm>
            <a:off x="4855633" y="609600"/>
            <a:ext cx="6411924" cy="5080001"/>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13795" y="2673351"/>
            <a:ext cx="3706889" cy="301625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3E0277FD-7DE6-41D4-930D-AC99F5AFE54E}" type="datetime1">
              <a:rPr lang="en-US" smtClean="0"/>
              <a:t>4/11/2020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5964791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a:extLst>
              <a:ext uri="{FF2B5EF4-FFF2-40B4-BE49-F238E27FC236}">
                <a16:creationId xmlns:a16="http://schemas.microsoft.com/office/drawing/2014/main" id="{4D06E496-ACBA-4063-B4A1-C5C484EE5A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763701"/>
            <a:ext cx="5707899" cy="1675559"/>
          </a:xfrm>
        </p:spPr>
        <p:txBody>
          <a:bodyPr anchor="b">
            <a:noAutofit/>
          </a:bodyPr>
          <a:lstStyle>
            <a:lvl1pPr algn="ctr">
              <a:defRPr sz="32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473698" y="2679699"/>
            <a:ext cx="4588094" cy="3135695"/>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9EA15526-7079-4B7B-987C-1B5FAE11A0FF}" type="datetime1">
              <a:rPr lang="en-US" smtClean="0"/>
              <a:t>4/11/2020</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263787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125730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13795" y="2076450"/>
            <a:ext cx="10353762" cy="3714749"/>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78736" y="6000749"/>
            <a:ext cx="2743200"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073ED0CC-082F-4160-86E5-0D6041F12778}" type="datetime1">
              <a:rPr lang="en-US" smtClean="0"/>
              <a:t>4/11/2020</a:t>
            </a:fld>
            <a:endParaRPr lang="en-US" dirty="0"/>
          </a:p>
        </p:txBody>
      </p:sp>
      <p:sp>
        <p:nvSpPr>
          <p:cNvPr id="5" name="Footer Placeholder 4"/>
          <p:cNvSpPr>
            <a:spLocks noGrp="1"/>
          </p:cNvSpPr>
          <p:nvPr>
            <p:ph type="ftr" sz="quarter" idx="3"/>
          </p:nvPr>
        </p:nvSpPr>
        <p:spPr>
          <a:xfrm>
            <a:off x="913795" y="6000749"/>
            <a:ext cx="6672865" cy="365125"/>
          </a:xfrm>
          <a:prstGeom prst="rect">
            <a:avLst/>
          </a:prstGeom>
        </p:spPr>
        <p:txBody>
          <a:bodyPr vert="horz" lIns="91440" tIns="45720" rIns="91440" bIns="45720" rtlCol="0" anchor="ctr"/>
          <a:lstStyle>
            <a:lvl1pPr algn="l">
              <a:defRPr sz="110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10514011" y="6000749"/>
            <a:ext cx="753545"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1069802776"/>
      </p:ext>
    </p:extLst>
  </p:cSld>
  <p:clrMap bg1="dk1" tx1="lt1" bg2="dk2" tx2="lt2" accent1="accent1" accent2="accent2" accent3="accent3" accent4="accent4" accent5="accent5" accent6="accent6" hlink="hlink" folHlink="folHlink"/>
  <p:sldLayoutIdLst>
    <p:sldLayoutId id="2147483713" r:id="rId1"/>
    <p:sldLayoutId id="2147483715" r:id="rId2"/>
    <p:sldLayoutId id="2147483716" r:id="rId3"/>
    <p:sldLayoutId id="2147483714" r:id="rId4"/>
    <p:sldLayoutId id="2147483710" r:id="rId5"/>
    <p:sldLayoutId id="2147483694" r:id="rId6"/>
    <p:sldLayoutId id="2147483695" r:id="rId7"/>
    <p:sldLayoutId id="2147483696" r:id="rId8"/>
    <p:sldLayoutId id="2147483697" r:id="rId9"/>
    <p:sldLayoutId id="2147483699" r:id="rId10"/>
    <p:sldLayoutId id="2147483693" r:id="rId11"/>
    <p:sldLayoutId id="2147483700" r:id="rId12"/>
    <p:sldLayoutId id="2147483701" r:id="rId13"/>
    <p:sldLayoutId id="2147483703" r:id="rId14"/>
    <p:sldLayoutId id="2147483704" r:id="rId15"/>
    <p:sldLayoutId id="2147483702" r:id="rId16"/>
    <p:sldLayoutId id="2147483698" r:id="rId17"/>
  </p:sldLayoutIdLst>
  <p:hf sldNum="0" hdr="0" ftr="0" dt="0"/>
  <p:txStyles>
    <p:titleStyle>
      <a:lvl1pPr algn="ctr" defTabSz="457200" rtl="1" eaLnBrk="1" latinLnBrk="0" hangingPunct="1">
        <a:lnSpc>
          <a:spcPct val="90000"/>
        </a:lnSpc>
        <a:spcBef>
          <a:spcPct val="0"/>
        </a:spcBef>
        <a:buNone/>
        <a:defRPr sz="4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342900" indent="-306000" algn="r" defTabSz="457200" rtl="1" eaLnBrk="1" latinLnBrk="0" hangingPunct="1">
        <a:lnSpc>
          <a:spcPct val="110000"/>
        </a:lnSpc>
        <a:spcBef>
          <a:spcPct val="20000"/>
        </a:spcBef>
        <a:spcAft>
          <a:spcPts val="600"/>
        </a:spcAft>
        <a:buClr>
          <a:schemeClr val="tx2"/>
        </a:buClr>
        <a:buSzPct val="70000"/>
        <a:buFont typeface="Wingdings 2" charset="2"/>
        <a:buChar char=""/>
        <a:defRPr sz="23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r" defTabSz="457200" rtl="1" eaLnBrk="1" latinLnBrk="0" hangingPunct="1">
        <a:spcBef>
          <a:spcPct val="20000"/>
        </a:spcBef>
        <a:spcAft>
          <a:spcPts val="600"/>
        </a:spcAft>
        <a:buClr>
          <a:schemeClr val="tx2"/>
        </a:buClr>
        <a:buSzPct val="70000"/>
        <a:buFont typeface="Wingdings 2" charset="2"/>
        <a:buChar char=""/>
        <a:defRPr sz="21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r" defTabSz="457200" rtl="1"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r" defTabSz="457200" rtl="1"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r" defTabSz="457200" rtl="1"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r" defTabSz="457200" rtl="1"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r" defTabSz="457200" rtl="1"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r" defTabSz="457200" rtl="1"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r" defTabSz="457200" rtl="1"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r" defTabSz="457200" rtl="1" eaLnBrk="1" latinLnBrk="0" hangingPunct="1">
        <a:defRPr sz="1800" kern="1200">
          <a:solidFill>
            <a:schemeClr val="tx1"/>
          </a:solidFill>
          <a:latin typeface="+mn-lt"/>
          <a:ea typeface="+mn-ea"/>
          <a:cs typeface="+mn-cs"/>
        </a:defRPr>
      </a:lvl1pPr>
      <a:lvl2pPr marL="457200" algn="r" defTabSz="457200" rtl="1" eaLnBrk="1" latinLnBrk="0" hangingPunct="1">
        <a:defRPr sz="1800" kern="1200">
          <a:solidFill>
            <a:schemeClr val="tx1"/>
          </a:solidFill>
          <a:latin typeface="+mn-lt"/>
          <a:ea typeface="+mn-ea"/>
          <a:cs typeface="+mn-cs"/>
        </a:defRPr>
      </a:lvl2pPr>
      <a:lvl3pPr marL="914400" algn="r" defTabSz="457200" rtl="1" eaLnBrk="1" latinLnBrk="0" hangingPunct="1">
        <a:defRPr sz="1800" kern="1200">
          <a:solidFill>
            <a:schemeClr val="tx1"/>
          </a:solidFill>
          <a:latin typeface="+mn-lt"/>
          <a:ea typeface="+mn-ea"/>
          <a:cs typeface="+mn-cs"/>
        </a:defRPr>
      </a:lvl3pPr>
      <a:lvl4pPr marL="1371600" algn="r" defTabSz="457200" rtl="1" eaLnBrk="1" latinLnBrk="0" hangingPunct="1">
        <a:defRPr sz="1800" kern="1200">
          <a:solidFill>
            <a:schemeClr val="tx1"/>
          </a:solidFill>
          <a:latin typeface="+mn-lt"/>
          <a:ea typeface="+mn-ea"/>
          <a:cs typeface="+mn-cs"/>
        </a:defRPr>
      </a:lvl4pPr>
      <a:lvl5pPr marL="1828800" algn="r" defTabSz="457200" rtl="1" eaLnBrk="1" latinLnBrk="0" hangingPunct="1">
        <a:defRPr sz="1800" kern="1200">
          <a:solidFill>
            <a:schemeClr val="tx1"/>
          </a:solidFill>
          <a:latin typeface="+mn-lt"/>
          <a:ea typeface="+mn-ea"/>
          <a:cs typeface="+mn-cs"/>
        </a:defRPr>
      </a:lvl5pPr>
      <a:lvl6pPr marL="2286000" algn="r" defTabSz="457200" rtl="1" eaLnBrk="1" latinLnBrk="0" hangingPunct="1">
        <a:defRPr sz="1800" kern="1200">
          <a:solidFill>
            <a:schemeClr val="tx1"/>
          </a:solidFill>
          <a:latin typeface="+mn-lt"/>
          <a:ea typeface="+mn-ea"/>
          <a:cs typeface="+mn-cs"/>
        </a:defRPr>
      </a:lvl6pPr>
      <a:lvl7pPr marL="2743200" algn="r" defTabSz="457200" rtl="1" eaLnBrk="1" latinLnBrk="0" hangingPunct="1">
        <a:defRPr sz="1800" kern="1200">
          <a:solidFill>
            <a:schemeClr val="tx1"/>
          </a:solidFill>
          <a:latin typeface="+mn-lt"/>
          <a:ea typeface="+mn-ea"/>
          <a:cs typeface="+mn-cs"/>
        </a:defRPr>
      </a:lvl7pPr>
      <a:lvl8pPr marL="3200400" algn="r" defTabSz="457200" rtl="1" eaLnBrk="1" latinLnBrk="0" hangingPunct="1">
        <a:defRPr sz="1800" kern="1200">
          <a:solidFill>
            <a:schemeClr val="tx1"/>
          </a:solidFill>
          <a:latin typeface="+mn-lt"/>
          <a:ea typeface="+mn-ea"/>
          <a:cs typeface="+mn-cs"/>
        </a:defRPr>
      </a:lvl8pPr>
      <a:lvl9pPr marL="3657600" algn="r" defTabSz="4572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7.png"/><Relationship Id="rId5" Type="http://schemas.openxmlformats.org/officeDocument/2006/relationships/image" Target="../media/image13.jpe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7.png"/><Relationship Id="rId5" Type="http://schemas.openxmlformats.org/officeDocument/2006/relationships/image" Target="../media/image14.jp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7.png"/><Relationship Id="rId5" Type="http://schemas.openxmlformats.org/officeDocument/2006/relationships/image" Target="../media/image15.jp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4.xml"/><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7.png"/><Relationship Id="rId5" Type="http://schemas.openxmlformats.org/officeDocument/2006/relationships/image" Target="../media/image18.jpe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7.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png"/><Relationship Id="rId5" Type="http://schemas.openxmlformats.org/officeDocument/2006/relationships/image" Target="../media/image12.png"/><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7.png"/><Relationship Id="rId5" Type="http://schemas.openxmlformats.org/officeDocument/2006/relationships/image" Target="../media/image14.png"/><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2.jpeg"/><Relationship Id="rId5" Type="http://schemas.openxmlformats.org/officeDocument/2006/relationships/image" Target="../media/image7.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pic>
        <p:nvPicPr>
          <p:cNvPr id="5" name="Picture 4" descr="A picture containing cup, coffee, food, beverage&#10;&#10;Description automatically generated">
            <a:extLst>
              <a:ext uri="{FF2B5EF4-FFF2-40B4-BE49-F238E27FC236}">
                <a16:creationId xmlns:a16="http://schemas.microsoft.com/office/drawing/2014/main" id="{91BC5572-FC33-4C1C-8DEE-C2CF75A75641}"/>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0D1F047C-C727-42A7-85C5-68C5AA1B1A93}"/>
              </a:ext>
            </a:extLst>
          </p:cNvPr>
          <p:cNvSpPr>
            <a:spLocks noGrp="1"/>
          </p:cNvSpPr>
          <p:nvPr>
            <p:ph type="ctrTitle"/>
          </p:nvPr>
        </p:nvSpPr>
        <p:spPr>
          <a:xfrm>
            <a:off x="2751966" y="181428"/>
            <a:ext cx="9440034" cy="2648381"/>
          </a:xfrm>
        </p:spPr>
        <p:txBody>
          <a:bodyPr>
            <a:normAutofit/>
          </a:bodyPr>
          <a:lstStyle/>
          <a:p>
            <a:r>
              <a:rPr lang="fa-IR" sz="7200" dirty="0" smtClean="0">
                <a:cs typeface="B Koodak" panose="00000700000000000000" pitchFamily="2" charset="-78"/>
              </a:rPr>
              <a:t>بسم الله الرحمن الرحیم</a:t>
            </a:r>
            <a:endParaRPr lang="en-US" sz="7200" dirty="0">
              <a:cs typeface="B Koodak" panose="00000700000000000000" pitchFamily="2" charset="-78"/>
            </a:endParaRPr>
          </a:p>
        </p:txBody>
      </p:sp>
      <p:sp>
        <p:nvSpPr>
          <p:cNvPr id="3" name="Subtitle 2">
            <a:extLst>
              <a:ext uri="{FF2B5EF4-FFF2-40B4-BE49-F238E27FC236}">
                <a16:creationId xmlns:a16="http://schemas.microsoft.com/office/drawing/2014/main" id="{DB93FB3F-A8D4-46D3-A1C6-C79C64563729}"/>
              </a:ext>
            </a:extLst>
          </p:cNvPr>
          <p:cNvSpPr>
            <a:spLocks noGrp="1"/>
          </p:cNvSpPr>
          <p:nvPr>
            <p:ph type="subTitle" idx="1"/>
          </p:nvPr>
        </p:nvSpPr>
        <p:spPr>
          <a:xfrm>
            <a:off x="2058670" y="3135586"/>
            <a:ext cx="9440034" cy="1397951"/>
          </a:xfrm>
        </p:spPr>
        <p:txBody>
          <a:bodyPr>
            <a:normAutofit/>
          </a:bodyPr>
          <a:lstStyle/>
          <a:p>
            <a:pPr algn="r"/>
            <a:r>
              <a:rPr lang="fa-IR" sz="3200" dirty="0" smtClean="0">
                <a:cs typeface="B Koodak" panose="00000700000000000000" pitchFamily="2" charset="-78"/>
              </a:rPr>
              <a:t>سوالات مار و پله محیطه دایره پایه پنجم</a:t>
            </a:r>
          </a:p>
          <a:p>
            <a:pPr algn="l"/>
            <a:r>
              <a:rPr lang="fa-IR" sz="2800" dirty="0" smtClean="0">
                <a:cs typeface="B Koodak" panose="00000700000000000000" pitchFamily="2" charset="-78"/>
              </a:rPr>
              <a:t>ریاضی خوشمزه است</a:t>
            </a:r>
            <a:endParaRPr lang="en-US" sz="2800" dirty="0">
              <a:cs typeface="B Koodak" panose="00000700000000000000" pitchFamily="2" charset="-78"/>
            </a:endParaRPr>
          </a:p>
        </p:txBody>
      </p:sp>
      <p:sp>
        <p:nvSpPr>
          <p:cNvPr id="4" name="Smiley Face 3"/>
          <p:cNvSpPr/>
          <p:nvPr/>
        </p:nvSpPr>
        <p:spPr>
          <a:xfrm>
            <a:off x="1227909" y="3709852"/>
            <a:ext cx="896982" cy="823686"/>
          </a:xfrm>
          <a:prstGeom prst="smileyFace">
            <a:avLst/>
          </a:prstGeom>
        </p:spPr>
        <p:style>
          <a:lnRef idx="2">
            <a:schemeClr val="accent2"/>
          </a:lnRef>
          <a:fillRef idx="1">
            <a:schemeClr val="lt1"/>
          </a:fillRef>
          <a:effectRef idx="0">
            <a:schemeClr val="accent2"/>
          </a:effectRef>
          <a:fontRef idx="minor">
            <a:schemeClr val="dk1"/>
          </a:fontRef>
        </p:style>
        <p:txBody>
          <a:bodyPr rtlCol="1" anchor="ctr"/>
          <a:lstStyle/>
          <a:p>
            <a:pPr algn="ctr"/>
            <a:endParaRPr lang="fa-IR"/>
          </a:p>
        </p:txBody>
      </p:sp>
    </p:spTree>
    <p:extLst>
      <p:ext uri="{BB962C8B-B14F-4D97-AF65-F5344CB8AC3E}">
        <p14:creationId xmlns:p14="http://schemas.microsoft.com/office/powerpoint/2010/main" val="6337383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Content Placeholder 5"/>
              <p:cNvSpPr>
                <a:spLocks noGrp="1"/>
              </p:cNvSpPr>
              <p:nvPr>
                <p:ph idx="1"/>
              </p:nvPr>
            </p:nvSpPr>
            <p:spPr>
              <a:xfrm>
                <a:off x="679267" y="539931"/>
                <a:ext cx="10588290" cy="5573485"/>
              </a:xfrm>
            </p:spPr>
            <p:txBody>
              <a:bodyPr>
                <a:normAutofit/>
              </a:bodyPr>
              <a:lstStyle/>
              <a:p>
                <a:pPr marL="36900" indent="0">
                  <a:buNone/>
                </a:pPr>
                <a:r>
                  <a:rPr lang="fa-IR" sz="2000" dirty="0" smtClean="0">
                    <a:cs typeface="B Koodak" panose="00000700000000000000" pitchFamily="2" charset="-78"/>
                  </a:rPr>
                  <a:t>برای محاسبه ی محیط شکل دوم کافیست دوباره اجزای شکل را مشخص کنیم:</a:t>
                </a:r>
              </a:p>
              <a:p>
                <a:pPr marL="36900" indent="0">
                  <a:buNone/>
                </a:pPr>
                <a:r>
                  <a:rPr lang="fa-IR" sz="2000" dirty="0">
                    <a:cs typeface="B Koodak" panose="00000700000000000000" pitchFamily="2" charset="-78"/>
                  </a:rPr>
                  <a:t> </a:t>
                </a:r>
                <a:r>
                  <a:rPr lang="fa-IR" sz="2000" dirty="0" smtClean="0">
                    <a:cs typeface="B Koodak" panose="00000700000000000000" pitchFamily="2" charset="-78"/>
                  </a:rPr>
                  <a:t>                                                </a:t>
                </a:r>
              </a:p>
              <a:p>
                <a:pPr marL="36900" indent="0">
                  <a:buNone/>
                </a:pPr>
                <a:endParaRPr lang="fa-IR" sz="2000" dirty="0">
                  <a:cs typeface="B Koodak" panose="00000700000000000000" pitchFamily="2" charset="-78"/>
                </a:endParaRPr>
              </a:p>
              <a:p>
                <a:pPr marL="36900" indent="0">
                  <a:buNone/>
                </a:pPr>
                <a:r>
                  <a:rPr lang="fa-IR" sz="2000" dirty="0" smtClean="0">
                    <a:cs typeface="B Koodak" panose="00000700000000000000" pitchFamily="2" charset="-78"/>
                  </a:rPr>
                  <a:t>                                          </a:t>
                </a:r>
                <a14:m>
                  <m:oMath xmlns:m="http://schemas.openxmlformats.org/officeDocument/2006/math">
                    <m:r>
                      <a:rPr lang="fa-IR" sz="2000" b="0" i="1" smtClean="0">
                        <a:latin typeface="Cambria Math" panose="02040503050406030204" pitchFamily="18" charset="0"/>
                        <a:cs typeface="B Koodak" panose="00000700000000000000" pitchFamily="2" charset="-78"/>
                      </a:rPr>
                      <m:t>188</m:t>
                    </m:r>
                    <m:r>
                      <a:rPr lang="fa-IR" sz="2000" b="0" i="1" smtClean="0">
                        <a:latin typeface="Cambria Math" panose="02040503050406030204" pitchFamily="18" charset="0"/>
                        <a:cs typeface="B Koodak" panose="00000700000000000000" pitchFamily="2" charset="-78"/>
                      </a:rPr>
                      <m:t>/</m:t>
                    </m:r>
                    <m:r>
                      <a:rPr lang="fa-IR" sz="2000" b="0" i="1" smtClean="0">
                        <a:latin typeface="Cambria Math" panose="02040503050406030204" pitchFamily="18" charset="0"/>
                        <a:cs typeface="B Koodak" panose="00000700000000000000" pitchFamily="2" charset="-78"/>
                      </a:rPr>
                      <m:t>4</m:t>
                    </m:r>
                    <m:r>
                      <a:rPr lang="fa-IR" sz="2000" b="0" i="1" smtClean="0">
                        <a:latin typeface="Cambria Math" panose="02040503050406030204" pitchFamily="18" charset="0"/>
                        <a:ea typeface="Cambria Math" panose="02040503050406030204" pitchFamily="18" charset="0"/>
                        <a:cs typeface="B Koodak" panose="00000700000000000000" pitchFamily="2" charset="-78"/>
                      </a:rPr>
                      <m:t>÷</m:t>
                    </m:r>
                    <m:r>
                      <a:rPr lang="fa-IR" sz="2000" b="0" i="1" smtClean="0">
                        <a:latin typeface="Cambria Math" panose="02040503050406030204" pitchFamily="18" charset="0"/>
                        <a:ea typeface="Cambria Math" panose="02040503050406030204" pitchFamily="18" charset="0"/>
                        <a:cs typeface="B Koodak" panose="00000700000000000000" pitchFamily="2" charset="-78"/>
                      </a:rPr>
                      <m:t>2</m:t>
                    </m:r>
                    <m:r>
                      <a:rPr lang="fa-IR" sz="2000" b="0" i="1" smtClean="0">
                        <a:latin typeface="Cambria Math" panose="02040503050406030204" pitchFamily="18" charset="0"/>
                        <a:ea typeface="Cambria Math" panose="02040503050406030204" pitchFamily="18" charset="0"/>
                        <a:cs typeface="B Koodak" panose="00000700000000000000" pitchFamily="2" charset="-78"/>
                      </a:rPr>
                      <m:t>=</m:t>
                    </m:r>
                    <m:r>
                      <a:rPr lang="fa-IR" sz="2000" b="0" i="1" smtClean="0">
                        <a:latin typeface="Cambria Math" panose="02040503050406030204" pitchFamily="18" charset="0"/>
                        <a:ea typeface="Cambria Math" panose="02040503050406030204" pitchFamily="18" charset="0"/>
                        <a:cs typeface="B Koodak" panose="00000700000000000000" pitchFamily="2" charset="-78"/>
                      </a:rPr>
                      <m:t>94</m:t>
                    </m:r>
                    <m:r>
                      <a:rPr lang="fa-IR" sz="2000" b="0" i="1" smtClean="0">
                        <a:latin typeface="Cambria Math" panose="02040503050406030204" pitchFamily="18" charset="0"/>
                        <a:ea typeface="Cambria Math" panose="02040503050406030204" pitchFamily="18" charset="0"/>
                        <a:cs typeface="B Koodak" panose="00000700000000000000" pitchFamily="2" charset="-78"/>
                      </a:rPr>
                      <m:t>/</m:t>
                    </m:r>
                    <m:r>
                      <a:rPr lang="fa-IR" sz="2000" b="0" i="1" smtClean="0">
                        <a:latin typeface="Cambria Math" panose="02040503050406030204" pitchFamily="18" charset="0"/>
                        <a:ea typeface="Cambria Math" panose="02040503050406030204" pitchFamily="18" charset="0"/>
                        <a:cs typeface="B Koodak" panose="00000700000000000000" pitchFamily="2" charset="-78"/>
                      </a:rPr>
                      <m:t>2</m:t>
                    </m:r>
                  </m:oMath>
                </a14:m>
                <a:r>
                  <a:rPr lang="fa-IR" sz="2000" dirty="0" smtClean="0">
                    <a:cs typeface="B Koodak" panose="00000700000000000000" pitchFamily="2" charset="-78"/>
                  </a:rPr>
                  <a:t>                   </a:t>
                </a:r>
                <a14:m>
                  <m:oMath xmlns:m="http://schemas.openxmlformats.org/officeDocument/2006/math">
                    <m:r>
                      <a:rPr lang="fa-IR" sz="2000" b="0" i="1" smtClean="0">
                        <a:latin typeface="Cambria Math" panose="02040503050406030204" pitchFamily="18" charset="0"/>
                        <a:cs typeface="B Koodak" panose="00000700000000000000" pitchFamily="2" charset="-78"/>
                      </a:rPr>
                      <m:t>60</m:t>
                    </m:r>
                    <m:r>
                      <a:rPr lang="fa-IR" sz="2000" b="0" i="1" smtClean="0">
                        <a:latin typeface="Cambria Math" panose="02040503050406030204" pitchFamily="18" charset="0"/>
                        <a:ea typeface="Cambria Math" panose="02040503050406030204" pitchFamily="18" charset="0"/>
                        <a:cs typeface="B Koodak" panose="00000700000000000000" pitchFamily="2" charset="-78"/>
                      </a:rPr>
                      <m:t>×</m:t>
                    </m:r>
                    <m:r>
                      <a:rPr lang="fa-IR" sz="2000" b="0" i="1" smtClean="0">
                        <a:latin typeface="Cambria Math" panose="02040503050406030204" pitchFamily="18" charset="0"/>
                        <a:ea typeface="Cambria Math" panose="02040503050406030204" pitchFamily="18" charset="0"/>
                        <a:cs typeface="B Koodak" panose="00000700000000000000" pitchFamily="2" charset="-78"/>
                      </a:rPr>
                      <m:t>3</m:t>
                    </m:r>
                    <m:r>
                      <a:rPr lang="fa-IR" sz="2000" b="0" i="1" smtClean="0">
                        <a:latin typeface="Cambria Math" panose="02040503050406030204" pitchFamily="18" charset="0"/>
                        <a:ea typeface="Cambria Math" panose="02040503050406030204" pitchFamily="18" charset="0"/>
                        <a:cs typeface="B Koodak" panose="00000700000000000000" pitchFamily="2" charset="-78"/>
                      </a:rPr>
                      <m:t>/</m:t>
                    </m:r>
                    <m:r>
                      <a:rPr lang="fa-IR" sz="2000" b="0" i="1" smtClean="0">
                        <a:latin typeface="Cambria Math" panose="02040503050406030204" pitchFamily="18" charset="0"/>
                        <a:ea typeface="Cambria Math" panose="02040503050406030204" pitchFamily="18" charset="0"/>
                        <a:cs typeface="B Koodak" panose="00000700000000000000" pitchFamily="2" charset="-78"/>
                      </a:rPr>
                      <m:t>14</m:t>
                    </m:r>
                    <m:r>
                      <a:rPr lang="fa-IR" sz="2000" b="0" i="1" smtClean="0">
                        <a:latin typeface="Cambria Math" panose="02040503050406030204" pitchFamily="18" charset="0"/>
                        <a:ea typeface="Cambria Math" panose="02040503050406030204" pitchFamily="18" charset="0"/>
                        <a:cs typeface="B Koodak" panose="00000700000000000000" pitchFamily="2" charset="-78"/>
                      </a:rPr>
                      <m:t>=</m:t>
                    </m:r>
                    <m:r>
                      <a:rPr lang="fa-IR" sz="2000" b="0" i="1" smtClean="0">
                        <a:latin typeface="Cambria Math" panose="02040503050406030204" pitchFamily="18" charset="0"/>
                        <a:ea typeface="Cambria Math" panose="02040503050406030204" pitchFamily="18" charset="0"/>
                        <a:cs typeface="B Koodak" panose="00000700000000000000" pitchFamily="2" charset="-78"/>
                      </a:rPr>
                      <m:t>188</m:t>
                    </m:r>
                    <m:r>
                      <a:rPr lang="fa-IR" sz="2000" b="0" i="1" smtClean="0">
                        <a:latin typeface="Cambria Math" panose="02040503050406030204" pitchFamily="18" charset="0"/>
                        <a:ea typeface="Cambria Math" panose="02040503050406030204" pitchFamily="18" charset="0"/>
                        <a:cs typeface="B Koodak" panose="00000700000000000000" pitchFamily="2" charset="-78"/>
                      </a:rPr>
                      <m:t>/</m:t>
                    </m:r>
                    <m:r>
                      <a:rPr lang="fa-IR" sz="2000" b="0" i="1" smtClean="0">
                        <a:latin typeface="Cambria Math" panose="02040503050406030204" pitchFamily="18" charset="0"/>
                        <a:ea typeface="Cambria Math" panose="02040503050406030204" pitchFamily="18" charset="0"/>
                        <a:cs typeface="B Koodak" panose="00000700000000000000" pitchFamily="2" charset="-78"/>
                      </a:rPr>
                      <m:t>4</m:t>
                    </m:r>
                  </m:oMath>
                </a14:m>
                <a:endParaRPr lang="fa-IR" sz="2000" dirty="0" smtClean="0">
                  <a:cs typeface="B Koodak" panose="00000700000000000000" pitchFamily="2" charset="-78"/>
                </a:endParaRPr>
              </a:p>
              <a:p>
                <a:pPr marL="36900" indent="0">
                  <a:buNone/>
                </a:pPr>
                <a:r>
                  <a:rPr lang="fa-IR" sz="2000" dirty="0">
                    <a:cs typeface="B Koodak" panose="00000700000000000000" pitchFamily="2" charset="-78"/>
                  </a:rPr>
                  <a:t> </a:t>
                </a:r>
                <a:r>
                  <a:rPr lang="fa-IR" sz="2000" dirty="0" smtClean="0">
                    <a:cs typeface="B Koodak" panose="00000700000000000000" pitchFamily="2" charset="-78"/>
                  </a:rPr>
                  <a:t>                                                                                    </a:t>
                </a:r>
              </a:p>
              <a:p>
                <a:pPr marL="36900" indent="0">
                  <a:buNone/>
                </a:pPr>
                <a:endParaRPr lang="fa-IR" sz="2000" dirty="0">
                  <a:cs typeface="B Koodak" panose="00000700000000000000" pitchFamily="2" charset="-78"/>
                </a:endParaRPr>
              </a:p>
              <a:p>
                <a:pPr marL="36900" indent="0">
                  <a:buNone/>
                </a:pPr>
                <a:r>
                  <a:rPr lang="fa-IR" sz="2000" dirty="0" smtClean="0">
                    <a:cs typeface="B Koodak" panose="00000700000000000000" pitchFamily="2" charset="-78"/>
                  </a:rPr>
                  <a:t>                                                                                        </a:t>
                </a:r>
                <a14:m>
                  <m:oMath xmlns:m="http://schemas.openxmlformats.org/officeDocument/2006/math">
                    <m:r>
                      <a:rPr lang="fa-IR" sz="2000" b="0" i="1" smtClean="0">
                        <a:latin typeface="Cambria Math" panose="02040503050406030204" pitchFamily="18" charset="0"/>
                        <a:cs typeface="B Koodak" panose="00000700000000000000" pitchFamily="2" charset="-78"/>
                      </a:rPr>
                      <m:t>94</m:t>
                    </m:r>
                    <m:r>
                      <a:rPr lang="fa-IR" sz="2000" b="0" i="1" smtClean="0">
                        <a:latin typeface="Cambria Math" panose="02040503050406030204" pitchFamily="18" charset="0"/>
                        <a:cs typeface="B Koodak" panose="00000700000000000000" pitchFamily="2" charset="-78"/>
                      </a:rPr>
                      <m:t>/</m:t>
                    </m:r>
                    <m:r>
                      <a:rPr lang="fa-IR" sz="2000" b="0" i="1" smtClean="0">
                        <a:latin typeface="Cambria Math" panose="02040503050406030204" pitchFamily="18" charset="0"/>
                        <a:cs typeface="B Koodak" panose="00000700000000000000" pitchFamily="2" charset="-78"/>
                      </a:rPr>
                      <m:t>2</m:t>
                    </m:r>
                    <m:r>
                      <a:rPr lang="fa-IR" sz="2000" b="0" i="1" smtClean="0">
                        <a:latin typeface="Cambria Math" panose="02040503050406030204" pitchFamily="18" charset="0"/>
                        <a:ea typeface="Cambria Math" panose="02040503050406030204" pitchFamily="18" charset="0"/>
                        <a:cs typeface="B Koodak" panose="00000700000000000000" pitchFamily="2" charset="-78"/>
                      </a:rPr>
                      <m:t>+</m:t>
                    </m:r>
                    <m:r>
                      <a:rPr lang="fa-IR" sz="2000" b="0" i="1" smtClean="0">
                        <a:latin typeface="Cambria Math" panose="02040503050406030204" pitchFamily="18" charset="0"/>
                        <a:ea typeface="Cambria Math" panose="02040503050406030204" pitchFamily="18" charset="0"/>
                        <a:cs typeface="B Koodak" panose="00000700000000000000" pitchFamily="2" charset="-78"/>
                      </a:rPr>
                      <m:t>40</m:t>
                    </m:r>
                    <m:r>
                      <a:rPr lang="fa-IR" sz="2000" b="0" i="1" smtClean="0">
                        <a:latin typeface="Cambria Math" panose="02040503050406030204" pitchFamily="18" charset="0"/>
                        <a:ea typeface="Cambria Math" panose="02040503050406030204" pitchFamily="18" charset="0"/>
                        <a:cs typeface="B Koodak" panose="00000700000000000000" pitchFamily="2" charset="-78"/>
                      </a:rPr>
                      <m:t>+</m:t>
                    </m:r>
                    <m:r>
                      <a:rPr lang="fa-IR" sz="2000" b="0" i="1" smtClean="0">
                        <a:latin typeface="Cambria Math" panose="02040503050406030204" pitchFamily="18" charset="0"/>
                        <a:ea typeface="Cambria Math" panose="02040503050406030204" pitchFamily="18" charset="0"/>
                        <a:cs typeface="B Koodak" panose="00000700000000000000" pitchFamily="2" charset="-78"/>
                      </a:rPr>
                      <m:t>40</m:t>
                    </m:r>
                    <m:r>
                      <a:rPr lang="fa-IR" sz="2000" b="0" i="1" smtClean="0">
                        <a:latin typeface="Cambria Math" panose="02040503050406030204" pitchFamily="18" charset="0"/>
                        <a:ea typeface="Cambria Math" panose="02040503050406030204" pitchFamily="18" charset="0"/>
                        <a:cs typeface="B Koodak" panose="00000700000000000000" pitchFamily="2" charset="-78"/>
                      </a:rPr>
                      <m:t>=</m:t>
                    </m:r>
                    <m:r>
                      <a:rPr lang="fa-IR" sz="2000" b="0" i="1" smtClean="0">
                        <a:latin typeface="Cambria Math" panose="02040503050406030204" pitchFamily="18" charset="0"/>
                        <a:ea typeface="Cambria Math" panose="02040503050406030204" pitchFamily="18" charset="0"/>
                        <a:cs typeface="B Koodak" panose="00000700000000000000" pitchFamily="2" charset="-78"/>
                      </a:rPr>
                      <m:t>174</m:t>
                    </m:r>
                    <m:r>
                      <a:rPr lang="fa-IR" sz="2000" b="0" i="1" smtClean="0">
                        <a:latin typeface="Cambria Math" panose="02040503050406030204" pitchFamily="18" charset="0"/>
                        <a:ea typeface="Cambria Math" panose="02040503050406030204" pitchFamily="18" charset="0"/>
                        <a:cs typeface="B Koodak" panose="00000700000000000000" pitchFamily="2" charset="-78"/>
                      </a:rPr>
                      <m:t>/</m:t>
                    </m:r>
                    <m:r>
                      <a:rPr lang="fa-IR" sz="2000" b="0" i="1" smtClean="0">
                        <a:latin typeface="Cambria Math" panose="02040503050406030204" pitchFamily="18" charset="0"/>
                        <a:ea typeface="Cambria Math" panose="02040503050406030204" pitchFamily="18" charset="0"/>
                        <a:cs typeface="B Koodak" panose="00000700000000000000" pitchFamily="2" charset="-78"/>
                      </a:rPr>
                      <m:t>2</m:t>
                    </m:r>
                  </m:oMath>
                </a14:m>
                <a:endParaRPr lang="fa-IR" sz="2000" dirty="0" smtClean="0">
                  <a:cs typeface="B Koodak" panose="00000700000000000000" pitchFamily="2" charset="-78"/>
                </a:endParaRPr>
              </a:p>
              <a:p>
                <a:pPr marL="36900" indent="0">
                  <a:lnSpc>
                    <a:spcPct val="150000"/>
                  </a:lnSpc>
                  <a:buNone/>
                </a:pPr>
                <a:r>
                  <a:rPr lang="fa-IR" sz="2000" dirty="0" smtClean="0">
                    <a:cs typeface="B Koodak" panose="00000700000000000000" pitchFamily="2" charset="-78"/>
                  </a:rPr>
                  <a:t>ابتدا محیط نیمدایره را حساب میکنیم که برای این کار ابتدا قطر دایره را در عدد پی ضرب کرده و سپس عدد حاصل را بر دو تقسیم می کنیم.</a:t>
                </a:r>
              </a:p>
              <a:p>
                <a:pPr marL="36900" indent="0">
                  <a:lnSpc>
                    <a:spcPct val="150000"/>
                  </a:lnSpc>
                  <a:buNone/>
                </a:pPr>
                <a:r>
                  <a:rPr lang="fa-IR" sz="2000" dirty="0" smtClean="0">
                    <a:cs typeface="B Koodak" panose="00000700000000000000" pitchFamily="2" charset="-78"/>
                  </a:rPr>
                  <a:t>سپس مقدار کمان را با دو ضلع مثلث که در پایین نیم دایره قرار دارد جمع می کنیم.</a:t>
                </a:r>
              </a:p>
              <a:p>
                <a:pPr marL="36900" indent="0">
                  <a:lnSpc>
                    <a:spcPct val="150000"/>
                  </a:lnSpc>
                  <a:buNone/>
                </a:pPr>
                <a:endParaRPr lang="fa-IR" sz="2000" dirty="0">
                  <a:cs typeface="B Koodak" panose="00000700000000000000" pitchFamily="2" charset="-78"/>
                </a:endParaRPr>
              </a:p>
            </p:txBody>
          </p:sp>
        </mc:Choice>
        <mc:Fallback xmlns="">
          <p:sp>
            <p:nvSpPr>
              <p:cNvPr id="6" name="Content Placeholder 5"/>
              <p:cNvSpPr>
                <a:spLocks noGrp="1" noRot="1" noChangeAspect="1" noMove="1" noResize="1" noEditPoints="1" noAdjustHandles="1" noChangeArrowheads="1" noChangeShapeType="1" noTextEdit="1"/>
              </p:cNvSpPr>
              <p:nvPr>
                <p:ph idx="1"/>
              </p:nvPr>
            </p:nvSpPr>
            <p:spPr>
              <a:xfrm>
                <a:off x="679267" y="539931"/>
                <a:ext cx="10588290" cy="5573485"/>
              </a:xfrm>
              <a:blipFill>
                <a:blip r:embed="rId4"/>
                <a:stretch>
                  <a:fillRect/>
                </a:stretch>
              </a:blipFill>
            </p:spPr>
            <p:txBody>
              <a:bodyPr/>
              <a:lstStyle/>
              <a:p>
                <a:r>
                  <a:rPr lang="fa-IR">
                    <a:noFill/>
                  </a:rPr>
                  <a:t> </a:t>
                </a:r>
              </a:p>
            </p:txBody>
          </p:sp>
        </mc:Fallback>
      </mc:AlternateContent>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9267" y="604217"/>
            <a:ext cx="2046515" cy="1830927"/>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96" y="5869734"/>
            <a:ext cx="487363" cy="487363"/>
          </a:xfrm>
          <a:prstGeom prst="rect">
            <a:avLst/>
          </a:prstGeom>
        </p:spPr>
      </p:pic>
    </p:spTree>
    <p:extLst>
      <p:ext uri="{BB962C8B-B14F-4D97-AF65-F5344CB8AC3E}">
        <p14:creationId xmlns:p14="http://schemas.microsoft.com/office/powerpoint/2010/main" val="11173691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89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Content Placeholder 3"/>
              <p:cNvSpPr>
                <a:spLocks noGrp="1"/>
              </p:cNvSpPr>
              <p:nvPr>
                <p:ph sz="half" idx="2"/>
              </p:nvPr>
            </p:nvSpPr>
            <p:spPr>
              <a:xfrm>
                <a:off x="426720" y="656953"/>
                <a:ext cx="11225347" cy="5674178"/>
              </a:xfrm>
            </p:spPr>
            <p:txBody>
              <a:bodyPr>
                <a:normAutofit fontScale="92500"/>
              </a:bodyPr>
              <a:lstStyle/>
              <a:p>
                <a:pPr marL="36900" indent="0" algn="just">
                  <a:buNone/>
                </a:pPr>
                <a:r>
                  <a:rPr lang="fa-IR" sz="2400" dirty="0" smtClean="0">
                    <a:cs typeface="B Koodak" panose="00000700000000000000" pitchFamily="2" charset="-78"/>
                  </a:rPr>
                  <a:t>8-دو چرخ دنده به وسیله یک تسمه به همدیگر وصل هستند.شعاع چرخ دنده ی کوچک 25 میلی متر و شعاع چرخ دنده بزرگتر 125 میلی متر است،حساب کنید وقتی چرخ دنده کوچک 300 دور بچرخد،چرخ دنده ی بزرگ چند دور می چرخد؟</a:t>
                </a:r>
              </a:p>
              <a:p>
                <a:pPr marL="36900" indent="0" algn="just">
                  <a:buNone/>
                </a:pPr>
                <a:r>
                  <a:rPr lang="fa-IR" sz="2400" dirty="0" smtClean="0">
                    <a:cs typeface="B Koodak" panose="00000700000000000000" pitchFamily="2" charset="-78"/>
                  </a:rPr>
                  <a:t>نکته: در سوالهایی که در آنها مطالبی مثل چرخ دنده یا دو چرخ و تسمه دیده</a:t>
                </a:r>
              </a:p>
              <a:p>
                <a:pPr marL="36900" indent="0" algn="just">
                  <a:buNone/>
                </a:pPr>
                <a:r>
                  <a:rPr lang="fa-IR" sz="2400" dirty="0" smtClean="0">
                    <a:cs typeface="B Koodak" panose="00000700000000000000" pitchFamily="2" charset="-78"/>
                  </a:rPr>
                  <a:t>می شود این است که مسافت طی شده در هر دو چرخ با هم برابر است و</a:t>
                </a:r>
              </a:p>
              <a:p>
                <a:pPr marL="36900" indent="0" algn="just">
                  <a:buNone/>
                </a:pPr>
                <a:r>
                  <a:rPr lang="fa-IR" sz="2400" dirty="0" smtClean="0">
                    <a:cs typeface="B Koodak" panose="00000700000000000000" pitchFamily="2" charset="-78"/>
                  </a:rPr>
                  <a:t> تنها چیزی که متفاوت است تعداد دور متفاوت این دو چرخ است.</a:t>
                </a:r>
              </a:p>
              <a:p>
                <a:pPr marL="36900" indent="0" algn="just">
                  <a:buNone/>
                </a:pPr>
                <a:r>
                  <a:rPr lang="fa-IR" sz="2400" dirty="0">
                    <a:cs typeface="B Koodak" panose="00000700000000000000" pitchFamily="2" charset="-78"/>
                  </a:rPr>
                  <a:t> </a:t>
                </a:r>
                <a:r>
                  <a:rPr lang="fa-IR" sz="2400" dirty="0" smtClean="0">
                    <a:cs typeface="B Koodak" panose="00000700000000000000" pitchFamily="2" charset="-78"/>
                  </a:rPr>
                  <a:t>   مسافت طی شده توسط چرخ کوچک                   </a:t>
                </a:r>
                <a14:m>
                  <m:oMath xmlns:m="http://schemas.openxmlformats.org/officeDocument/2006/math">
                    <m:r>
                      <a:rPr lang="fa-IR" sz="2400" b="0" i="1" smtClean="0">
                        <a:latin typeface="Cambria Math" panose="02040503050406030204" pitchFamily="18" charset="0"/>
                        <a:cs typeface="B Koodak" panose="00000700000000000000" pitchFamily="2" charset="-78"/>
                      </a:rPr>
                      <m:t>25</m:t>
                    </m:r>
                    <m:r>
                      <a:rPr lang="fa-IR" sz="2400" b="0" i="1" smtClean="0">
                        <a:latin typeface="Cambria Math" panose="02040503050406030204" pitchFamily="18" charset="0"/>
                        <a:ea typeface="Cambria Math" panose="02040503050406030204" pitchFamily="18" charset="0"/>
                        <a:cs typeface="B Koodak" panose="00000700000000000000" pitchFamily="2" charset="-78"/>
                      </a:rPr>
                      <m:t>×</m:t>
                    </m:r>
                    <m:r>
                      <a:rPr lang="fa-IR" sz="2400" b="0" i="1" smtClean="0">
                        <a:latin typeface="Cambria Math" panose="02040503050406030204" pitchFamily="18" charset="0"/>
                        <a:ea typeface="Cambria Math" panose="02040503050406030204" pitchFamily="18" charset="0"/>
                        <a:cs typeface="B Koodak" panose="00000700000000000000" pitchFamily="2" charset="-78"/>
                      </a:rPr>
                      <m:t>2</m:t>
                    </m:r>
                    <m:r>
                      <a:rPr lang="fa-IR" sz="2400" b="0" i="1" smtClean="0">
                        <a:latin typeface="Cambria Math" panose="02040503050406030204" pitchFamily="18" charset="0"/>
                        <a:ea typeface="Cambria Math" panose="02040503050406030204" pitchFamily="18" charset="0"/>
                        <a:cs typeface="B Koodak" panose="00000700000000000000" pitchFamily="2" charset="-78"/>
                      </a:rPr>
                      <m:t>=</m:t>
                    </m:r>
                    <m:r>
                      <a:rPr lang="fa-IR" sz="2400" b="0" i="1" smtClean="0">
                        <a:latin typeface="Cambria Math" panose="02040503050406030204" pitchFamily="18" charset="0"/>
                        <a:ea typeface="Cambria Math" panose="02040503050406030204" pitchFamily="18" charset="0"/>
                        <a:cs typeface="B Koodak" panose="00000700000000000000" pitchFamily="2" charset="-78"/>
                      </a:rPr>
                      <m:t>50</m:t>
                    </m:r>
                    <m:r>
                      <a:rPr lang="fa-IR" sz="2400" b="0" i="1" smtClean="0">
                        <a:latin typeface="Cambria Math" panose="02040503050406030204" pitchFamily="18" charset="0"/>
                        <a:ea typeface="Cambria Math" panose="02040503050406030204" pitchFamily="18" charset="0"/>
                        <a:cs typeface="B Koodak" panose="00000700000000000000" pitchFamily="2" charset="-78"/>
                      </a:rPr>
                      <m:t>                   </m:t>
                    </m:r>
                    <m:r>
                      <a:rPr lang="fa-IR" sz="2400" b="0" i="1" smtClean="0">
                        <a:latin typeface="Cambria Math" panose="02040503050406030204" pitchFamily="18" charset="0"/>
                        <a:ea typeface="Cambria Math" panose="02040503050406030204" pitchFamily="18" charset="0"/>
                        <a:cs typeface="B Koodak" panose="00000700000000000000" pitchFamily="2" charset="-78"/>
                      </a:rPr>
                      <m:t>50</m:t>
                    </m:r>
                    <m:r>
                      <a:rPr lang="fa-IR" sz="2400" b="0" i="1" smtClean="0">
                        <a:latin typeface="Cambria Math" panose="02040503050406030204" pitchFamily="18" charset="0"/>
                        <a:ea typeface="Cambria Math" panose="02040503050406030204" pitchFamily="18" charset="0"/>
                        <a:cs typeface="B Koodak" panose="00000700000000000000" pitchFamily="2" charset="-78"/>
                      </a:rPr>
                      <m:t>×</m:t>
                    </m:r>
                    <m:r>
                      <a:rPr lang="fa-IR" sz="2400" b="0" i="1" smtClean="0">
                        <a:latin typeface="Cambria Math" panose="02040503050406030204" pitchFamily="18" charset="0"/>
                        <a:ea typeface="Cambria Math" panose="02040503050406030204" pitchFamily="18" charset="0"/>
                        <a:cs typeface="B Koodak" panose="00000700000000000000" pitchFamily="2" charset="-78"/>
                      </a:rPr>
                      <m:t>300</m:t>
                    </m:r>
                    <m:r>
                      <a:rPr lang="fa-IR" sz="2400" b="0" i="1" smtClean="0">
                        <a:latin typeface="Cambria Math" panose="02040503050406030204" pitchFamily="18" charset="0"/>
                        <a:ea typeface="Cambria Math" panose="02040503050406030204" pitchFamily="18" charset="0"/>
                        <a:cs typeface="B Koodak" panose="00000700000000000000" pitchFamily="2" charset="-78"/>
                      </a:rPr>
                      <m:t>×</m:t>
                    </m:r>
                    <m:r>
                      <a:rPr lang="fa-IR" sz="2400" b="0" i="1" smtClean="0">
                        <a:latin typeface="Cambria Math" panose="02040503050406030204" pitchFamily="18" charset="0"/>
                        <a:ea typeface="Cambria Math" panose="02040503050406030204" pitchFamily="18" charset="0"/>
                        <a:cs typeface="B Koodak" panose="00000700000000000000" pitchFamily="2" charset="-78"/>
                      </a:rPr>
                      <m:t>3</m:t>
                    </m:r>
                    <m:r>
                      <a:rPr lang="fa-IR" sz="2400" b="0" i="1" smtClean="0">
                        <a:latin typeface="Cambria Math" panose="02040503050406030204" pitchFamily="18" charset="0"/>
                        <a:ea typeface="Cambria Math" panose="02040503050406030204" pitchFamily="18" charset="0"/>
                        <a:cs typeface="B Koodak" panose="00000700000000000000" pitchFamily="2" charset="-78"/>
                      </a:rPr>
                      <m:t>/</m:t>
                    </m:r>
                    <m:r>
                      <a:rPr lang="fa-IR" sz="2400" b="0" i="1" smtClean="0">
                        <a:latin typeface="Cambria Math" panose="02040503050406030204" pitchFamily="18" charset="0"/>
                        <a:ea typeface="Cambria Math" panose="02040503050406030204" pitchFamily="18" charset="0"/>
                        <a:cs typeface="B Koodak" panose="00000700000000000000" pitchFamily="2" charset="-78"/>
                      </a:rPr>
                      <m:t>14</m:t>
                    </m:r>
                    <m:r>
                      <a:rPr lang="fa-IR" sz="2400" b="0" i="1" smtClean="0">
                        <a:latin typeface="Cambria Math" panose="02040503050406030204" pitchFamily="18" charset="0"/>
                        <a:ea typeface="Cambria Math" panose="02040503050406030204" pitchFamily="18" charset="0"/>
                        <a:cs typeface="B Koodak" panose="00000700000000000000" pitchFamily="2" charset="-78"/>
                      </a:rPr>
                      <m:t>=</m:t>
                    </m:r>
                    <m:r>
                      <a:rPr lang="fa-IR" sz="2400" b="0" i="1" smtClean="0">
                        <a:latin typeface="Cambria Math" panose="02040503050406030204" pitchFamily="18" charset="0"/>
                        <a:ea typeface="Cambria Math" panose="02040503050406030204" pitchFamily="18" charset="0"/>
                        <a:cs typeface="B Koodak" panose="00000700000000000000" pitchFamily="2" charset="-78"/>
                      </a:rPr>
                      <m:t>47100</m:t>
                    </m:r>
                  </m:oMath>
                </a14:m>
                <a:endParaRPr lang="fa-IR" sz="2400" dirty="0" smtClean="0">
                  <a:cs typeface="B Koodak" panose="00000700000000000000" pitchFamily="2" charset="-78"/>
                </a:endParaRPr>
              </a:p>
              <a:p>
                <a:pPr marL="36900" indent="0" algn="just">
                  <a:buNone/>
                </a:pPr>
                <a:r>
                  <a:rPr lang="fa-IR" sz="2400" dirty="0">
                    <a:cs typeface="B Koodak" panose="00000700000000000000" pitchFamily="2" charset="-78"/>
                  </a:rPr>
                  <a:t> </a:t>
                </a:r>
                <a:r>
                  <a:rPr lang="fa-IR" sz="2400" dirty="0" smtClean="0">
                    <a:cs typeface="B Koodak" panose="00000700000000000000" pitchFamily="2" charset="-78"/>
                  </a:rPr>
                  <a:t>                                                                     </a:t>
                </a:r>
                <a14:m>
                  <m:oMath xmlns:m="http://schemas.openxmlformats.org/officeDocument/2006/math">
                    <m:r>
                      <a:rPr lang="fa-IR" sz="2400" b="0" i="1" smtClean="0">
                        <a:latin typeface="Cambria Math" panose="02040503050406030204" pitchFamily="18" charset="0"/>
                        <a:cs typeface="B Koodak" panose="00000700000000000000" pitchFamily="2" charset="-78"/>
                      </a:rPr>
                      <m:t>125</m:t>
                    </m:r>
                    <m:r>
                      <a:rPr lang="fa-IR" sz="2400" b="0" i="1" smtClean="0">
                        <a:latin typeface="Cambria Math" panose="02040503050406030204" pitchFamily="18" charset="0"/>
                        <a:ea typeface="Cambria Math" panose="02040503050406030204" pitchFamily="18" charset="0"/>
                        <a:cs typeface="B Koodak" panose="00000700000000000000" pitchFamily="2" charset="-78"/>
                      </a:rPr>
                      <m:t>×</m:t>
                    </m:r>
                    <m:r>
                      <a:rPr lang="fa-IR" sz="2400" b="0" i="1" smtClean="0">
                        <a:latin typeface="Cambria Math" panose="02040503050406030204" pitchFamily="18" charset="0"/>
                        <a:ea typeface="Cambria Math" panose="02040503050406030204" pitchFamily="18" charset="0"/>
                        <a:cs typeface="B Koodak" panose="00000700000000000000" pitchFamily="2" charset="-78"/>
                      </a:rPr>
                      <m:t>2</m:t>
                    </m:r>
                    <m:r>
                      <a:rPr lang="fa-IR" sz="2400" b="0" i="1" smtClean="0">
                        <a:latin typeface="Cambria Math" panose="02040503050406030204" pitchFamily="18" charset="0"/>
                        <a:ea typeface="Cambria Math" panose="02040503050406030204" pitchFamily="18" charset="0"/>
                        <a:cs typeface="B Koodak" panose="00000700000000000000" pitchFamily="2" charset="-78"/>
                      </a:rPr>
                      <m:t>×</m:t>
                    </m:r>
                    <m:r>
                      <a:rPr lang="fa-IR" sz="2400" b="0" i="1" smtClean="0">
                        <a:latin typeface="Cambria Math" panose="02040503050406030204" pitchFamily="18" charset="0"/>
                        <a:ea typeface="Cambria Math" panose="02040503050406030204" pitchFamily="18" charset="0"/>
                        <a:cs typeface="B Koodak" panose="00000700000000000000" pitchFamily="2" charset="-78"/>
                      </a:rPr>
                      <m:t>3</m:t>
                    </m:r>
                    <m:r>
                      <a:rPr lang="fa-IR" sz="2400" b="0" i="1" smtClean="0">
                        <a:latin typeface="Cambria Math" panose="02040503050406030204" pitchFamily="18" charset="0"/>
                        <a:ea typeface="Cambria Math" panose="02040503050406030204" pitchFamily="18" charset="0"/>
                        <a:cs typeface="B Koodak" panose="00000700000000000000" pitchFamily="2" charset="-78"/>
                      </a:rPr>
                      <m:t>/</m:t>
                    </m:r>
                    <m:r>
                      <a:rPr lang="fa-IR" sz="2400" b="0" i="1" smtClean="0">
                        <a:latin typeface="Cambria Math" panose="02040503050406030204" pitchFamily="18" charset="0"/>
                        <a:ea typeface="Cambria Math" panose="02040503050406030204" pitchFamily="18" charset="0"/>
                        <a:cs typeface="B Koodak" panose="00000700000000000000" pitchFamily="2" charset="-78"/>
                      </a:rPr>
                      <m:t>14</m:t>
                    </m:r>
                    <m:r>
                      <a:rPr lang="fa-IR" sz="2400" b="0" i="1" smtClean="0">
                        <a:latin typeface="Cambria Math" panose="02040503050406030204" pitchFamily="18" charset="0"/>
                        <a:ea typeface="Cambria Math" panose="02040503050406030204" pitchFamily="18" charset="0"/>
                        <a:cs typeface="B Koodak" panose="00000700000000000000" pitchFamily="2" charset="-78"/>
                      </a:rPr>
                      <m:t>=</m:t>
                    </m:r>
                    <m:r>
                      <a:rPr lang="fa-IR" sz="2400" b="0" i="1" smtClean="0">
                        <a:latin typeface="Cambria Math" panose="02040503050406030204" pitchFamily="18" charset="0"/>
                        <a:ea typeface="Cambria Math" panose="02040503050406030204" pitchFamily="18" charset="0"/>
                        <a:cs typeface="B Koodak" panose="00000700000000000000" pitchFamily="2" charset="-78"/>
                      </a:rPr>
                      <m:t>785</m:t>
                    </m:r>
                    <m:r>
                      <a:rPr lang="fa-IR" sz="2400" b="0" i="1" smtClean="0">
                        <a:latin typeface="Cambria Math" panose="02040503050406030204" pitchFamily="18" charset="0"/>
                        <a:ea typeface="Cambria Math" panose="02040503050406030204" pitchFamily="18" charset="0"/>
                        <a:cs typeface="B Koodak" panose="00000700000000000000" pitchFamily="2" charset="-78"/>
                      </a:rPr>
                      <m:t>                  </m:t>
                    </m:r>
                    <m:r>
                      <a:rPr lang="fa-IR" sz="2400" b="0" i="1" smtClean="0">
                        <a:latin typeface="Cambria Math" panose="02040503050406030204" pitchFamily="18" charset="0"/>
                        <a:ea typeface="Cambria Math" panose="02040503050406030204" pitchFamily="18" charset="0"/>
                        <a:cs typeface="B Koodak" panose="00000700000000000000" pitchFamily="2" charset="-78"/>
                      </a:rPr>
                      <m:t>47100</m:t>
                    </m:r>
                    <m:r>
                      <a:rPr lang="fa-IR" sz="2400" b="0" i="1" smtClean="0">
                        <a:latin typeface="Cambria Math" panose="02040503050406030204" pitchFamily="18" charset="0"/>
                        <a:ea typeface="Cambria Math" panose="02040503050406030204" pitchFamily="18" charset="0"/>
                        <a:cs typeface="B Koodak" panose="00000700000000000000" pitchFamily="2" charset="-78"/>
                      </a:rPr>
                      <m:t>÷</m:t>
                    </m:r>
                    <m:r>
                      <a:rPr lang="fa-IR" sz="2400" b="0" i="1" smtClean="0">
                        <a:latin typeface="Cambria Math" panose="02040503050406030204" pitchFamily="18" charset="0"/>
                        <a:ea typeface="Cambria Math" panose="02040503050406030204" pitchFamily="18" charset="0"/>
                        <a:cs typeface="B Koodak" panose="00000700000000000000" pitchFamily="2" charset="-78"/>
                      </a:rPr>
                      <m:t>785</m:t>
                    </m:r>
                    <m:r>
                      <a:rPr lang="fa-IR" sz="2400" b="0" i="1" smtClean="0">
                        <a:latin typeface="Cambria Math" panose="02040503050406030204" pitchFamily="18" charset="0"/>
                        <a:ea typeface="Cambria Math" panose="02040503050406030204" pitchFamily="18" charset="0"/>
                        <a:cs typeface="B Koodak" panose="00000700000000000000" pitchFamily="2" charset="-78"/>
                      </a:rPr>
                      <m:t>=</m:t>
                    </m:r>
                    <m:r>
                      <a:rPr lang="fa-IR" sz="2400" b="0" i="1" smtClean="0">
                        <a:latin typeface="Cambria Math" panose="02040503050406030204" pitchFamily="18" charset="0"/>
                        <a:ea typeface="Cambria Math" panose="02040503050406030204" pitchFamily="18" charset="0"/>
                        <a:cs typeface="B Koodak" panose="00000700000000000000" pitchFamily="2" charset="-78"/>
                      </a:rPr>
                      <m:t>60</m:t>
                    </m:r>
                  </m:oMath>
                </a14:m>
                <a:endParaRPr lang="fa-IR" sz="2400" dirty="0" smtClean="0">
                  <a:cs typeface="B Koodak" panose="00000700000000000000" pitchFamily="2" charset="-78"/>
                </a:endParaRPr>
              </a:p>
              <a:p>
                <a:pPr marL="36900" indent="0" algn="just">
                  <a:buNone/>
                </a:pPr>
                <a:r>
                  <a:rPr lang="fa-IR" sz="2400" dirty="0" smtClean="0">
                    <a:cs typeface="B Koodak" panose="00000700000000000000" pitchFamily="2" charset="-78"/>
                  </a:rPr>
                  <a:t>مسافت طی شده توسط دو چرخ با هم مساویست پس کافیست مسافت طی شده توسط چرخ کوچک را بر محیط پرخ بزرگ تقسیم کنیم تا تعداد دور چرخ بزرگ به دست آید. </a:t>
                </a:r>
              </a:p>
              <a:p>
                <a:pPr marL="36900" indent="0" algn="just">
                  <a:buNone/>
                </a:pPr>
                <a:r>
                  <a:rPr lang="fa-IR" sz="2400" dirty="0" smtClean="0">
                    <a:cs typeface="B Koodak" panose="00000700000000000000" pitchFamily="2" charset="-78"/>
                  </a:rPr>
                  <a:t>  </a:t>
                </a:r>
                <a:endParaRPr lang="fa-IR" sz="2400" dirty="0">
                  <a:cs typeface="B Koodak" panose="00000700000000000000" pitchFamily="2" charset="-78"/>
                </a:endParaRPr>
              </a:p>
            </p:txBody>
          </p:sp>
        </mc:Choice>
        <mc:Fallback xmlns="">
          <p:sp>
            <p:nvSpPr>
              <p:cNvPr id="4" name="Content Placeholder 3"/>
              <p:cNvSpPr>
                <a:spLocks noGrp="1" noRot="1" noChangeAspect="1" noMove="1" noResize="1" noEditPoints="1" noAdjustHandles="1" noChangeArrowheads="1" noChangeShapeType="1" noTextEdit="1"/>
              </p:cNvSpPr>
              <p:nvPr>
                <p:ph sz="half" idx="2"/>
              </p:nvPr>
            </p:nvSpPr>
            <p:spPr>
              <a:xfrm>
                <a:off x="426720" y="656953"/>
                <a:ext cx="11225347" cy="5674178"/>
              </a:xfrm>
              <a:blipFill>
                <a:blip r:embed="rId4"/>
                <a:stretch>
                  <a:fillRect/>
                </a:stretch>
              </a:blipFill>
            </p:spPr>
            <p:txBody>
              <a:bodyPr/>
              <a:lstStyle/>
              <a:p>
                <a:r>
                  <a:rPr lang="fa-IR">
                    <a:noFill/>
                  </a:rPr>
                  <a:t> </a:t>
                </a:r>
              </a:p>
            </p:txBody>
          </p:sp>
        </mc:Fallback>
      </mc:AlternateContent>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7313" y="1489165"/>
            <a:ext cx="2908663" cy="1865539"/>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1479" y="5692593"/>
            <a:ext cx="487363" cy="487363"/>
          </a:xfrm>
          <a:prstGeom prst="rect">
            <a:avLst/>
          </a:prstGeom>
        </p:spPr>
      </p:pic>
    </p:spTree>
    <p:extLst>
      <p:ext uri="{BB962C8B-B14F-4D97-AF65-F5344CB8AC3E}">
        <p14:creationId xmlns:p14="http://schemas.microsoft.com/office/powerpoint/2010/main" val="4443747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26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Content Placeholder 3"/>
              <p:cNvSpPr>
                <a:spLocks noGrp="1"/>
              </p:cNvSpPr>
              <p:nvPr>
                <p:ph sz="half" idx="2"/>
              </p:nvPr>
            </p:nvSpPr>
            <p:spPr>
              <a:xfrm>
                <a:off x="3640183" y="430213"/>
                <a:ext cx="8125097" cy="5944461"/>
              </a:xfrm>
            </p:spPr>
            <p:txBody>
              <a:bodyPr>
                <a:normAutofit/>
              </a:bodyPr>
              <a:lstStyle/>
              <a:p>
                <a:pPr marL="36900" indent="0" algn="just">
                  <a:lnSpc>
                    <a:spcPct val="150000"/>
                  </a:lnSpc>
                  <a:buNone/>
                </a:pPr>
                <a:r>
                  <a:rPr lang="fa-IR" sz="2400" dirty="0" smtClean="0">
                    <a:cs typeface="B Koodak" panose="00000700000000000000" pitchFamily="2" charset="-78"/>
                  </a:rPr>
                  <a:t>9-آقای کشاورزی باغچه ای دایره ای شکل به قطر 8 متر وسط حیاط منزل خود ساخته است.وی تصمیم دارد به فاصله ی 1 متر از دور باغچه،دور آن را شمشاد هایی به فاصله 6 متر از یکدیگر بکارد.حساب کنید آقای کشاورز برای این کار به طور تقریبی چند نهال شمشاد نیاز دارد؟</a:t>
                </a:r>
              </a:p>
              <a:p>
                <a:pPr marL="36900" indent="0" algn="just">
                  <a:lnSpc>
                    <a:spcPct val="150000"/>
                  </a:lnSpc>
                  <a:buNone/>
                </a:pPr>
                <a:r>
                  <a:rPr lang="fa-IR" sz="2400" dirty="0">
                    <a:cs typeface="B Koodak" panose="00000700000000000000" pitchFamily="2" charset="-78"/>
                  </a:rPr>
                  <a:t> </a:t>
                </a:r>
                <a:r>
                  <a:rPr lang="fa-IR" sz="2400" dirty="0" smtClean="0">
                    <a:cs typeface="B Koodak" panose="00000700000000000000" pitchFamily="2" charset="-78"/>
                  </a:rPr>
                  <a:t>                                                                   </a:t>
                </a:r>
                <a14:m>
                  <m:oMath xmlns:m="http://schemas.openxmlformats.org/officeDocument/2006/math">
                    <m:r>
                      <a:rPr lang="fa-IR" sz="2400" b="0" i="1" smtClean="0">
                        <a:latin typeface="Cambria Math" panose="02040503050406030204" pitchFamily="18" charset="0"/>
                        <a:cs typeface="B Koodak" panose="00000700000000000000" pitchFamily="2" charset="-78"/>
                      </a:rPr>
                      <m:t>10</m:t>
                    </m:r>
                    <m:r>
                      <a:rPr lang="fa-IR" sz="2400" b="0" i="1" smtClean="0">
                        <a:latin typeface="Cambria Math" panose="02040503050406030204" pitchFamily="18" charset="0"/>
                        <a:ea typeface="Cambria Math" panose="02040503050406030204" pitchFamily="18" charset="0"/>
                        <a:cs typeface="B Koodak" panose="00000700000000000000" pitchFamily="2" charset="-78"/>
                      </a:rPr>
                      <m:t>×</m:t>
                    </m:r>
                    <m:r>
                      <a:rPr lang="fa-IR" sz="2400" b="0" i="1" smtClean="0">
                        <a:latin typeface="Cambria Math" panose="02040503050406030204" pitchFamily="18" charset="0"/>
                        <a:ea typeface="Cambria Math" panose="02040503050406030204" pitchFamily="18" charset="0"/>
                        <a:cs typeface="B Koodak" panose="00000700000000000000" pitchFamily="2" charset="-78"/>
                      </a:rPr>
                      <m:t>3</m:t>
                    </m:r>
                    <m:r>
                      <a:rPr lang="fa-IR" sz="2400" b="0" i="1" smtClean="0">
                        <a:latin typeface="Cambria Math" panose="02040503050406030204" pitchFamily="18" charset="0"/>
                        <a:ea typeface="Cambria Math" panose="02040503050406030204" pitchFamily="18" charset="0"/>
                        <a:cs typeface="B Koodak" panose="00000700000000000000" pitchFamily="2" charset="-78"/>
                      </a:rPr>
                      <m:t>/</m:t>
                    </m:r>
                    <m:r>
                      <a:rPr lang="fa-IR" sz="2400" b="0" i="1" smtClean="0">
                        <a:latin typeface="Cambria Math" panose="02040503050406030204" pitchFamily="18" charset="0"/>
                        <a:ea typeface="Cambria Math" panose="02040503050406030204" pitchFamily="18" charset="0"/>
                        <a:cs typeface="B Koodak" panose="00000700000000000000" pitchFamily="2" charset="-78"/>
                      </a:rPr>
                      <m:t>14</m:t>
                    </m:r>
                    <m:r>
                      <a:rPr lang="fa-IR" sz="2400" b="0" i="1" smtClean="0">
                        <a:latin typeface="Cambria Math" panose="02040503050406030204" pitchFamily="18" charset="0"/>
                        <a:ea typeface="Cambria Math" panose="02040503050406030204" pitchFamily="18" charset="0"/>
                        <a:cs typeface="B Koodak" panose="00000700000000000000" pitchFamily="2" charset="-78"/>
                      </a:rPr>
                      <m:t>=</m:t>
                    </m:r>
                    <m:r>
                      <a:rPr lang="fa-IR" sz="2400" b="0" i="1" smtClean="0">
                        <a:latin typeface="Cambria Math" panose="02040503050406030204" pitchFamily="18" charset="0"/>
                        <a:ea typeface="Cambria Math" panose="02040503050406030204" pitchFamily="18" charset="0"/>
                        <a:cs typeface="B Koodak" panose="00000700000000000000" pitchFamily="2" charset="-78"/>
                      </a:rPr>
                      <m:t>31</m:t>
                    </m:r>
                    <m:r>
                      <a:rPr lang="fa-IR" sz="2400" b="0" i="1" smtClean="0">
                        <a:latin typeface="Cambria Math" panose="02040503050406030204" pitchFamily="18" charset="0"/>
                        <a:ea typeface="Cambria Math" panose="02040503050406030204" pitchFamily="18" charset="0"/>
                        <a:cs typeface="B Koodak" panose="00000700000000000000" pitchFamily="2" charset="-78"/>
                      </a:rPr>
                      <m:t>/</m:t>
                    </m:r>
                    <m:r>
                      <a:rPr lang="fa-IR" sz="2400" b="0" i="1" smtClean="0">
                        <a:latin typeface="Cambria Math" panose="02040503050406030204" pitchFamily="18" charset="0"/>
                        <a:ea typeface="Cambria Math" panose="02040503050406030204" pitchFamily="18" charset="0"/>
                        <a:cs typeface="B Koodak" panose="00000700000000000000" pitchFamily="2" charset="-78"/>
                      </a:rPr>
                      <m:t>4</m:t>
                    </m:r>
                  </m:oMath>
                </a14:m>
                <a:endParaRPr lang="fa-IR" sz="2400" dirty="0" smtClean="0">
                  <a:cs typeface="B Koodak" panose="00000700000000000000" pitchFamily="2" charset="-78"/>
                </a:endParaRPr>
              </a:p>
              <a:p>
                <a:pPr marL="36900" indent="0" algn="just">
                  <a:lnSpc>
                    <a:spcPct val="150000"/>
                  </a:lnSpc>
                  <a:buNone/>
                </a:pPr>
                <a:r>
                  <a:rPr lang="fa-IR" sz="2400" dirty="0">
                    <a:cs typeface="B Koodak" panose="00000700000000000000" pitchFamily="2" charset="-78"/>
                  </a:rPr>
                  <a:t> </a:t>
                </a:r>
                <a:r>
                  <a:rPr lang="fa-IR" sz="2400" dirty="0" smtClean="0">
                    <a:cs typeface="B Koodak" panose="00000700000000000000" pitchFamily="2" charset="-78"/>
                  </a:rPr>
                  <a:t>                                                                            </a:t>
                </a:r>
                <a14:m>
                  <m:oMath xmlns:m="http://schemas.openxmlformats.org/officeDocument/2006/math">
                    <m:r>
                      <a:rPr lang="fa-IR" sz="2400" b="0" i="1" smtClean="0">
                        <a:latin typeface="Cambria Math" panose="02040503050406030204" pitchFamily="18" charset="0"/>
                        <a:cs typeface="B Koodak" panose="00000700000000000000" pitchFamily="2" charset="-78"/>
                      </a:rPr>
                      <m:t>31</m:t>
                    </m:r>
                    <m:r>
                      <a:rPr lang="fa-IR" sz="2400" b="0" i="1" smtClean="0">
                        <a:latin typeface="Cambria Math" panose="02040503050406030204" pitchFamily="18" charset="0"/>
                        <a:cs typeface="B Koodak" panose="00000700000000000000" pitchFamily="2" charset="-78"/>
                      </a:rPr>
                      <m:t>/</m:t>
                    </m:r>
                    <m:r>
                      <a:rPr lang="fa-IR" sz="2400" b="0" i="1" smtClean="0">
                        <a:latin typeface="Cambria Math" panose="02040503050406030204" pitchFamily="18" charset="0"/>
                        <a:cs typeface="B Koodak" panose="00000700000000000000" pitchFamily="2" charset="-78"/>
                      </a:rPr>
                      <m:t>4</m:t>
                    </m:r>
                    <m:r>
                      <a:rPr lang="fa-IR" sz="2400" b="0" i="1" smtClean="0">
                        <a:latin typeface="Cambria Math" panose="02040503050406030204" pitchFamily="18" charset="0"/>
                        <a:ea typeface="Cambria Math" panose="02040503050406030204" pitchFamily="18" charset="0"/>
                        <a:cs typeface="B Koodak" panose="00000700000000000000" pitchFamily="2" charset="-78"/>
                      </a:rPr>
                      <m:t>÷</m:t>
                    </m:r>
                    <m:r>
                      <a:rPr lang="fa-IR" sz="2400" b="0" i="1" smtClean="0">
                        <a:latin typeface="Cambria Math" panose="02040503050406030204" pitchFamily="18" charset="0"/>
                        <a:ea typeface="Cambria Math" panose="02040503050406030204" pitchFamily="18" charset="0"/>
                        <a:cs typeface="B Koodak" panose="00000700000000000000" pitchFamily="2" charset="-78"/>
                      </a:rPr>
                      <m:t>6</m:t>
                    </m:r>
                    <m:r>
                      <a:rPr lang="fa-IR" sz="2400" b="0" i="1" smtClean="0">
                        <a:latin typeface="Cambria Math" panose="02040503050406030204" pitchFamily="18" charset="0"/>
                        <a:ea typeface="Cambria Math" panose="02040503050406030204" pitchFamily="18" charset="0"/>
                        <a:cs typeface="B Koodak" panose="00000700000000000000" pitchFamily="2" charset="-78"/>
                      </a:rPr>
                      <m:t>≅</m:t>
                    </m:r>
                    <m:r>
                      <a:rPr lang="fa-IR" sz="2400" b="0" i="1" smtClean="0">
                        <a:latin typeface="Cambria Math" panose="02040503050406030204" pitchFamily="18" charset="0"/>
                        <a:ea typeface="Cambria Math" panose="02040503050406030204" pitchFamily="18" charset="0"/>
                        <a:cs typeface="B Koodak" panose="00000700000000000000" pitchFamily="2" charset="-78"/>
                      </a:rPr>
                      <m:t>5</m:t>
                    </m:r>
                  </m:oMath>
                </a14:m>
                <a:endParaRPr lang="fa-IR" sz="2400" dirty="0" smtClean="0">
                  <a:cs typeface="B Koodak" panose="00000700000000000000" pitchFamily="2" charset="-78"/>
                </a:endParaRPr>
              </a:p>
              <a:p>
                <a:pPr marL="36900" indent="0" algn="just">
                  <a:lnSpc>
                    <a:spcPct val="150000"/>
                  </a:lnSpc>
                  <a:buNone/>
                </a:pPr>
                <a:r>
                  <a:rPr lang="fa-IR" sz="2400" dirty="0" smtClean="0">
                    <a:cs typeface="B Koodak" panose="00000700000000000000" pitchFamily="2" charset="-78"/>
                  </a:rPr>
                  <a:t>قطر باغچه 8 متر است (دایره داخلی در شکل)و اگر بخواهیم از هر طرف یک متر فاصله دهیم در این صورت دایره ای به قطر 10 متر در اطراف باغچه خواهیم داشت که روی آن نهال میکاریم. </a:t>
                </a:r>
                <a:endParaRPr lang="fa-IR" sz="2400" dirty="0">
                  <a:cs typeface="B Koodak" panose="00000700000000000000" pitchFamily="2" charset="-78"/>
                </a:endParaRPr>
              </a:p>
            </p:txBody>
          </p:sp>
        </mc:Choice>
        <mc:Fallback xmlns="">
          <p:sp>
            <p:nvSpPr>
              <p:cNvPr id="4" name="Content Placeholder 3"/>
              <p:cNvSpPr>
                <a:spLocks noGrp="1" noRot="1" noChangeAspect="1" noMove="1" noResize="1" noEditPoints="1" noAdjustHandles="1" noChangeArrowheads="1" noChangeShapeType="1" noTextEdit="1"/>
              </p:cNvSpPr>
              <p:nvPr>
                <p:ph sz="half" idx="2"/>
              </p:nvPr>
            </p:nvSpPr>
            <p:spPr>
              <a:xfrm>
                <a:off x="3640183" y="430213"/>
                <a:ext cx="8125097" cy="5944461"/>
              </a:xfrm>
              <a:blipFill>
                <a:blip r:embed="rId4"/>
                <a:stretch>
                  <a:fillRect/>
                </a:stretch>
              </a:blipFill>
            </p:spPr>
            <p:txBody>
              <a:bodyPr/>
              <a:lstStyle/>
              <a:p>
                <a:r>
                  <a:rPr lang="fa-IR">
                    <a:noFill/>
                  </a:rPr>
                  <a:t> </a:t>
                </a:r>
              </a:p>
            </p:txBody>
          </p:sp>
        </mc:Fallback>
      </mc:AlternateContent>
      <p:pic>
        <p:nvPicPr>
          <p:cNvPr id="3" name="Content Placeholder 2"/>
          <p:cNvPicPr>
            <a:picLocks noGrp="1" noChangeAspect="1"/>
          </p:cNvPicPr>
          <p:nvPr>
            <p:ph sz="half" idx="1"/>
          </p:nvPr>
        </p:nvPicPr>
        <p:blipFill rotWithShape="1">
          <a:blip r:embed="rId5">
            <a:extLst>
              <a:ext uri="{28A0092B-C50C-407E-A947-70E740481C1C}">
                <a14:useLocalDpi xmlns:a14="http://schemas.microsoft.com/office/drawing/2010/main" val="0"/>
              </a:ext>
            </a:extLst>
          </a:blip>
          <a:srcRect l="37661"/>
          <a:stretch/>
        </p:blipFill>
        <p:spPr>
          <a:xfrm>
            <a:off x="679268" y="713854"/>
            <a:ext cx="2647405" cy="2357890"/>
          </a:xfrm>
        </p:spPr>
      </p:pic>
      <p:cxnSp>
        <p:nvCxnSpPr>
          <p:cNvPr id="7" name="Straight Arrow Connector 6"/>
          <p:cNvCxnSpPr/>
          <p:nvPr/>
        </p:nvCxnSpPr>
        <p:spPr>
          <a:xfrm>
            <a:off x="992777" y="1802674"/>
            <a:ext cx="1942012" cy="43543"/>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10908" y="3158761"/>
            <a:ext cx="487363" cy="487363"/>
          </a:xfrm>
          <a:prstGeom prst="rect">
            <a:avLst/>
          </a:prstGeom>
        </p:spPr>
      </p:pic>
    </p:spTree>
    <p:extLst>
      <p:ext uri="{BB962C8B-B14F-4D97-AF65-F5344CB8AC3E}">
        <p14:creationId xmlns:p14="http://schemas.microsoft.com/office/powerpoint/2010/main" val="14207463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01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cstate="hqprint">
            <a:extLst>
              <a:ext uri="{28A0092B-C50C-407E-A947-70E740481C1C}">
                <a14:useLocalDpi xmlns:a14="http://schemas.microsoft.com/office/drawing/2010/main" val="0"/>
              </a:ext>
            </a:extLst>
          </a:blip>
          <a:stretch>
            <a:fillRect/>
          </a:stretch>
        </p:blipFill>
        <p:spPr>
          <a:xfrm>
            <a:off x="304800" y="632127"/>
            <a:ext cx="4856163" cy="3237897"/>
          </a:xfrm>
        </p:spPr>
      </p:pic>
      <mc:AlternateContent xmlns:mc="http://schemas.openxmlformats.org/markup-compatibility/2006" xmlns:a14="http://schemas.microsoft.com/office/drawing/2010/main">
        <mc:Choice Requires="a14">
          <p:sp>
            <p:nvSpPr>
              <p:cNvPr id="4" name="Content Placeholder 3"/>
              <p:cNvSpPr>
                <a:spLocks noGrp="1"/>
              </p:cNvSpPr>
              <p:nvPr>
                <p:ph sz="half" idx="2"/>
              </p:nvPr>
            </p:nvSpPr>
            <p:spPr>
              <a:xfrm>
                <a:off x="5399314" y="383177"/>
                <a:ext cx="6261463" cy="5904411"/>
              </a:xfrm>
            </p:spPr>
            <p:txBody>
              <a:bodyPr>
                <a:normAutofit/>
              </a:bodyPr>
              <a:lstStyle/>
              <a:p>
                <a:pPr marL="36900" indent="0" algn="just">
                  <a:buNone/>
                </a:pPr>
                <a:r>
                  <a:rPr lang="fa-IR" sz="2400" dirty="0" smtClean="0">
                    <a:cs typeface="B Koodak" panose="00000700000000000000" pitchFamily="2" charset="-78"/>
                  </a:rPr>
                  <a:t>10-شعاع چرخ یک دوچرخه 8 سانتی متر است.اگر در مسیری این چرخ 250 بار چرخیده باشد،مسیر چند متر بوده است؟</a:t>
                </a:r>
              </a:p>
              <a:p>
                <a:pPr marL="36900" indent="0" algn="just">
                  <a:buNone/>
                </a:pPr>
                <a:r>
                  <a:rPr lang="fa-IR" sz="2400" dirty="0" smtClean="0">
                    <a:cs typeface="B Koodak" panose="00000700000000000000" pitchFamily="2" charset="-78"/>
                  </a:rPr>
                  <a:t>نکته:چرخ دوچرخه هر یک دوری که روی زمین میزند به اندازه ی محیطش جلو می رود.</a:t>
                </a:r>
              </a:p>
              <a:p>
                <a:pPr marL="36900" indent="0" algn="just">
                  <a:buNone/>
                </a:pPr>
                <a:r>
                  <a:rPr lang="fa-IR" sz="2400" dirty="0" smtClean="0">
                    <a:cs typeface="B Koodak" panose="00000700000000000000" pitchFamily="2" charset="-78"/>
                  </a:rPr>
                  <a:t>                  </a:t>
                </a:r>
                <a14:m>
                  <m:oMath xmlns:m="http://schemas.openxmlformats.org/officeDocument/2006/math">
                    <m:r>
                      <a:rPr lang="fa-IR" sz="2400" b="0" i="1" smtClean="0">
                        <a:latin typeface="Cambria Math" panose="02040503050406030204" pitchFamily="18" charset="0"/>
                        <a:cs typeface="B Koodak" panose="00000700000000000000" pitchFamily="2" charset="-78"/>
                      </a:rPr>
                      <m:t>8</m:t>
                    </m:r>
                    <m:r>
                      <a:rPr lang="fa-IR" sz="2400" b="0" i="1" smtClean="0">
                        <a:latin typeface="Cambria Math" panose="02040503050406030204" pitchFamily="18" charset="0"/>
                        <a:ea typeface="Cambria Math" panose="02040503050406030204" pitchFamily="18" charset="0"/>
                        <a:cs typeface="B Koodak" panose="00000700000000000000" pitchFamily="2" charset="-78"/>
                      </a:rPr>
                      <m:t>×</m:t>
                    </m:r>
                    <m:r>
                      <a:rPr lang="fa-IR" sz="2400" b="0" i="1" smtClean="0">
                        <a:latin typeface="Cambria Math" panose="02040503050406030204" pitchFamily="18" charset="0"/>
                        <a:ea typeface="Cambria Math" panose="02040503050406030204" pitchFamily="18" charset="0"/>
                        <a:cs typeface="B Koodak" panose="00000700000000000000" pitchFamily="2" charset="-78"/>
                      </a:rPr>
                      <m:t>2</m:t>
                    </m:r>
                    <m:r>
                      <a:rPr lang="fa-IR" sz="2400" b="0" i="1" smtClean="0">
                        <a:latin typeface="Cambria Math" panose="02040503050406030204" pitchFamily="18" charset="0"/>
                        <a:ea typeface="Cambria Math" panose="02040503050406030204" pitchFamily="18" charset="0"/>
                        <a:cs typeface="B Koodak" panose="00000700000000000000" pitchFamily="2" charset="-78"/>
                      </a:rPr>
                      <m:t>=</m:t>
                    </m:r>
                    <m:r>
                      <a:rPr lang="fa-IR" sz="2400" b="0" i="1" smtClean="0">
                        <a:latin typeface="Cambria Math" panose="02040503050406030204" pitchFamily="18" charset="0"/>
                        <a:ea typeface="Cambria Math" panose="02040503050406030204" pitchFamily="18" charset="0"/>
                        <a:cs typeface="B Koodak" panose="00000700000000000000" pitchFamily="2" charset="-78"/>
                      </a:rPr>
                      <m:t>16</m:t>
                    </m:r>
                    <m:r>
                      <a:rPr lang="fa-IR" sz="2400" b="0" i="1" smtClean="0">
                        <a:latin typeface="Cambria Math" panose="02040503050406030204" pitchFamily="18" charset="0"/>
                        <a:ea typeface="Cambria Math" panose="02040503050406030204" pitchFamily="18" charset="0"/>
                        <a:cs typeface="B Koodak" panose="00000700000000000000" pitchFamily="2" charset="-78"/>
                      </a:rPr>
                      <m:t>       </m:t>
                    </m:r>
                    <m:r>
                      <a:rPr lang="fa-IR" sz="2400" b="0" i="1" smtClean="0">
                        <a:latin typeface="Cambria Math" panose="02040503050406030204" pitchFamily="18" charset="0"/>
                        <a:ea typeface="Cambria Math" panose="02040503050406030204" pitchFamily="18" charset="0"/>
                        <a:cs typeface="B Koodak" panose="00000700000000000000" pitchFamily="2" charset="-78"/>
                      </a:rPr>
                      <m:t>16</m:t>
                    </m:r>
                    <m:r>
                      <a:rPr lang="fa-IR" sz="2400" b="0" i="1" smtClean="0">
                        <a:latin typeface="Cambria Math" panose="02040503050406030204" pitchFamily="18" charset="0"/>
                        <a:ea typeface="Cambria Math" panose="02040503050406030204" pitchFamily="18" charset="0"/>
                        <a:cs typeface="B Koodak" panose="00000700000000000000" pitchFamily="2" charset="-78"/>
                      </a:rPr>
                      <m:t>×</m:t>
                    </m:r>
                    <m:r>
                      <a:rPr lang="fa-IR" sz="2400" b="0" i="1" smtClean="0">
                        <a:latin typeface="Cambria Math" panose="02040503050406030204" pitchFamily="18" charset="0"/>
                        <a:ea typeface="Cambria Math" panose="02040503050406030204" pitchFamily="18" charset="0"/>
                        <a:cs typeface="B Koodak" panose="00000700000000000000" pitchFamily="2" charset="-78"/>
                      </a:rPr>
                      <m:t>3</m:t>
                    </m:r>
                    <m:r>
                      <a:rPr lang="fa-IR" sz="2400" b="0" i="1" smtClean="0">
                        <a:latin typeface="Cambria Math" panose="02040503050406030204" pitchFamily="18" charset="0"/>
                        <a:ea typeface="Cambria Math" panose="02040503050406030204" pitchFamily="18" charset="0"/>
                        <a:cs typeface="B Koodak" panose="00000700000000000000" pitchFamily="2" charset="-78"/>
                      </a:rPr>
                      <m:t>/</m:t>
                    </m:r>
                    <m:r>
                      <a:rPr lang="fa-IR" sz="2400" b="0" i="1" smtClean="0">
                        <a:latin typeface="Cambria Math" panose="02040503050406030204" pitchFamily="18" charset="0"/>
                        <a:ea typeface="Cambria Math" panose="02040503050406030204" pitchFamily="18" charset="0"/>
                        <a:cs typeface="B Koodak" panose="00000700000000000000" pitchFamily="2" charset="-78"/>
                      </a:rPr>
                      <m:t>14</m:t>
                    </m:r>
                    <m:r>
                      <a:rPr lang="fa-IR" sz="2400" b="0" i="1" smtClean="0">
                        <a:latin typeface="Cambria Math" panose="02040503050406030204" pitchFamily="18" charset="0"/>
                        <a:ea typeface="Cambria Math" panose="02040503050406030204" pitchFamily="18" charset="0"/>
                        <a:cs typeface="B Koodak" panose="00000700000000000000" pitchFamily="2" charset="-78"/>
                      </a:rPr>
                      <m:t>=</m:t>
                    </m:r>
                    <m:r>
                      <a:rPr lang="fa-IR" sz="2400" b="0" i="1" smtClean="0">
                        <a:latin typeface="Cambria Math" panose="02040503050406030204" pitchFamily="18" charset="0"/>
                        <a:ea typeface="Cambria Math" panose="02040503050406030204" pitchFamily="18" charset="0"/>
                        <a:cs typeface="B Koodak" panose="00000700000000000000" pitchFamily="2" charset="-78"/>
                      </a:rPr>
                      <m:t>50</m:t>
                    </m:r>
                    <m:r>
                      <a:rPr lang="fa-IR" sz="2400" b="0" i="1" smtClean="0">
                        <a:latin typeface="Cambria Math" panose="02040503050406030204" pitchFamily="18" charset="0"/>
                        <a:ea typeface="Cambria Math" panose="02040503050406030204" pitchFamily="18" charset="0"/>
                        <a:cs typeface="B Koodak" panose="00000700000000000000" pitchFamily="2" charset="-78"/>
                      </a:rPr>
                      <m:t>/</m:t>
                    </m:r>
                    <m:r>
                      <a:rPr lang="fa-IR" sz="2400" b="0" i="1" smtClean="0">
                        <a:latin typeface="Cambria Math" panose="02040503050406030204" pitchFamily="18" charset="0"/>
                        <a:ea typeface="Cambria Math" panose="02040503050406030204" pitchFamily="18" charset="0"/>
                        <a:cs typeface="B Koodak" panose="00000700000000000000" pitchFamily="2" charset="-78"/>
                      </a:rPr>
                      <m:t>24</m:t>
                    </m:r>
                  </m:oMath>
                </a14:m>
                <a:endParaRPr lang="fa-IR" sz="2400" dirty="0" smtClean="0">
                  <a:cs typeface="B Koodak" panose="00000700000000000000" pitchFamily="2" charset="-78"/>
                </a:endParaRPr>
              </a:p>
              <a:p>
                <a:pPr marL="36900" indent="0" algn="just">
                  <a:buNone/>
                </a:pPr>
                <a:r>
                  <a:rPr lang="fa-IR" sz="2400" dirty="0">
                    <a:cs typeface="B Koodak" panose="00000700000000000000" pitchFamily="2" charset="-78"/>
                  </a:rPr>
                  <a:t> </a:t>
                </a:r>
                <a:r>
                  <a:rPr lang="fa-IR" sz="2400" dirty="0" smtClean="0">
                    <a:cs typeface="B Koodak" panose="00000700000000000000" pitchFamily="2" charset="-78"/>
                  </a:rPr>
                  <a:t>         سانتی متر           </a:t>
                </a:r>
                <a14:m>
                  <m:oMath xmlns:m="http://schemas.openxmlformats.org/officeDocument/2006/math">
                    <m:r>
                      <a:rPr lang="fa-IR" sz="2400" b="0" i="0" smtClean="0">
                        <a:latin typeface="Cambria Math" panose="02040503050406030204" pitchFamily="18" charset="0"/>
                        <a:ea typeface="Cambria Math" panose="02040503050406030204" pitchFamily="18" charset="0"/>
                        <a:cs typeface="B Koodak" panose="00000700000000000000" pitchFamily="2" charset="-78"/>
                      </a:rPr>
                      <m:t>50</m:t>
                    </m:r>
                    <m:r>
                      <a:rPr lang="fa-IR" sz="2400" b="0" i="0" smtClean="0">
                        <a:latin typeface="Cambria Math" panose="02040503050406030204" pitchFamily="18" charset="0"/>
                        <a:ea typeface="Cambria Math" panose="02040503050406030204" pitchFamily="18" charset="0"/>
                        <a:cs typeface="B Koodak" panose="00000700000000000000" pitchFamily="2" charset="-78"/>
                      </a:rPr>
                      <m:t>/</m:t>
                    </m:r>
                    <m:r>
                      <a:rPr lang="fa-IR" sz="2400" b="0" i="0" smtClean="0">
                        <a:latin typeface="Cambria Math" panose="02040503050406030204" pitchFamily="18" charset="0"/>
                        <a:ea typeface="Cambria Math" panose="02040503050406030204" pitchFamily="18" charset="0"/>
                        <a:cs typeface="B Koodak" panose="00000700000000000000" pitchFamily="2" charset="-78"/>
                      </a:rPr>
                      <m:t>24</m:t>
                    </m:r>
                    <m:r>
                      <a:rPr lang="fa-IR" sz="2400" b="0" i="1" smtClean="0">
                        <a:latin typeface="Cambria Math" panose="02040503050406030204" pitchFamily="18" charset="0"/>
                        <a:ea typeface="Cambria Math" panose="02040503050406030204" pitchFamily="18" charset="0"/>
                        <a:cs typeface="B Koodak" panose="00000700000000000000" pitchFamily="2" charset="-78"/>
                      </a:rPr>
                      <m:t>×</m:t>
                    </m:r>
                    <m:r>
                      <a:rPr lang="fa-IR" sz="2400" b="0" i="1" smtClean="0">
                        <a:latin typeface="Cambria Math" panose="02040503050406030204" pitchFamily="18" charset="0"/>
                        <a:ea typeface="Cambria Math" panose="02040503050406030204" pitchFamily="18" charset="0"/>
                        <a:cs typeface="B Koodak" panose="00000700000000000000" pitchFamily="2" charset="-78"/>
                      </a:rPr>
                      <m:t>250</m:t>
                    </m:r>
                    <m:r>
                      <a:rPr lang="fa-IR" sz="2400" b="0" i="1" smtClean="0">
                        <a:latin typeface="Cambria Math" panose="02040503050406030204" pitchFamily="18" charset="0"/>
                        <a:ea typeface="Cambria Math" panose="02040503050406030204" pitchFamily="18" charset="0"/>
                        <a:cs typeface="B Koodak" panose="00000700000000000000" pitchFamily="2" charset="-78"/>
                      </a:rPr>
                      <m:t>=</m:t>
                    </m:r>
                    <m:r>
                      <a:rPr lang="fa-IR" sz="2400" b="0" i="1" smtClean="0">
                        <a:latin typeface="Cambria Math" panose="02040503050406030204" pitchFamily="18" charset="0"/>
                        <a:ea typeface="Cambria Math" panose="02040503050406030204" pitchFamily="18" charset="0"/>
                        <a:cs typeface="B Koodak" panose="00000700000000000000" pitchFamily="2" charset="-78"/>
                      </a:rPr>
                      <m:t>12560</m:t>
                    </m:r>
                    <m:r>
                      <a:rPr lang="fa-IR" sz="2400" b="0" i="1" smtClean="0">
                        <a:latin typeface="Cambria Math" panose="02040503050406030204" pitchFamily="18" charset="0"/>
                        <a:ea typeface="Cambria Math" panose="02040503050406030204" pitchFamily="18" charset="0"/>
                        <a:cs typeface="B Koodak" panose="00000700000000000000" pitchFamily="2" charset="-78"/>
                      </a:rPr>
                      <m:t>     </m:t>
                    </m:r>
                  </m:oMath>
                </a14:m>
                <a:endParaRPr lang="fa-IR" sz="2400" dirty="0" smtClean="0">
                  <a:cs typeface="B Koodak" panose="00000700000000000000" pitchFamily="2" charset="-78"/>
                </a:endParaRPr>
              </a:p>
              <a:p>
                <a:pPr marL="36900" indent="0" algn="just">
                  <a:buNone/>
                </a:pPr>
                <a:r>
                  <a:rPr lang="fa-IR" sz="2400" dirty="0">
                    <a:cs typeface="B Koodak" panose="00000700000000000000" pitchFamily="2" charset="-78"/>
                  </a:rPr>
                  <a:t> </a:t>
                </a:r>
                <a:r>
                  <a:rPr lang="fa-IR" sz="2400" dirty="0" smtClean="0">
                    <a:cs typeface="B Koodak" panose="00000700000000000000" pitchFamily="2" charset="-78"/>
                  </a:rPr>
                  <a:t>                متر                   </a:t>
                </a:r>
                <a14:m>
                  <m:oMath xmlns:m="http://schemas.openxmlformats.org/officeDocument/2006/math">
                    <m:r>
                      <a:rPr lang="fa-IR" sz="2400" b="0" i="1" smtClean="0">
                        <a:latin typeface="Cambria Math" panose="02040503050406030204" pitchFamily="18" charset="0"/>
                        <a:cs typeface="B Koodak" panose="00000700000000000000" pitchFamily="2" charset="-78"/>
                      </a:rPr>
                      <m:t>12560</m:t>
                    </m:r>
                    <m:r>
                      <a:rPr lang="fa-IR" sz="2400" b="0" i="1" smtClean="0">
                        <a:latin typeface="Cambria Math" panose="02040503050406030204" pitchFamily="18" charset="0"/>
                        <a:ea typeface="Cambria Math" panose="02040503050406030204" pitchFamily="18" charset="0"/>
                        <a:cs typeface="B Koodak" panose="00000700000000000000" pitchFamily="2" charset="-78"/>
                      </a:rPr>
                      <m:t>÷</m:t>
                    </m:r>
                    <m:r>
                      <a:rPr lang="fa-IR" sz="2400" b="0" i="1" smtClean="0">
                        <a:latin typeface="Cambria Math" panose="02040503050406030204" pitchFamily="18" charset="0"/>
                        <a:ea typeface="Cambria Math" panose="02040503050406030204" pitchFamily="18" charset="0"/>
                        <a:cs typeface="B Koodak" panose="00000700000000000000" pitchFamily="2" charset="-78"/>
                      </a:rPr>
                      <m:t>100</m:t>
                    </m:r>
                    <m:r>
                      <a:rPr lang="fa-IR" sz="2400" b="0" i="1" smtClean="0">
                        <a:latin typeface="Cambria Math" panose="02040503050406030204" pitchFamily="18" charset="0"/>
                        <a:ea typeface="Cambria Math" panose="02040503050406030204" pitchFamily="18" charset="0"/>
                        <a:cs typeface="B Koodak" panose="00000700000000000000" pitchFamily="2" charset="-78"/>
                      </a:rPr>
                      <m:t>=</m:t>
                    </m:r>
                    <m:r>
                      <a:rPr lang="fa-IR" sz="2400" b="0" i="1" smtClean="0">
                        <a:latin typeface="Cambria Math" panose="02040503050406030204" pitchFamily="18" charset="0"/>
                        <a:ea typeface="Cambria Math" panose="02040503050406030204" pitchFamily="18" charset="0"/>
                        <a:cs typeface="B Koodak" panose="00000700000000000000" pitchFamily="2" charset="-78"/>
                      </a:rPr>
                      <m:t>125</m:t>
                    </m:r>
                    <m:r>
                      <a:rPr lang="fa-IR" sz="2400" b="0" i="1" smtClean="0">
                        <a:latin typeface="Cambria Math" panose="02040503050406030204" pitchFamily="18" charset="0"/>
                        <a:ea typeface="Cambria Math" panose="02040503050406030204" pitchFamily="18" charset="0"/>
                        <a:cs typeface="B Koodak" panose="00000700000000000000" pitchFamily="2" charset="-78"/>
                      </a:rPr>
                      <m:t>/</m:t>
                    </m:r>
                    <m:r>
                      <a:rPr lang="fa-IR" sz="2400" b="0" i="1" smtClean="0">
                        <a:latin typeface="Cambria Math" panose="02040503050406030204" pitchFamily="18" charset="0"/>
                        <a:ea typeface="Cambria Math" panose="02040503050406030204" pitchFamily="18" charset="0"/>
                        <a:cs typeface="B Koodak" panose="00000700000000000000" pitchFamily="2" charset="-78"/>
                      </a:rPr>
                      <m:t>6</m:t>
                    </m:r>
                  </m:oMath>
                </a14:m>
                <a:endParaRPr lang="fa-IR" sz="2400" dirty="0" smtClean="0">
                  <a:cs typeface="B Koodak" panose="00000700000000000000" pitchFamily="2" charset="-78"/>
                </a:endParaRPr>
              </a:p>
              <a:p>
                <a:pPr marL="36900" indent="0" algn="just">
                  <a:buNone/>
                </a:pPr>
                <a:endParaRPr lang="fa-IR" sz="2400" dirty="0">
                  <a:cs typeface="B Koodak" panose="00000700000000000000" pitchFamily="2" charset="-78"/>
                </a:endParaRPr>
              </a:p>
            </p:txBody>
          </p:sp>
        </mc:Choice>
        <mc:Fallback xmlns="">
          <p:sp>
            <p:nvSpPr>
              <p:cNvPr id="4" name="Content Placeholder 3"/>
              <p:cNvSpPr>
                <a:spLocks noGrp="1" noRot="1" noChangeAspect="1" noMove="1" noResize="1" noEditPoints="1" noAdjustHandles="1" noChangeArrowheads="1" noChangeShapeType="1" noTextEdit="1"/>
              </p:cNvSpPr>
              <p:nvPr>
                <p:ph sz="half" idx="2"/>
              </p:nvPr>
            </p:nvSpPr>
            <p:spPr>
              <a:xfrm>
                <a:off x="5399314" y="383177"/>
                <a:ext cx="6261463" cy="5904411"/>
              </a:xfrm>
              <a:blipFill>
                <a:blip r:embed="rId3"/>
                <a:stretch>
                  <a:fillRect/>
                </a:stretch>
              </a:blipFill>
            </p:spPr>
            <p:txBody>
              <a:bodyPr/>
              <a:lstStyle/>
              <a:p>
                <a:r>
                  <a:rPr lang="fa-IR">
                    <a:noFill/>
                  </a:rPr>
                  <a:t> </a:t>
                </a:r>
              </a:p>
            </p:txBody>
          </p:sp>
        </mc:Fallback>
      </mc:AlternateContent>
    </p:spTree>
    <p:extLst>
      <p:ext uri="{BB962C8B-B14F-4D97-AF65-F5344CB8AC3E}">
        <p14:creationId xmlns:p14="http://schemas.microsoft.com/office/powerpoint/2010/main" val="215150932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330290" y="698638"/>
            <a:ext cx="4406030" cy="2545130"/>
          </a:xfrm>
        </p:spPr>
      </p:pic>
      <mc:AlternateContent xmlns:mc="http://schemas.openxmlformats.org/markup-compatibility/2006" xmlns:a14="http://schemas.microsoft.com/office/drawing/2010/main">
        <mc:Choice Requires="a14">
          <p:sp>
            <p:nvSpPr>
              <p:cNvPr id="4" name="Content Placeholder 3"/>
              <p:cNvSpPr>
                <a:spLocks noGrp="1"/>
              </p:cNvSpPr>
              <p:nvPr>
                <p:ph sz="half" idx="2"/>
              </p:nvPr>
            </p:nvSpPr>
            <p:spPr>
              <a:xfrm>
                <a:off x="5312229" y="496390"/>
                <a:ext cx="6566261" cy="5878284"/>
              </a:xfrm>
            </p:spPr>
            <p:txBody>
              <a:bodyPr>
                <a:normAutofit/>
              </a:bodyPr>
              <a:lstStyle/>
              <a:p>
                <a:pPr marL="36900" indent="0" algn="just">
                  <a:buNone/>
                </a:pPr>
                <a:r>
                  <a:rPr lang="fa-IR" sz="2400" dirty="0" smtClean="0">
                    <a:cs typeface="B Koodak" panose="00000700000000000000" pitchFamily="2" charset="-78"/>
                  </a:rPr>
                  <a:t>11-شعاع میز ناهار خوری0/75 متر است اگر بخواهیم برای آن رومیزی بدوزیم که 25 سانتی متر از هر سمت آویزان باشد و دور آن را نواردوز کنیم چند متر نوار نیاز داریم؟</a:t>
                </a:r>
              </a:p>
              <a:p>
                <a:pPr marL="36900" indent="0" algn="just">
                  <a:buNone/>
                </a:pPr>
                <a:r>
                  <a:rPr lang="fa-IR" sz="2400" dirty="0" smtClean="0">
                    <a:cs typeface="B Koodak" panose="00000700000000000000" pitchFamily="2" charset="-78"/>
                  </a:rPr>
                  <a:t>نکته: این سوال هم مثل سوال شماره 9 است وقتی شعاع میز را داده ولی گفته رومیزی از هر طرف 25 سانتی متر آویزان باشد یعنی باید از هر طرف به قطر آن 25 سانتی متر و درکل 50 سانتی متر به قطر آن اضافه کنیم.</a:t>
                </a:r>
              </a:p>
              <a:p>
                <a:pPr marL="36900" indent="0" algn="just">
                  <a:buNone/>
                </a:pPr>
                <a:r>
                  <a:rPr lang="fa-IR" sz="2400" dirty="0">
                    <a:cs typeface="B Koodak" panose="00000700000000000000" pitchFamily="2" charset="-78"/>
                  </a:rPr>
                  <a:t> </a:t>
                </a:r>
                <a:r>
                  <a:rPr lang="fa-IR" sz="2400" dirty="0" smtClean="0">
                    <a:cs typeface="B Koodak" panose="00000700000000000000" pitchFamily="2" charset="-78"/>
                  </a:rPr>
                  <a:t>                         متر                      </a:t>
                </a:r>
                <a14:m>
                  <m:oMath xmlns:m="http://schemas.openxmlformats.org/officeDocument/2006/math">
                    <m:r>
                      <a:rPr lang="fa-IR" sz="2400" b="0" i="1" smtClean="0">
                        <a:latin typeface="Cambria Math" panose="02040503050406030204" pitchFamily="18" charset="0"/>
                        <a:cs typeface="B Koodak" panose="00000700000000000000" pitchFamily="2" charset="-78"/>
                      </a:rPr>
                      <m:t>0</m:t>
                    </m:r>
                    <m:r>
                      <a:rPr lang="fa-IR" sz="2400" b="0" i="1" smtClean="0">
                        <a:latin typeface="Cambria Math" panose="02040503050406030204" pitchFamily="18" charset="0"/>
                        <a:cs typeface="B Koodak" panose="00000700000000000000" pitchFamily="2" charset="-78"/>
                      </a:rPr>
                      <m:t>/</m:t>
                    </m:r>
                    <m:r>
                      <a:rPr lang="fa-IR" sz="2400" b="0" i="1" smtClean="0">
                        <a:latin typeface="Cambria Math" panose="02040503050406030204" pitchFamily="18" charset="0"/>
                        <a:cs typeface="B Koodak" panose="00000700000000000000" pitchFamily="2" charset="-78"/>
                      </a:rPr>
                      <m:t>75</m:t>
                    </m:r>
                    <m:r>
                      <a:rPr lang="fa-IR" sz="2400" b="0" i="1" smtClean="0">
                        <a:latin typeface="Cambria Math" panose="02040503050406030204" pitchFamily="18" charset="0"/>
                        <a:ea typeface="Cambria Math" panose="02040503050406030204" pitchFamily="18" charset="0"/>
                        <a:cs typeface="B Koodak" panose="00000700000000000000" pitchFamily="2" charset="-78"/>
                      </a:rPr>
                      <m:t>×</m:t>
                    </m:r>
                    <m:r>
                      <a:rPr lang="fa-IR" sz="2400" b="0" i="1" smtClean="0">
                        <a:latin typeface="Cambria Math" panose="02040503050406030204" pitchFamily="18" charset="0"/>
                        <a:ea typeface="Cambria Math" panose="02040503050406030204" pitchFamily="18" charset="0"/>
                        <a:cs typeface="B Koodak" panose="00000700000000000000" pitchFamily="2" charset="-78"/>
                      </a:rPr>
                      <m:t>2</m:t>
                    </m:r>
                    <m:r>
                      <a:rPr lang="fa-IR" sz="2400" b="0" i="1" smtClean="0">
                        <a:latin typeface="Cambria Math" panose="02040503050406030204" pitchFamily="18" charset="0"/>
                        <a:ea typeface="Cambria Math" panose="02040503050406030204" pitchFamily="18" charset="0"/>
                        <a:cs typeface="B Koodak" panose="00000700000000000000" pitchFamily="2" charset="-78"/>
                      </a:rPr>
                      <m:t>=</m:t>
                    </m:r>
                    <m:r>
                      <a:rPr lang="fa-IR" sz="2400" b="0" i="1" smtClean="0">
                        <a:latin typeface="Cambria Math" panose="02040503050406030204" pitchFamily="18" charset="0"/>
                        <a:ea typeface="Cambria Math" panose="02040503050406030204" pitchFamily="18" charset="0"/>
                        <a:cs typeface="B Koodak" panose="00000700000000000000" pitchFamily="2" charset="-78"/>
                      </a:rPr>
                      <m:t>1</m:t>
                    </m:r>
                    <m:r>
                      <a:rPr lang="fa-IR" sz="2400" b="0" i="1" smtClean="0">
                        <a:latin typeface="Cambria Math" panose="02040503050406030204" pitchFamily="18" charset="0"/>
                        <a:ea typeface="Cambria Math" panose="02040503050406030204" pitchFamily="18" charset="0"/>
                        <a:cs typeface="B Koodak" panose="00000700000000000000" pitchFamily="2" charset="-78"/>
                      </a:rPr>
                      <m:t>/</m:t>
                    </m:r>
                    <m:r>
                      <a:rPr lang="fa-IR" sz="2400" b="0" i="1" smtClean="0">
                        <a:latin typeface="Cambria Math" panose="02040503050406030204" pitchFamily="18" charset="0"/>
                        <a:ea typeface="Cambria Math" panose="02040503050406030204" pitchFamily="18" charset="0"/>
                        <a:cs typeface="B Koodak" panose="00000700000000000000" pitchFamily="2" charset="-78"/>
                      </a:rPr>
                      <m:t>5</m:t>
                    </m:r>
                  </m:oMath>
                </a14:m>
                <a:r>
                  <a:rPr lang="fa-IR" sz="2400" dirty="0" smtClean="0">
                    <a:cs typeface="B Koodak" panose="00000700000000000000" pitchFamily="2" charset="-78"/>
                  </a:rPr>
                  <a:t> </a:t>
                </a:r>
              </a:p>
              <a:p>
                <a:pPr marL="36900" indent="0" algn="just">
                  <a:buNone/>
                </a:pPr>
                <a:r>
                  <a:rPr lang="fa-IR" sz="2400" dirty="0">
                    <a:cs typeface="B Koodak" panose="00000700000000000000" pitchFamily="2" charset="-78"/>
                  </a:rPr>
                  <a:t> </a:t>
                </a:r>
                <a:r>
                  <a:rPr lang="fa-IR" sz="2400" dirty="0" smtClean="0">
                    <a:cs typeface="B Koodak" panose="00000700000000000000" pitchFamily="2" charset="-78"/>
                  </a:rPr>
                  <a:t>                 سانتی متر                 </a:t>
                </a:r>
                <a14:m>
                  <m:oMath xmlns:m="http://schemas.openxmlformats.org/officeDocument/2006/math">
                    <m:r>
                      <a:rPr lang="fa-IR" sz="2400" b="0" i="1" smtClean="0">
                        <a:latin typeface="Cambria Math" panose="02040503050406030204" pitchFamily="18" charset="0"/>
                        <a:cs typeface="B Koodak" panose="00000700000000000000" pitchFamily="2" charset="-78"/>
                      </a:rPr>
                      <m:t>1</m:t>
                    </m:r>
                    <m:r>
                      <a:rPr lang="fa-IR" sz="2400" b="0" i="1" smtClean="0">
                        <a:latin typeface="Cambria Math" panose="02040503050406030204" pitchFamily="18" charset="0"/>
                        <a:cs typeface="B Koodak" panose="00000700000000000000" pitchFamily="2" charset="-78"/>
                      </a:rPr>
                      <m:t>/</m:t>
                    </m:r>
                    <m:r>
                      <a:rPr lang="fa-IR" sz="2400" b="0" i="1" smtClean="0">
                        <a:latin typeface="Cambria Math" panose="02040503050406030204" pitchFamily="18" charset="0"/>
                        <a:cs typeface="B Koodak" panose="00000700000000000000" pitchFamily="2" charset="-78"/>
                      </a:rPr>
                      <m:t>5</m:t>
                    </m:r>
                    <m:r>
                      <a:rPr lang="fa-IR" sz="2400" b="0" i="1" smtClean="0">
                        <a:latin typeface="Cambria Math" panose="02040503050406030204" pitchFamily="18" charset="0"/>
                        <a:ea typeface="Cambria Math" panose="02040503050406030204" pitchFamily="18" charset="0"/>
                        <a:cs typeface="B Koodak" panose="00000700000000000000" pitchFamily="2" charset="-78"/>
                      </a:rPr>
                      <m:t>×</m:t>
                    </m:r>
                    <m:r>
                      <a:rPr lang="fa-IR" sz="2400" b="0" i="1" smtClean="0">
                        <a:latin typeface="Cambria Math" panose="02040503050406030204" pitchFamily="18" charset="0"/>
                        <a:ea typeface="Cambria Math" panose="02040503050406030204" pitchFamily="18" charset="0"/>
                        <a:cs typeface="B Koodak" panose="00000700000000000000" pitchFamily="2" charset="-78"/>
                      </a:rPr>
                      <m:t>100</m:t>
                    </m:r>
                    <m:r>
                      <a:rPr lang="fa-IR" sz="2400" b="0" i="1" smtClean="0">
                        <a:latin typeface="Cambria Math" panose="02040503050406030204" pitchFamily="18" charset="0"/>
                        <a:ea typeface="Cambria Math" panose="02040503050406030204" pitchFamily="18" charset="0"/>
                        <a:cs typeface="B Koodak" panose="00000700000000000000" pitchFamily="2" charset="-78"/>
                      </a:rPr>
                      <m:t>=</m:t>
                    </m:r>
                    <m:r>
                      <a:rPr lang="fa-IR" sz="2400" b="0" i="1" smtClean="0">
                        <a:latin typeface="Cambria Math" panose="02040503050406030204" pitchFamily="18" charset="0"/>
                        <a:ea typeface="Cambria Math" panose="02040503050406030204" pitchFamily="18" charset="0"/>
                        <a:cs typeface="B Koodak" panose="00000700000000000000" pitchFamily="2" charset="-78"/>
                      </a:rPr>
                      <m:t>150</m:t>
                    </m:r>
                  </m:oMath>
                </a14:m>
                <a:endParaRPr lang="fa-IR" sz="2400" dirty="0" smtClean="0">
                  <a:cs typeface="B Koodak" panose="00000700000000000000" pitchFamily="2" charset="-78"/>
                </a:endParaRPr>
              </a:p>
              <a:p>
                <a:pPr marL="36900" indent="0" algn="just">
                  <a:buNone/>
                </a:pPr>
                <a:r>
                  <a:rPr lang="fa-IR" sz="2400" dirty="0" smtClean="0">
                    <a:cs typeface="B Koodak" panose="00000700000000000000" pitchFamily="2" charset="-78"/>
                  </a:rPr>
                  <a:t>                     قطر رومیزی            </a:t>
                </a:r>
                <a14:m>
                  <m:oMath xmlns:m="http://schemas.openxmlformats.org/officeDocument/2006/math">
                    <m:r>
                      <a:rPr lang="fa-IR" sz="2400" b="0" i="1" smtClean="0">
                        <a:latin typeface="Cambria Math" panose="02040503050406030204" pitchFamily="18" charset="0"/>
                        <a:cs typeface="B Koodak" panose="00000700000000000000" pitchFamily="2" charset="-78"/>
                      </a:rPr>
                      <m:t>150</m:t>
                    </m:r>
                    <m:r>
                      <a:rPr lang="fa-IR" sz="2400" b="0" i="1" smtClean="0">
                        <a:latin typeface="Cambria Math" panose="02040503050406030204" pitchFamily="18" charset="0"/>
                        <a:ea typeface="Cambria Math" panose="02040503050406030204" pitchFamily="18" charset="0"/>
                        <a:cs typeface="B Koodak" panose="00000700000000000000" pitchFamily="2" charset="-78"/>
                      </a:rPr>
                      <m:t>+</m:t>
                    </m:r>
                    <m:r>
                      <a:rPr lang="fa-IR" sz="2400" b="0" i="1" smtClean="0">
                        <a:latin typeface="Cambria Math" panose="02040503050406030204" pitchFamily="18" charset="0"/>
                        <a:ea typeface="Cambria Math" panose="02040503050406030204" pitchFamily="18" charset="0"/>
                        <a:cs typeface="B Koodak" panose="00000700000000000000" pitchFamily="2" charset="-78"/>
                      </a:rPr>
                      <m:t>50</m:t>
                    </m:r>
                    <m:r>
                      <a:rPr lang="fa-IR" sz="2400" b="0" i="1" smtClean="0">
                        <a:latin typeface="Cambria Math" panose="02040503050406030204" pitchFamily="18" charset="0"/>
                        <a:ea typeface="Cambria Math" panose="02040503050406030204" pitchFamily="18" charset="0"/>
                        <a:cs typeface="B Koodak" panose="00000700000000000000" pitchFamily="2" charset="-78"/>
                      </a:rPr>
                      <m:t>=</m:t>
                    </m:r>
                    <m:r>
                      <a:rPr lang="fa-IR" sz="2400" b="0" i="1" smtClean="0">
                        <a:latin typeface="Cambria Math" panose="02040503050406030204" pitchFamily="18" charset="0"/>
                        <a:ea typeface="Cambria Math" panose="02040503050406030204" pitchFamily="18" charset="0"/>
                        <a:cs typeface="B Koodak" panose="00000700000000000000" pitchFamily="2" charset="-78"/>
                      </a:rPr>
                      <m:t>200</m:t>
                    </m:r>
                  </m:oMath>
                </a14:m>
                <a:endParaRPr lang="fa-IR" sz="2400" dirty="0" smtClean="0">
                  <a:cs typeface="B Koodak" panose="00000700000000000000" pitchFamily="2" charset="-78"/>
                </a:endParaRPr>
              </a:p>
              <a:p>
                <a:pPr marL="36900" indent="0" algn="just">
                  <a:buNone/>
                </a:pPr>
                <a:r>
                  <a:rPr lang="fa-IR" sz="2400" dirty="0" smtClean="0">
                    <a:cs typeface="B Koodak" panose="00000700000000000000" pitchFamily="2" charset="-78"/>
                  </a:rPr>
                  <a:t>            متر نوار نیاز داریم           </a:t>
                </a:r>
                <a14:m>
                  <m:oMath xmlns:m="http://schemas.openxmlformats.org/officeDocument/2006/math">
                    <m:r>
                      <a:rPr lang="fa-IR" sz="2400" b="0" i="1" smtClean="0">
                        <a:latin typeface="Cambria Math" panose="02040503050406030204" pitchFamily="18" charset="0"/>
                        <a:cs typeface="B Koodak" panose="00000700000000000000" pitchFamily="2" charset="-78"/>
                      </a:rPr>
                      <m:t>2</m:t>
                    </m:r>
                    <m:r>
                      <a:rPr lang="fa-IR" sz="2400" b="0" i="1" smtClean="0">
                        <a:latin typeface="Cambria Math" panose="02040503050406030204" pitchFamily="18" charset="0"/>
                        <a:ea typeface="Cambria Math" panose="02040503050406030204" pitchFamily="18" charset="0"/>
                        <a:cs typeface="B Koodak" panose="00000700000000000000" pitchFamily="2" charset="-78"/>
                      </a:rPr>
                      <m:t>×</m:t>
                    </m:r>
                    <m:r>
                      <a:rPr lang="fa-IR" sz="2400" b="0" i="1" smtClean="0">
                        <a:latin typeface="Cambria Math" panose="02040503050406030204" pitchFamily="18" charset="0"/>
                        <a:ea typeface="Cambria Math" panose="02040503050406030204" pitchFamily="18" charset="0"/>
                        <a:cs typeface="B Koodak" panose="00000700000000000000" pitchFamily="2" charset="-78"/>
                      </a:rPr>
                      <m:t>3</m:t>
                    </m:r>
                    <m:r>
                      <a:rPr lang="fa-IR" sz="2400" b="0" i="1" smtClean="0">
                        <a:latin typeface="Cambria Math" panose="02040503050406030204" pitchFamily="18" charset="0"/>
                        <a:ea typeface="Cambria Math" panose="02040503050406030204" pitchFamily="18" charset="0"/>
                        <a:cs typeface="B Koodak" panose="00000700000000000000" pitchFamily="2" charset="-78"/>
                      </a:rPr>
                      <m:t>/</m:t>
                    </m:r>
                    <m:r>
                      <a:rPr lang="fa-IR" sz="2400" b="0" i="1" smtClean="0">
                        <a:latin typeface="Cambria Math" panose="02040503050406030204" pitchFamily="18" charset="0"/>
                        <a:ea typeface="Cambria Math" panose="02040503050406030204" pitchFamily="18" charset="0"/>
                        <a:cs typeface="B Koodak" panose="00000700000000000000" pitchFamily="2" charset="-78"/>
                      </a:rPr>
                      <m:t>14</m:t>
                    </m:r>
                    <m:r>
                      <a:rPr lang="fa-IR" sz="2400" b="0" i="1" smtClean="0">
                        <a:latin typeface="Cambria Math" panose="02040503050406030204" pitchFamily="18" charset="0"/>
                        <a:ea typeface="Cambria Math" panose="02040503050406030204" pitchFamily="18" charset="0"/>
                        <a:cs typeface="B Koodak" panose="00000700000000000000" pitchFamily="2" charset="-78"/>
                      </a:rPr>
                      <m:t>=</m:t>
                    </m:r>
                    <m:r>
                      <a:rPr lang="fa-IR" sz="2400" b="0" i="1" smtClean="0">
                        <a:latin typeface="Cambria Math" panose="02040503050406030204" pitchFamily="18" charset="0"/>
                        <a:ea typeface="Cambria Math" panose="02040503050406030204" pitchFamily="18" charset="0"/>
                        <a:cs typeface="B Koodak" panose="00000700000000000000" pitchFamily="2" charset="-78"/>
                      </a:rPr>
                      <m:t>6</m:t>
                    </m:r>
                    <m:r>
                      <a:rPr lang="fa-IR" sz="2400" b="0" i="1" smtClean="0">
                        <a:latin typeface="Cambria Math" panose="02040503050406030204" pitchFamily="18" charset="0"/>
                        <a:ea typeface="Cambria Math" panose="02040503050406030204" pitchFamily="18" charset="0"/>
                        <a:cs typeface="B Koodak" panose="00000700000000000000" pitchFamily="2" charset="-78"/>
                      </a:rPr>
                      <m:t>/</m:t>
                    </m:r>
                    <m:r>
                      <a:rPr lang="fa-IR" sz="2400" b="0" i="1" smtClean="0">
                        <a:latin typeface="Cambria Math" panose="02040503050406030204" pitchFamily="18" charset="0"/>
                        <a:ea typeface="Cambria Math" panose="02040503050406030204" pitchFamily="18" charset="0"/>
                        <a:cs typeface="B Koodak" panose="00000700000000000000" pitchFamily="2" charset="-78"/>
                      </a:rPr>
                      <m:t>28</m:t>
                    </m:r>
                  </m:oMath>
                </a14:m>
                <a:endParaRPr lang="fa-IR" sz="2400" dirty="0">
                  <a:cs typeface="B Koodak" panose="00000700000000000000" pitchFamily="2" charset="-78"/>
                </a:endParaRPr>
              </a:p>
            </p:txBody>
          </p:sp>
        </mc:Choice>
        <mc:Fallback xmlns="">
          <p:sp>
            <p:nvSpPr>
              <p:cNvPr id="4" name="Content Placeholder 3"/>
              <p:cNvSpPr>
                <a:spLocks noGrp="1" noRot="1" noChangeAspect="1" noMove="1" noResize="1" noEditPoints="1" noAdjustHandles="1" noChangeArrowheads="1" noChangeShapeType="1" noTextEdit="1"/>
              </p:cNvSpPr>
              <p:nvPr>
                <p:ph sz="half" idx="2"/>
              </p:nvPr>
            </p:nvSpPr>
            <p:spPr>
              <a:xfrm>
                <a:off x="5312229" y="496390"/>
                <a:ext cx="6566261" cy="5878284"/>
              </a:xfrm>
              <a:blipFill>
                <a:blip r:embed="rId3"/>
                <a:stretch>
                  <a:fillRect/>
                </a:stretch>
              </a:blipFill>
            </p:spPr>
            <p:txBody>
              <a:bodyPr/>
              <a:lstStyle/>
              <a:p>
                <a:r>
                  <a:rPr lang="fa-IR">
                    <a:noFill/>
                  </a:rPr>
                  <a:t> </a:t>
                </a:r>
              </a:p>
            </p:txBody>
          </p:sp>
        </mc:Fallback>
      </mc:AlternateContent>
    </p:spTree>
    <p:extLst>
      <p:ext uri="{BB962C8B-B14F-4D97-AF65-F5344CB8AC3E}">
        <p14:creationId xmlns:p14="http://schemas.microsoft.com/office/powerpoint/2010/main" val="14359374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3474" y="609600"/>
            <a:ext cx="10684083" cy="635726"/>
          </a:xfrm>
        </p:spPr>
        <p:txBody>
          <a:bodyPr anchor="t">
            <a:normAutofit/>
          </a:bodyPr>
          <a:lstStyle/>
          <a:p>
            <a:pPr algn="just"/>
            <a:r>
              <a:rPr lang="fa-IR" sz="2400" dirty="0" smtClean="0">
                <a:cs typeface="B Koodak" panose="00000700000000000000" pitchFamily="2" charset="-78"/>
              </a:rPr>
              <a:t>12-محیط شکل های زیر را بدست آورید.</a:t>
            </a:r>
            <a:endParaRPr lang="fa-IR" sz="2400" dirty="0">
              <a:cs typeface="B Koodak" panose="00000700000000000000" pitchFamily="2" charset="-78"/>
            </a:endParaRPr>
          </a:p>
        </p:txBody>
      </p:sp>
      <p:sp>
        <p:nvSpPr>
          <p:cNvPr id="4" name="Text Placeholder 3"/>
          <p:cNvSpPr>
            <a:spLocks noGrp="1"/>
          </p:cNvSpPr>
          <p:nvPr>
            <p:ph type="body" sz="half" idx="15"/>
          </p:nvPr>
        </p:nvSpPr>
        <p:spPr>
          <a:xfrm>
            <a:off x="583474" y="1245326"/>
            <a:ext cx="3300984" cy="3023088"/>
          </a:xfrm>
        </p:spPr>
        <p:txBody>
          <a:bodyPr>
            <a:normAutofit/>
          </a:bodyPr>
          <a:lstStyle/>
          <a:p>
            <a:r>
              <a:rPr lang="fa-IR" sz="1800" dirty="0" smtClean="0">
                <a:cs typeface="B Koodak" panose="00000700000000000000" pitchFamily="2" charset="-78"/>
              </a:rPr>
              <a:t>(عکس 1)</a:t>
            </a:r>
            <a:endParaRPr lang="fa-IR" sz="1800" dirty="0">
              <a:cs typeface="B Koodak" panose="00000700000000000000" pitchFamily="2" charset="-78"/>
            </a:endParaRPr>
          </a:p>
        </p:txBody>
      </p:sp>
      <p:sp>
        <p:nvSpPr>
          <p:cNvPr id="6" name="Text Placeholder 5"/>
          <p:cNvSpPr>
            <a:spLocks noGrp="1"/>
          </p:cNvSpPr>
          <p:nvPr>
            <p:ph type="body" sz="half" idx="16"/>
          </p:nvPr>
        </p:nvSpPr>
        <p:spPr>
          <a:xfrm>
            <a:off x="4275023" y="1256566"/>
            <a:ext cx="3300984" cy="3023088"/>
          </a:xfrm>
        </p:spPr>
        <p:txBody>
          <a:bodyPr>
            <a:normAutofit/>
          </a:bodyPr>
          <a:lstStyle/>
          <a:p>
            <a:r>
              <a:rPr lang="fa-IR" sz="1800" dirty="0" smtClean="0">
                <a:cs typeface="B Koodak" panose="00000700000000000000" pitchFamily="2" charset="-78"/>
              </a:rPr>
              <a:t>(عکس 2)</a:t>
            </a:r>
            <a:endParaRPr lang="fa-IR" sz="1800" dirty="0">
              <a:cs typeface="B Koodak" panose="00000700000000000000" pitchFamily="2" charset="-78"/>
            </a:endParaRPr>
          </a:p>
        </p:txBody>
      </p:sp>
      <p:sp>
        <p:nvSpPr>
          <p:cNvPr id="8" name="Text Placeholder 7"/>
          <p:cNvSpPr>
            <a:spLocks noGrp="1"/>
          </p:cNvSpPr>
          <p:nvPr>
            <p:ph type="body" sz="half" idx="17"/>
          </p:nvPr>
        </p:nvSpPr>
        <p:spPr>
          <a:xfrm>
            <a:off x="7966572" y="1241578"/>
            <a:ext cx="3300984" cy="3023089"/>
          </a:xfrm>
        </p:spPr>
        <p:txBody>
          <a:bodyPr>
            <a:normAutofit/>
          </a:bodyPr>
          <a:lstStyle/>
          <a:p>
            <a:r>
              <a:rPr lang="fa-IR" sz="1800" dirty="0" smtClean="0">
                <a:cs typeface="B Koodak" panose="00000700000000000000" pitchFamily="2" charset="-78"/>
              </a:rPr>
              <a:t>(عکس 3)</a:t>
            </a:r>
            <a:endParaRPr lang="fa-IR" sz="1800" dirty="0">
              <a:cs typeface="B Koodak" panose="00000700000000000000" pitchFamily="2" charset="-78"/>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211" y="1750423"/>
            <a:ext cx="3331247" cy="2514244"/>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8026" y="1750423"/>
            <a:ext cx="3354977" cy="2529230"/>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93568" y="1765409"/>
            <a:ext cx="3530147" cy="2514244"/>
          </a:xfrm>
          <a:prstGeom prst="rect">
            <a:avLst/>
          </a:prstGeom>
        </p:spPr>
      </p:pic>
    </p:spTree>
    <p:extLst>
      <p:ext uri="{BB962C8B-B14F-4D97-AF65-F5344CB8AC3E}">
        <p14:creationId xmlns:p14="http://schemas.microsoft.com/office/powerpoint/2010/main" val="135568706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5" name="Content Placeholder 4"/>
              <p:cNvSpPr>
                <a:spLocks noGrp="1"/>
              </p:cNvSpPr>
              <p:nvPr>
                <p:ph idx="1"/>
              </p:nvPr>
            </p:nvSpPr>
            <p:spPr>
              <a:xfrm>
                <a:off x="913795" y="661851"/>
                <a:ext cx="10353762" cy="5538651"/>
              </a:xfrm>
            </p:spPr>
            <p:txBody>
              <a:bodyPr/>
              <a:lstStyle/>
              <a:p>
                <a:pPr marL="36900" indent="0">
                  <a:lnSpc>
                    <a:spcPct val="150000"/>
                  </a:lnSpc>
                  <a:buNone/>
                </a:pPr>
                <a:r>
                  <a:rPr lang="fa-IR" dirty="0" smtClean="0">
                    <a:cs typeface="B Koodak" panose="00000700000000000000" pitchFamily="2" charset="-78"/>
                  </a:rPr>
                  <a:t>محیط شکل اول:</a:t>
                </a:r>
              </a:p>
              <a:p>
                <a:pPr marL="36900" indent="0">
                  <a:lnSpc>
                    <a:spcPct val="150000"/>
                  </a:lnSpc>
                  <a:buNone/>
                </a:pPr>
                <a:r>
                  <a:rPr lang="fa-IR" dirty="0" smtClean="0">
                    <a:cs typeface="B Koodak" panose="00000700000000000000" pitchFamily="2" charset="-78"/>
                  </a:rPr>
                  <a:t>نکته:در پیدا کردن محیط شکل ها از یک نقطه شروع کرده و دوباره به همان</a:t>
                </a:r>
              </a:p>
              <a:p>
                <a:pPr marL="36900" indent="0">
                  <a:lnSpc>
                    <a:spcPct val="150000"/>
                  </a:lnSpc>
                  <a:buNone/>
                </a:pPr>
                <a:r>
                  <a:rPr lang="fa-IR" dirty="0" smtClean="0">
                    <a:cs typeface="B Koodak" panose="00000700000000000000" pitchFamily="2" charset="-78"/>
                  </a:rPr>
                  <a:t> نقطه برمی گردیم.</a:t>
                </a:r>
              </a:p>
              <a:p>
                <a:pPr marL="36900" indent="0">
                  <a:lnSpc>
                    <a:spcPct val="150000"/>
                  </a:lnSpc>
                  <a:buNone/>
                </a:pPr>
                <a:r>
                  <a:rPr lang="fa-IR" dirty="0" smtClean="0">
                    <a:cs typeface="B Koodak" panose="00000700000000000000" pitchFamily="2" charset="-78"/>
                  </a:rPr>
                  <a:t>این شکل از سه پاره خط 8 سانتی متری و یک نیم دایره تشکیل شده است. پس برای پیدا کردن محیط  شکل کافیست که اندازه ی این نیم دایره را پیدا کرده و سپس با سه تا 8 سانتی متر جمع کنیم.</a:t>
                </a:r>
              </a:p>
              <a:p>
                <a:pPr marL="36900" indent="0">
                  <a:lnSpc>
                    <a:spcPct val="150000"/>
                  </a:lnSpc>
                  <a:buNone/>
                </a:pPr>
                <a:r>
                  <a:rPr lang="fa-IR" dirty="0">
                    <a:cs typeface="B Koodak" panose="00000700000000000000" pitchFamily="2" charset="-78"/>
                  </a:rPr>
                  <a:t> </a:t>
                </a:r>
                <a:r>
                  <a:rPr lang="fa-IR" dirty="0" smtClean="0">
                    <a:cs typeface="B Koodak" panose="00000700000000000000" pitchFamily="2" charset="-78"/>
                  </a:rPr>
                  <a:t>                   اندازه ی نیم دایره:           </a:t>
                </a:r>
                <a14:m>
                  <m:oMath xmlns:m="http://schemas.openxmlformats.org/officeDocument/2006/math">
                    <m:r>
                      <a:rPr lang="fa-IR" b="0" i="1" smtClean="0">
                        <a:latin typeface="Cambria Math" panose="02040503050406030204" pitchFamily="18" charset="0"/>
                        <a:cs typeface="B Koodak" panose="00000700000000000000" pitchFamily="2" charset="-78"/>
                      </a:rPr>
                      <m:t>25</m:t>
                    </m:r>
                    <m:r>
                      <a:rPr lang="fa-IR" b="0" i="1" smtClean="0">
                        <a:latin typeface="Cambria Math" panose="02040503050406030204" pitchFamily="18" charset="0"/>
                        <a:cs typeface="B Koodak" panose="00000700000000000000" pitchFamily="2" charset="-78"/>
                      </a:rPr>
                      <m:t>/</m:t>
                    </m:r>
                    <m:r>
                      <a:rPr lang="fa-IR" b="0" i="1" smtClean="0">
                        <a:latin typeface="Cambria Math" panose="02040503050406030204" pitchFamily="18" charset="0"/>
                        <a:cs typeface="B Koodak" panose="00000700000000000000" pitchFamily="2" charset="-78"/>
                      </a:rPr>
                      <m:t>12</m:t>
                    </m:r>
                    <m:r>
                      <a:rPr lang="fa-IR" b="0" i="1" smtClean="0">
                        <a:latin typeface="Cambria Math" panose="02040503050406030204" pitchFamily="18" charset="0"/>
                        <a:ea typeface="Cambria Math" panose="02040503050406030204" pitchFamily="18" charset="0"/>
                        <a:cs typeface="B Koodak" panose="00000700000000000000" pitchFamily="2" charset="-78"/>
                      </a:rPr>
                      <m:t>÷</m:t>
                    </m:r>
                    <m:r>
                      <a:rPr lang="fa-IR" b="0" i="1" smtClean="0">
                        <a:latin typeface="Cambria Math" panose="02040503050406030204" pitchFamily="18" charset="0"/>
                        <a:ea typeface="Cambria Math" panose="02040503050406030204" pitchFamily="18" charset="0"/>
                        <a:cs typeface="B Koodak" panose="00000700000000000000" pitchFamily="2" charset="-78"/>
                      </a:rPr>
                      <m:t>2</m:t>
                    </m:r>
                    <m:r>
                      <a:rPr lang="fa-IR" b="0" i="1" smtClean="0">
                        <a:latin typeface="Cambria Math" panose="02040503050406030204" pitchFamily="18" charset="0"/>
                        <a:ea typeface="Cambria Math" panose="02040503050406030204" pitchFamily="18" charset="0"/>
                        <a:cs typeface="B Koodak" panose="00000700000000000000" pitchFamily="2" charset="-78"/>
                      </a:rPr>
                      <m:t>=</m:t>
                    </m:r>
                    <m:r>
                      <a:rPr lang="fa-IR" b="0" i="1" smtClean="0">
                        <a:latin typeface="Cambria Math" panose="02040503050406030204" pitchFamily="18" charset="0"/>
                        <a:ea typeface="Cambria Math" panose="02040503050406030204" pitchFamily="18" charset="0"/>
                        <a:cs typeface="B Koodak" panose="00000700000000000000" pitchFamily="2" charset="-78"/>
                      </a:rPr>
                      <m:t>12</m:t>
                    </m:r>
                    <m:r>
                      <a:rPr lang="fa-IR" b="0" i="1" smtClean="0">
                        <a:latin typeface="Cambria Math" panose="02040503050406030204" pitchFamily="18" charset="0"/>
                        <a:ea typeface="Cambria Math" panose="02040503050406030204" pitchFamily="18" charset="0"/>
                        <a:cs typeface="B Koodak" panose="00000700000000000000" pitchFamily="2" charset="-78"/>
                      </a:rPr>
                      <m:t>/</m:t>
                    </m:r>
                    <m:r>
                      <a:rPr lang="fa-IR" b="0" i="1" smtClean="0">
                        <a:latin typeface="Cambria Math" panose="02040503050406030204" pitchFamily="18" charset="0"/>
                        <a:ea typeface="Cambria Math" panose="02040503050406030204" pitchFamily="18" charset="0"/>
                        <a:cs typeface="B Koodak" panose="00000700000000000000" pitchFamily="2" charset="-78"/>
                      </a:rPr>
                      <m:t>56</m:t>
                    </m:r>
                  </m:oMath>
                </a14:m>
                <a:r>
                  <a:rPr lang="fa-IR" dirty="0" smtClean="0">
                    <a:cs typeface="B Koodak" panose="00000700000000000000" pitchFamily="2" charset="-78"/>
                  </a:rPr>
                  <a:t>               </a:t>
                </a:r>
                <a14:m>
                  <m:oMath xmlns:m="http://schemas.openxmlformats.org/officeDocument/2006/math">
                    <m:r>
                      <a:rPr lang="fa-IR" b="0" i="1" smtClean="0">
                        <a:latin typeface="Cambria Math" panose="02040503050406030204" pitchFamily="18" charset="0"/>
                        <a:cs typeface="B Koodak" panose="00000700000000000000" pitchFamily="2" charset="-78"/>
                      </a:rPr>
                      <m:t>8</m:t>
                    </m:r>
                    <m:r>
                      <a:rPr lang="fa-IR" b="0" i="1" smtClean="0">
                        <a:latin typeface="Cambria Math" panose="02040503050406030204" pitchFamily="18" charset="0"/>
                        <a:ea typeface="Cambria Math" panose="02040503050406030204" pitchFamily="18" charset="0"/>
                        <a:cs typeface="B Koodak" panose="00000700000000000000" pitchFamily="2" charset="-78"/>
                      </a:rPr>
                      <m:t>×</m:t>
                    </m:r>
                    <m:r>
                      <a:rPr lang="fa-IR" b="0" i="1" smtClean="0">
                        <a:latin typeface="Cambria Math" panose="02040503050406030204" pitchFamily="18" charset="0"/>
                        <a:ea typeface="Cambria Math" panose="02040503050406030204" pitchFamily="18" charset="0"/>
                        <a:cs typeface="B Koodak" panose="00000700000000000000" pitchFamily="2" charset="-78"/>
                      </a:rPr>
                      <m:t>3</m:t>
                    </m:r>
                    <m:r>
                      <a:rPr lang="fa-IR" b="0" i="1" smtClean="0">
                        <a:latin typeface="Cambria Math" panose="02040503050406030204" pitchFamily="18" charset="0"/>
                        <a:ea typeface="Cambria Math" panose="02040503050406030204" pitchFamily="18" charset="0"/>
                        <a:cs typeface="B Koodak" panose="00000700000000000000" pitchFamily="2" charset="-78"/>
                      </a:rPr>
                      <m:t>/</m:t>
                    </m:r>
                    <m:r>
                      <a:rPr lang="fa-IR" b="0" i="1" smtClean="0">
                        <a:latin typeface="Cambria Math" panose="02040503050406030204" pitchFamily="18" charset="0"/>
                        <a:ea typeface="Cambria Math" panose="02040503050406030204" pitchFamily="18" charset="0"/>
                        <a:cs typeface="B Koodak" panose="00000700000000000000" pitchFamily="2" charset="-78"/>
                      </a:rPr>
                      <m:t>14</m:t>
                    </m:r>
                    <m:r>
                      <a:rPr lang="fa-IR" b="0" i="1" smtClean="0">
                        <a:latin typeface="Cambria Math" panose="02040503050406030204" pitchFamily="18" charset="0"/>
                        <a:ea typeface="Cambria Math" panose="02040503050406030204" pitchFamily="18" charset="0"/>
                        <a:cs typeface="B Koodak" panose="00000700000000000000" pitchFamily="2" charset="-78"/>
                      </a:rPr>
                      <m:t>=</m:t>
                    </m:r>
                    <m:r>
                      <a:rPr lang="fa-IR" b="0" i="1" smtClean="0">
                        <a:latin typeface="Cambria Math" panose="02040503050406030204" pitchFamily="18" charset="0"/>
                        <a:ea typeface="Cambria Math" panose="02040503050406030204" pitchFamily="18" charset="0"/>
                        <a:cs typeface="B Koodak" panose="00000700000000000000" pitchFamily="2" charset="-78"/>
                      </a:rPr>
                      <m:t>25</m:t>
                    </m:r>
                    <m:r>
                      <a:rPr lang="fa-IR" b="0" i="1" smtClean="0">
                        <a:latin typeface="Cambria Math" panose="02040503050406030204" pitchFamily="18" charset="0"/>
                        <a:ea typeface="Cambria Math" panose="02040503050406030204" pitchFamily="18" charset="0"/>
                        <a:cs typeface="B Koodak" panose="00000700000000000000" pitchFamily="2" charset="-78"/>
                      </a:rPr>
                      <m:t>/</m:t>
                    </m:r>
                    <m:r>
                      <a:rPr lang="fa-IR" b="0" i="1" smtClean="0">
                        <a:latin typeface="Cambria Math" panose="02040503050406030204" pitchFamily="18" charset="0"/>
                        <a:ea typeface="Cambria Math" panose="02040503050406030204" pitchFamily="18" charset="0"/>
                        <a:cs typeface="B Koodak" panose="00000700000000000000" pitchFamily="2" charset="-78"/>
                      </a:rPr>
                      <m:t>12</m:t>
                    </m:r>
                  </m:oMath>
                </a14:m>
                <a:endParaRPr lang="fa-IR" dirty="0" smtClean="0">
                  <a:cs typeface="B Koodak" panose="00000700000000000000" pitchFamily="2" charset="-78"/>
                </a:endParaRPr>
              </a:p>
              <a:p>
                <a:pPr marL="36900" indent="0">
                  <a:lnSpc>
                    <a:spcPct val="150000"/>
                  </a:lnSpc>
                  <a:buNone/>
                </a:pPr>
                <a:r>
                  <a:rPr lang="fa-IR" dirty="0">
                    <a:cs typeface="B Koodak" panose="00000700000000000000" pitchFamily="2" charset="-78"/>
                  </a:rPr>
                  <a:t> </a:t>
                </a:r>
                <a:r>
                  <a:rPr lang="fa-IR" dirty="0" smtClean="0">
                    <a:cs typeface="B Koodak" panose="00000700000000000000" pitchFamily="2" charset="-78"/>
                  </a:rPr>
                  <a:t>                       محیط کل شکل:                 </a:t>
                </a:r>
                <a14:m>
                  <m:oMath xmlns:m="http://schemas.openxmlformats.org/officeDocument/2006/math">
                    <m:r>
                      <a:rPr lang="fa-IR" b="0" i="1" smtClean="0">
                        <a:latin typeface="Cambria Math" panose="02040503050406030204" pitchFamily="18" charset="0"/>
                        <a:cs typeface="B Koodak" panose="00000700000000000000" pitchFamily="2" charset="-78"/>
                      </a:rPr>
                      <m:t>12</m:t>
                    </m:r>
                    <m:r>
                      <a:rPr lang="fa-IR" b="0" i="1" smtClean="0">
                        <a:latin typeface="Cambria Math" panose="02040503050406030204" pitchFamily="18" charset="0"/>
                        <a:cs typeface="B Koodak" panose="00000700000000000000" pitchFamily="2" charset="-78"/>
                      </a:rPr>
                      <m:t>/</m:t>
                    </m:r>
                    <m:r>
                      <a:rPr lang="fa-IR" b="0" i="1" smtClean="0">
                        <a:latin typeface="Cambria Math" panose="02040503050406030204" pitchFamily="18" charset="0"/>
                        <a:cs typeface="B Koodak" panose="00000700000000000000" pitchFamily="2" charset="-78"/>
                      </a:rPr>
                      <m:t>56</m:t>
                    </m:r>
                    <m:r>
                      <a:rPr lang="fa-IR" b="0" i="1" smtClean="0">
                        <a:latin typeface="Cambria Math" panose="02040503050406030204" pitchFamily="18" charset="0"/>
                        <a:ea typeface="Cambria Math" panose="02040503050406030204" pitchFamily="18" charset="0"/>
                        <a:cs typeface="B Koodak" panose="00000700000000000000" pitchFamily="2" charset="-78"/>
                      </a:rPr>
                      <m:t>+</m:t>
                    </m:r>
                    <m:r>
                      <a:rPr lang="fa-IR" b="0" i="1" smtClean="0">
                        <a:latin typeface="Cambria Math" panose="02040503050406030204" pitchFamily="18" charset="0"/>
                        <a:ea typeface="Cambria Math" panose="02040503050406030204" pitchFamily="18" charset="0"/>
                        <a:cs typeface="B Koodak" panose="00000700000000000000" pitchFamily="2" charset="-78"/>
                      </a:rPr>
                      <m:t>24</m:t>
                    </m:r>
                    <m:r>
                      <a:rPr lang="fa-IR" b="0" i="1" smtClean="0">
                        <a:latin typeface="Cambria Math" panose="02040503050406030204" pitchFamily="18" charset="0"/>
                        <a:ea typeface="Cambria Math" panose="02040503050406030204" pitchFamily="18" charset="0"/>
                        <a:cs typeface="B Koodak" panose="00000700000000000000" pitchFamily="2" charset="-78"/>
                      </a:rPr>
                      <m:t>=</m:t>
                    </m:r>
                    <m:r>
                      <a:rPr lang="fa-IR" b="0" i="1" smtClean="0">
                        <a:latin typeface="Cambria Math" panose="02040503050406030204" pitchFamily="18" charset="0"/>
                        <a:ea typeface="Cambria Math" panose="02040503050406030204" pitchFamily="18" charset="0"/>
                        <a:cs typeface="B Koodak" panose="00000700000000000000" pitchFamily="2" charset="-78"/>
                      </a:rPr>
                      <m:t>36</m:t>
                    </m:r>
                    <m:r>
                      <a:rPr lang="fa-IR" b="0" i="1" smtClean="0">
                        <a:latin typeface="Cambria Math" panose="02040503050406030204" pitchFamily="18" charset="0"/>
                        <a:ea typeface="Cambria Math" panose="02040503050406030204" pitchFamily="18" charset="0"/>
                        <a:cs typeface="B Koodak" panose="00000700000000000000" pitchFamily="2" charset="-78"/>
                      </a:rPr>
                      <m:t>/</m:t>
                    </m:r>
                    <m:r>
                      <a:rPr lang="fa-IR" b="0" i="1" smtClean="0">
                        <a:latin typeface="Cambria Math" panose="02040503050406030204" pitchFamily="18" charset="0"/>
                        <a:ea typeface="Cambria Math" panose="02040503050406030204" pitchFamily="18" charset="0"/>
                        <a:cs typeface="B Koodak" panose="00000700000000000000" pitchFamily="2" charset="-78"/>
                      </a:rPr>
                      <m:t>56</m:t>
                    </m:r>
                  </m:oMath>
                </a14:m>
                <a:endParaRPr lang="fa-IR" dirty="0">
                  <a:cs typeface="B Koodak" panose="00000700000000000000" pitchFamily="2" charset="-78"/>
                </a:endParaRPr>
              </a:p>
            </p:txBody>
          </p:sp>
        </mc:Choice>
        <mc:Fallback>
          <p:sp>
            <p:nvSpPr>
              <p:cNvPr id="5" name="Content Placeholder 4"/>
              <p:cNvSpPr>
                <a:spLocks noGrp="1" noRot="1" noChangeAspect="1" noMove="1" noResize="1" noEditPoints="1" noAdjustHandles="1" noChangeArrowheads="1" noChangeShapeType="1" noTextEdit="1"/>
              </p:cNvSpPr>
              <p:nvPr>
                <p:ph idx="1"/>
              </p:nvPr>
            </p:nvSpPr>
            <p:spPr>
              <a:xfrm>
                <a:off x="913795" y="661851"/>
                <a:ext cx="10353762" cy="5538651"/>
              </a:xfrm>
              <a:blipFill>
                <a:blip r:embed="rId2"/>
                <a:stretch>
                  <a:fillRect/>
                </a:stretch>
              </a:blipFill>
            </p:spPr>
            <p:txBody>
              <a:bodyPr/>
              <a:lstStyle/>
              <a:p>
                <a:r>
                  <a:rPr lang="fa-IR">
                    <a:noFill/>
                  </a:rPr>
                  <a:t> </a:t>
                </a:r>
              </a:p>
            </p:txBody>
          </p:sp>
        </mc:Fallback>
      </mc:AlternateContent>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1009" y="920678"/>
            <a:ext cx="2057608" cy="1465471"/>
          </a:xfrm>
          <a:prstGeom prst="rect">
            <a:avLst/>
          </a:prstGeom>
        </p:spPr>
      </p:pic>
    </p:spTree>
    <p:extLst>
      <p:ext uri="{BB962C8B-B14F-4D97-AF65-F5344CB8AC3E}">
        <p14:creationId xmlns:p14="http://schemas.microsoft.com/office/powerpoint/2010/main" val="169090485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913795" y="722812"/>
                <a:ext cx="10353762" cy="5373188"/>
              </a:xfrm>
            </p:spPr>
            <p:txBody>
              <a:bodyPr>
                <a:normAutofit/>
              </a:bodyPr>
              <a:lstStyle/>
              <a:p>
                <a:pPr marL="36900" indent="0">
                  <a:lnSpc>
                    <a:spcPct val="150000"/>
                  </a:lnSpc>
                  <a:buNone/>
                </a:pPr>
                <a:r>
                  <a:rPr lang="fa-IR" sz="2000" dirty="0" smtClean="0">
                    <a:cs typeface="B Koodak" panose="00000700000000000000" pitchFamily="2" charset="-78"/>
                  </a:rPr>
                  <a:t>محیط شکل دوم:</a:t>
                </a:r>
              </a:p>
              <a:p>
                <a:pPr marL="36900" indent="0">
                  <a:lnSpc>
                    <a:spcPct val="150000"/>
                  </a:lnSpc>
                  <a:buNone/>
                </a:pPr>
                <a:r>
                  <a:rPr lang="fa-IR" sz="2000" dirty="0" smtClean="0">
                    <a:cs typeface="B Koodak" panose="00000700000000000000" pitchFamily="2" charset="-78"/>
                  </a:rPr>
                  <a:t>برای پیدا کردن محیط این شکل هم ابتدا قسمتهای مختلف آن را مشخص می کنیم:</a:t>
                </a:r>
              </a:p>
              <a:p>
                <a:pPr marL="36900" indent="0">
                  <a:lnSpc>
                    <a:spcPct val="150000"/>
                  </a:lnSpc>
                  <a:buNone/>
                </a:pPr>
                <a:r>
                  <a:rPr lang="fa-IR" sz="2000" dirty="0" smtClean="0">
                    <a:cs typeface="B Koodak" panose="00000700000000000000" pitchFamily="2" charset="-78"/>
                  </a:rPr>
                  <a:t>این شکل از دو نیم دایره که تشکیل یک دایره ی کامل میدهند و دو پاره خط 12 </a:t>
                </a:r>
              </a:p>
              <a:p>
                <a:pPr marL="36900" indent="0">
                  <a:lnSpc>
                    <a:spcPct val="150000"/>
                  </a:lnSpc>
                  <a:buNone/>
                </a:pPr>
                <a:r>
                  <a:rPr lang="fa-IR" sz="2000" dirty="0" smtClean="0">
                    <a:cs typeface="B Koodak" panose="00000700000000000000" pitchFamily="2" charset="-78"/>
                  </a:rPr>
                  <a:t>سانتی متری که طول مستطیل هستند تشکیل شده است.</a:t>
                </a:r>
              </a:p>
              <a:p>
                <a:pPr marL="36900" indent="0">
                  <a:lnSpc>
                    <a:spcPct val="150000"/>
                  </a:lnSpc>
                  <a:buNone/>
                </a:pPr>
                <a:r>
                  <a:rPr lang="fa-IR" sz="2000" dirty="0" smtClean="0">
                    <a:cs typeface="B Koodak" panose="00000700000000000000" pitchFamily="2" charset="-78"/>
                  </a:rPr>
                  <a:t>پس برای محاسبه ی محیط کافیست که محیط دایره ای به قطر 4 را پیدا کنیم.</a:t>
                </a:r>
              </a:p>
              <a:p>
                <a:pPr marL="36900" indent="0">
                  <a:lnSpc>
                    <a:spcPct val="150000"/>
                  </a:lnSpc>
                  <a:buNone/>
                </a:pPr>
                <a:r>
                  <a:rPr lang="fa-IR" sz="2000" dirty="0">
                    <a:cs typeface="B Koodak" panose="00000700000000000000" pitchFamily="2" charset="-78"/>
                  </a:rPr>
                  <a:t> </a:t>
                </a:r>
                <a:r>
                  <a:rPr lang="fa-IR" sz="2000" dirty="0" smtClean="0">
                    <a:cs typeface="B Koodak" panose="00000700000000000000" pitchFamily="2" charset="-78"/>
                  </a:rPr>
                  <a:t>                                           </a:t>
                </a:r>
                <a14:m>
                  <m:oMath xmlns:m="http://schemas.openxmlformats.org/officeDocument/2006/math">
                    <m:r>
                      <a:rPr lang="fa-IR" sz="2000" b="0" i="1" smtClean="0">
                        <a:latin typeface="Cambria Math" panose="02040503050406030204" pitchFamily="18" charset="0"/>
                        <a:cs typeface="B Koodak" panose="00000700000000000000" pitchFamily="2" charset="-78"/>
                      </a:rPr>
                      <m:t>12</m:t>
                    </m:r>
                    <m:r>
                      <a:rPr lang="fa-IR" sz="2000" b="0" i="1" smtClean="0">
                        <a:latin typeface="Cambria Math" panose="02040503050406030204" pitchFamily="18" charset="0"/>
                        <a:cs typeface="B Koodak" panose="00000700000000000000" pitchFamily="2" charset="-78"/>
                      </a:rPr>
                      <m:t>/</m:t>
                    </m:r>
                    <m:r>
                      <a:rPr lang="fa-IR" sz="2000" b="0" i="1" smtClean="0">
                        <a:latin typeface="Cambria Math" panose="02040503050406030204" pitchFamily="18" charset="0"/>
                        <a:cs typeface="B Koodak" panose="00000700000000000000" pitchFamily="2" charset="-78"/>
                      </a:rPr>
                      <m:t>56</m:t>
                    </m:r>
                    <m:r>
                      <a:rPr lang="fa-IR" sz="2000" b="0" i="1" smtClean="0">
                        <a:latin typeface="Cambria Math" panose="02040503050406030204" pitchFamily="18" charset="0"/>
                        <a:ea typeface="Cambria Math" panose="02040503050406030204" pitchFamily="18" charset="0"/>
                        <a:cs typeface="B Koodak" panose="00000700000000000000" pitchFamily="2" charset="-78"/>
                      </a:rPr>
                      <m:t>+</m:t>
                    </m:r>
                    <m:r>
                      <a:rPr lang="fa-IR" sz="2000" b="0" i="1" smtClean="0">
                        <a:latin typeface="Cambria Math" panose="02040503050406030204" pitchFamily="18" charset="0"/>
                        <a:ea typeface="Cambria Math" panose="02040503050406030204" pitchFamily="18" charset="0"/>
                        <a:cs typeface="B Koodak" panose="00000700000000000000" pitchFamily="2" charset="-78"/>
                      </a:rPr>
                      <m:t>24</m:t>
                    </m:r>
                    <m:r>
                      <a:rPr lang="fa-IR" sz="2000" b="0" i="1" smtClean="0">
                        <a:latin typeface="Cambria Math" panose="02040503050406030204" pitchFamily="18" charset="0"/>
                        <a:ea typeface="Cambria Math" panose="02040503050406030204" pitchFamily="18" charset="0"/>
                        <a:cs typeface="B Koodak" panose="00000700000000000000" pitchFamily="2" charset="-78"/>
                      </a:rPr>
                      <m:t>=</m:t>
                    </m:r>
                    <m:r>
                      <a:rPr lang="fa-IR" sz="2000" b="0" i="1" smtClean="0">
                        <a:latin typeface="Cambria Math" panose="02040503050406030204" pitchFamily="18" charset="0"/>
                        <a:ea typeface="Cambria Math" panose="02040503050406030204" pitchFamily="18" charset="0"/>
                        <a:cs typeface="B Koodak" panose="00000700000000000000" pitchFamily="2" charset="-78"/>
                      </a:rPr>
                      <m:t>36</m:t>
                    </m:r>
                    <m:r>
                      <a:rPr lang="fa-IR" sz="2000" b="0" i="1" smtClean="0">
                        <a:latin typeface="Cambria Math" panose="02040503050406030204" pitchFamily="18" charset="0"/>
                        <a:ea typeface="Cambria Math" panose="02040503050406030204" pitchFamily="18" charset="0"/>
                        <a:cs typeface="B Koodak" panose="00000700000000000000" pitchFamily="2" charset="-78"/>
                      </a:rPr>
                      <m:t>/</m:t>
                    </m:r>
                    <m:r>
                      <a:rPr lang="fa-IR" sz="2000" b="0" i="1" smtClean="0">
                        <a:latin typeface="Cambria Math" panose="02040503050406030204" pitchFamily="18" charset="0"/>
                        <a:ea typeface="Cambria Math" panose="02040503050406030204" pitchFamily="18" charset="0"/>
                        <a:cs typeface="B Koodak" panose="00000700000000000000" pitchFamily="2" charset="-78"/>
                      </a:rPr>
                      <m:t>56</m:t>
                    </m:r>
                  </m:oMath>
                </a14:m>
                <a:r>
                  <a:rPr lang="fa-IR" sz="2000" dirty="0" smtClean="0">
                    <a:cs typeface="B Koodak" panose="00000700000000000000" pitchFamily="2" charset="-78"/>
                  </a:rPr>
                  <a:t>                             </a:t>
                </a:r>
                <a14:m>
                  <m:oMath xmlns:m="http://schemas.openxmlformats.org/officeDocument/2006/math">
                    <m:r>
                      <a:rPr lang="fa-IR" sz="2000" b="0" i="1" smtClean="0">
                        <a:latin typeface="Cambria Math" panose="02040503050406030204" pitchFamily="18" charset="0"/>
                        <a:cs typeface="B Koodak" panose="00000700000000000000" pitchFamily="2" charset="-78"/>
                      </a:rPr>
                      <m:t>4</m:t>
                    </m:r>
                    <m:r>
                      <a:rPr lang="fa-IR" sz="2000" b="0" i="1" smtClean="0">
                        <a:latin typeface="Cambria Math" panose="02040503050406030204" pitchFamily="18" charset="0"/>
                        <a:ea typeface="Cambria Math" panose="02040503050406030204" pitchFamily="18" charset="0"/>
                        <a:cs typeface="B Koodak" panose="00000700000000000000" pitchFamily="2" charset="-78"/>
                      </a:rPr>
                      <m:t>×</m:t>
                    </m:r>
                    <m:r>
                      <a:rPr lang="fa-IR" sz="2000" b="0" i="1" smtClean="0">
                        <a:latin typeface="Cambria Math" panose="02040503050406030204" pitchFamily="18" charset="0"/>
                        <a:ea typeface="Cambria Math" panose="02040503050406030204" pitchFamily="18" charset="0"/>
                        <a:cs typeface="B Koodak" panose="00000700000000000000" pitchFamily="2" charset="-78"/>
                      </a:rPr>
                      <m:t>3</m:t>
                    </m:r>
                    <m:r>
                      <a:rPr lang="fa-IR" sz="2000" b="0" i="1" smtClean="0">
                        <a:latin typeface="Cambria Math" panose="02040503050406030204" pitchFamily="18" charset="0"/>
                        <a:ea typeface="Cambria Math" panose="02040503050406030204" pitchFamily="18" charset="0"/>
                        <a:cs typeface="B Koodak" panose="00000700000000000000" pitchFamily="2" charset="-78"/>
                      </a:rPr>
                      <m:t>/</m:t>
                    </m:r>
                    <m:r>
                      <a:rPr lang="fa-IR" sz="2000" b="0" i="1" smtClean="0">
                        <a:latin typeface="Cambria Math" panose="02040503050406030204" pitchFamily="18" charset="0"/>
                        <a:ea typeface="Cambria Math" panose="02040503050406030204" pitchFamily="18" charset="0"/>
                        <a:cs typeface="B Koodak" panose="00000700000000000000" pitchFamily="2" charset="-78"/>
                      </a:rPr>
                      <m:t>14</m:t>
                    </m:r>
                    <m:r>
                      <a:rPr lang="fa-IR" sz="2000" b="0" i="1" smtClean="0">
                        <a:latin typeface="Cambria Math" panose="02040503050406030204" pitchFamily="18" charset="0"/>
                        <a:ea typeface="Cambria Math" panose="02040503050406030204" pitchFamily="18" charset="0"/>
                        <a:cs typeface="B Koodak" panose="00000700000000000000" pitchFamily="2" charset="-78"/>
                      </a:rPr>
                      <m:t>=</m:t>
                    </m:r>
                    <m:r>
                      <a:rPr lang="fa-IR" sz="2000" b="0" i="1" smtClean="0">
                        <a:latin typeface="Cambria Math" panose="02040503050406030204" pitchFamily="18" charset="0"/>
                        <a:ea typeface="Cambria Math" panose="02040503050406030204" pitchFamily="18" charset="0"/>
                        <a:cs typeface="B Koodak" panose="00000700000000000000" pitchFamily="2" charset="-78"/>
                      </a:rPr>
                      <m:t>12</m:t>
                    </m:r>
                    <m:r>
                      <a:rPr lang="fa-IR" sz="2000" b="0" i="1" smtClean="0">
                        <a:latin typeface="Cambria Math" panose="02040503050406030204" pitchFamily="18" charset="0"/>
                        <a:ea typeface="Cambria Math" panose="02040503050406030204" pitchFamily="18" charset="0"/>
                        <a:cs typeface="B Koodak" panose="00000700000000000000" pitchFamily="2" charset="-78"/>
                      </a:rPr>
                      <m:t>/</m:t>
                    </m:r>
                    <m:r>
                      <a:rPr lang="fa-IR" sz="2000" b="0" i="1" smtClean="0">
                        <a:latin typeface="Cambria Math" panose="02040503050406030204" pitchFamily="18" charset="0"/>
                        <a:ea typeface="Cambria Math" panose="02040503050406030204" pitchFamily="18" charset="0"/>
                        <a:cs typeface="B Koodak" panose="00000700000000000000" pitchFamily="2" charset="-78"/>
                      </a:rPr>
                      <m:t>56</m:t>
                    </m:r>
                  </m:oMath>
                </a14:m>
                <a:endParaRPr lang="fa-IR" sz="2000" dirty="0" smtClean="0">
                  <a:cs typeface="B Koodak" panose="00000700000000000000" pitchFamily="2" charset="-78"/>
                </a:endParaRPr>
              </a:p>
              <a:p>
                <a:pPr marL="36900" indent="0">
                  <a:lnSpc>
                    <a:spcPct val="150000"/>
                  </a:lnSpc>
                  <a:buNone/>
                </a:pPr>
                <a:endParaRPr lang="fa-IR" sz="2000" dirty="0">
                  <a:cs typeface="B Koodak" panose="00000700000000000000" pitchFamily="2" charset="-78"/>
                </a:endParaRPr>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913795" y="722812"/>
                <a:ext cx="10353762" cy="5373188"/>
              </a:xfrm>
              <a:blipFill>
                <a:blip r:embed="rId2"/>
                <a:stretch>
                  <a:fillRect/>
                </a:stretch>
              </a:blipFill>
            </p:spPr>
            <p:txBody>
              <a:bodyPr/>
              <a:lstStyle/>
              <a:p>
                <a:r>
                  <a:rPr lang="fa-IR">
                    <a:noFill/>
                  </a:rPr>
                  <a:t> </a:t>
                </a:r>
              </a:p>
            </p:txBody>
          </p:sp>
        </mc:Fallback>
      </mc:AlternateContent>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7740" y="954615"/>
            <a:ext cx="2205025" cy="1662311"/>
          </a:xfrm>
          <a:prstGeom prst="rect">
            <a:avLst/>
          </a:prstGeom>
        </p:spPr>
      </p:pic>
    </p:spTree>
    <p:extLst>
      <p:ext uri="{BB962C8B-B14F-4D97-AF65-F5344CB8AC3E}">
        <p14:creationId xmlns:p14="http://schemas.microsoft.com/office/powerpoint/2010/main" val="33023050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913795" y="635726"/>
                <a:ext cx="10353762" cy="5416731"/>
              </a:xfrm>
            </p:spPr>
            <p:txBody>
              <a:bodyPr>
                <a:normAutofit/>
              </a:bodyPr>
              <a:lstStyle/>
              <a:p>
                <a:pPr marL="36900" indent="0">
                  <a:lnSpc>
                    <a:spcPct val="150000"/>
                  </a:lnSpc>
                  <a:buNone/>
                </a:pPr>
                <a:r>
                  <a:rPr lang="fa-IR" sz="2000" dirty="0" smtClean="0">
                    <a:cs typeface="B Koodak" panose="00000700000000000000" pitchFamily="2" charset="-78"/>
                  </a:rPr>
                  <a:t>محیط شکل سوم:</a:t>
                </a:r>
              </a:p>
              <a:p>
                <a:pPr marL="36900" indent="0">
                  <a:lnSpc>
                    <a:spcPct val="150000"/>
                  </a:lnSpc>
                  <a:buNone/>
                </a:pPr>
                <a:r>
                  <a:rPr lang="fa-IR" sz="2000" dirty="0" smtClean="0">
                    <a:cs typeface="B Koodak" panose="00000700000000000000" pitchFamily="2" charset="-78"/>
                  </a:rPr>
                  <a:t>در این شکل ما برشی از یک دایره را داریم به زاویه ی 30 درجه پس برای پیدا کردن </a:t>
                </a:r>
              </a:p>
              <a:p>
                <a:pPr marL="36900" indent="0">
                  <a:lnSpc>
                    <a:spcPct val="150000"/>
                  </a:lnSpc>
                  <a:buNone/>
                </a:pPr>
                <a:r>
                  <a:rPr lang="fa-IR" sz="2000" dirty="0" smtClean="0">
                    <a:cs typeface="B Koodak" panose="00000700000000000000" pitchFamily="2" charset="-78"/>
                  </a:rPr>
                  <a:t>اندازه ی کمان باید بدانیم چه کسری از دایره را داریم:</a:t>
                </a:r>
              </a:p>
              <a:p>
                <a:pPr marL="36900" indent="0">
                  <a:lnSpc>
                    <a:spcPct val="150000"/>
                  </a:lnSpc>
                  <a:buNone/>
                </a:pPr>
                <a:r>
                  <a:rPr lang="fa-IR" sz="2000" dirty="0" smtClean="0">
                    <a:cs typeface="B Koodak" panose="00000700000000000000" pitchFamily="2" charset="-78"/>
                  </a:rPr>
                  <a:t>با توجه به این نسبت ما دایره ای داشتیم که به 12 قسمت تقسیم شده بوده و ما یک قسمت آن</a:t>
                </a:r>
              </a:p>
              <a:p>
                <a:pPr marL="36900" indent="0">
                  <a:lnSpc>
                    <a:spcPct val="150000"/>
                  </a:lnSpc>
                  <a:buNone/>
                </a:pPr>
                <a:r>
                  <a:rPr lang="fa-IR" sz="2000" dirty="0" smtClean="0">
                    <a:cs typeface="B Koodak" panose="00000700000000000000" pitchFamily="2" charset="-78"/>
                  </a:rPr>
                  <a:t>را اینجا کشیدیم حالا محیط دایره ای به قطر 10 را پیدا کرده و حاصل را بر 12 تقسیم میکنیم.            </a:t>
                </a:r>
                <a14:m>
                  <m:oMath xmlns:m="http://schemas.openxmlformats.org/officeDocument/2006/math">
                    <m:r>
                      <a:rPr lang="fa-IR" sz="2800" i="1" smtClean="0">
                        <a:latin typeface="Cambria Math" panose="02040503050406030204" pitchFamily="18" charset="0"/>
                        <a:ea typeface="Cambria Math" panose="02040503050406030204" pitchFamily="18" charset="0"/>
                        <a:cs typeface="B Koodak" panose="00000700000000000000" pitchFamily="2" charset="-78"/>
                      </a:rPr>
                      <m:t>=</m:t>
                    </m:r>
                    <m:f>
                      <m:fPr>
                        <m:ctrlPr>
                          <a:rPr lang="fa-IR" sz="2800" i="1" smtClean="0">
                            <a:latin typeface="Cambria Math" panose="02040503050406030204" pitchFamily="18" charset="0"/>
                            <a:ea typeface="Cambria Math" panose="02040503050406030204" pitchFamily="18" charset="0"/>
                            <a:cs typeface="B Koodak" panose="00000700000000000000" pitchFamily="2" charset="-78"/>
                          </a:rPr>
                        </m:ctrlPr>
                      </m:fPr>
                      <m:num>
                        <m:r>
                          <a:rPr lang="fa-IR" sz="2800" b="0" i="1" smtClean="0">
                            <a:latin typeface="Cambria Math" panose="02040503050406030204" pitchFamily="18" charset="0"/>
                            <a:ea typeface="Cambria Math" panose="02040503050406030204" pitchFamily="18" charset="0"/>
                            <a:cs typeface="B Koodak" panose="00000700000000000000" pitchFamily="2" charset="-78"/>
                          </a:rPr>
                          <m:t>1</m:t>
                        </m:r>
                      </m:num>
                      <m:den>
                        <m:r>
                          <a:rPr lang="fa-IR" sz="2800" b="0" i="1" smtClean="0">
                            <a:latin typeface="Cambria Math" panose="02040503050406030204" pitchFamily="18" charset="0"/>
                            <a:ea typeface="Cambria Math" panose="02040503050406030204" pitchFamily="18" charset="0"/>
                            <a:cs typeface="B Koodak" panose="00000700000000000000" pitchFamily="2" charset="-78"/>
                          </a:rPr>
                          <m:t>12</m:t>
                        </m:r>
                      </m:den>
                    </m:f>
                  </m:oMath>
                </a14:m>
                <a:r>
                  <a:rPr lang="fa-IR" sz="2800" dirty="0" smtClean="0">
                    <a:cs typeface="B Koodak" panose="00000700000000000000" pitchFamily="2" charset="-78"/>
                  </a:rPr>
                  <a:t>   </a:t>
                </a:r>
                <a14:m>
                  <m:oMath xmlns:m="http://schemas.openxmlformats.org/officeDocument/2006/math">
                    <m:f>
                      <m:fPr>
                        <m:ctrlPr>
                          <a:rPr lang="fa-IR" sz="2800" i="1" smtClean="0">
                            <a:latin typeface="Cambria Math" panose="02040503050406030204" pitchFamily="18" charset="0"/>
                            <a:cs typeface="B Koodak" panose="00000700000000000000" pitchFamily="2" charset="-78"/>
                          </a:rPr>
                        </m:ctrlPr>
                      </m:fPr>
                      <m:num>
                        <m:r>
                          <a:rPr lang="fa-IR" sz="2800" b="0" i="1" smtClean="0">
                            <a:latin typeface="Cambria Math" panose="02040503050406030204" pitchFamily="18" charset="0"/>
                            <a:cs typeface="B Koodak" panose="00000700000000000000" pitchFamily="2" charset="-78"/>
                          </a:rPr>
                          <m:t>30</m:t>
                        </m:r>
                      </m:num>
                      <m:den>
                        <m:r>
                          <a:rPr lang="fa-IR" sz="2800" b="0" i="1" smtClean="0">
                            <a:latin typeface="Cambria Math" panose="02040503050406030204" pitchFamily="18" charset="0"/>
                            <a:cs typeface="B Koodak" panose="00000700000000000000" pitchFamily="2" charset="-78"/>
                          </a:rPr>
                          <m:t>360</m:t>
                        </m:r>
                      </m:den>
                    </m:f>
                  </m:oMath>
                </a14:m>
                <a:endParaRPr lang="fa-IR" sz="2000" dirty="0" smtClean="0">
                  <a:cs typeface="B Koodak" panose="00000700000000000000" pitchFamily="2" charset="-78"/>
                </a:endParaRPr>
              </a:p>
              <a:p>
                <a:pPr marL="36900" indent="0">
                  <a:lnSpc>
                    <a:spcPct val="150000"/>
                  </a:lnSpc>
                  <a:buNone/>
                </a:pPr>
                <a:r>
                  <a:rPr lang="fa-IR" sz="2000" dirty="0" smtClean="0">
                    <a:cs typeface="B Koodak" panose="00000700000000000000" pitchFamily="2" charset="-78"/>
                  </a:rPr>
                  <a:t>    محیط شکل:                      </a:t>
                </a:r>
                <a14:m>
                  <m:oMath xmlns:m="http://schemas.openxmlformats.org/officeDocument/2006/math">
                    <m:r>
                      <a:rPr lang="fa-IR" sz="2000" b="0" i="1" smtClean="0">
                        <a:latin typeface="Cambria Math" panose="02040503050406030204" pitchFamily="18" charset="0"/>
                        <a:cs typeface="B Koodak" panose="00000700000000000000" pitchFamily="2" charset="-78"/>
                      </a:rPr>
                      <m:t>2</m:t>
                    </m:r>
                    <m:r>
                      <a:rPr lang="fa-IR" sz="2000" b="0" i="1" smtClean="0">
                        <a:latin typeface="Cambria Math" panose="02040503050406030204" pitchFamily="18" charset="0"/>
                        <a:cs typeface="B Koodak" panose="00000700000000000000" pitchFamily="2" charset="-78"/>
                      </a:rPr>
                      <m:t>/</m:t>
                    </m:r>
                    <m:r>
                      <a:rPr lang="fa-IR" sz="2000" b="0" i="1" smtClean="0">
                        <a:latin typeface="Cambria Math" panose="02040503050406030204" pitchFamily="18" charset="0"/>
                        <a:cs typeface="B Koodak" panose="00000700000000000000" pitchFamily="2" charset="-78"/>
                      </a:rPr>
                      <m:t>6</m:t>
                    </m:r>
                    <m:r>
                      <a:rPr lang="fa-IR" sz="2000" b="0" i="1" smtClean="0">
                        <a:latin typeface="Cambria Math" panose="02040503050406030204" pitchFamily="18" charset="0"/>
                        <a:ea typeface="Cambria Math" panose="02040503050406030204" pitchFamily="18" charset="0"/>
                        <a:cs typeface="B Koodak" panose="00000700000000000000" pitchFamily="2" charset="-78"/>
                      </a:rPr>
                      <m:t>+</m:t>
                    </m:r>
                    <m:r>
                      <a:rPr lang="fa-IR" sz="2000" b="0" i="1" smtClean="0">
                        <a:latin typeface="Cambria Math" panose="02040503050406030204" pitchFamily="18" charset="0"/>
                        <a:ea typeface="Cambria Math" panose="02040503050406030204" pitchFamily="18" charset="0"/>
                        <a:cs typeface="B Koodak" panose="00000700000000000000" pitchFamily="2" charset="-78"/>
                      </a:rPr>
                      <m:t>10</m:t>
                    </m:r>
                    <m:r>
                      <a:rPr lang="fa-IR" sz="2000" b="0" i="1" smtClean="0">
                        <a:latin typeface="Cambria Math" panose="02040503050406030204" pitchFamily="18" charset="0"/>
                        <a:ea typeface="Cambria Math" panose="02040503050406030204" pitchFamily="18" charset="0"/>
                        <a:cs typeface="B Koodak" panose="00000700000000000000" pitchFamily="2" charset="-78"/>
                      </a:rPr>
                      <m:t>=</m:t>
                    </m:r>
                    <m:r>
                      <a:rPr lang="fa-IR" sz="2000" b="0" i="1" smtClean="0">
                        <a:latin typeface="Cambria Math" panose="02040503050406030204" pitchFamily="18" charset="0"/>
                        <a:ea typeface="Cambria Math" panose="02040503050406030204" pitchFamily="18" charset="0"/>
                        <a:cs typeface="B Koodak" panose="00000700000000000000" pitchFamily="2" charset="-78"/>
                      </a:rPr>
                      <m:t>12</m:t>
                    </m:r>
                    <m:r>
                      <a:rPr lang="fa-IR" sz="2000" b="0" i="1" smtClean="0">
                        <a:latin typeface="Cambria Math" panose="02040503050406030204" pitchFamily="18" charset="0"/>
                        <a:ea typeface="Cambria Math" panose="02040503050406030204" pitchFamily="18" charset="0"/>
                        <a:cs typeface="B Koodak" panose="00000700000000000000" pitchFamily="2" charset="-78"/>
                      </a:rPr>
                      <m:t>/</m:t>
                    </m:r>
                    <m:r>
                      <a:rPr lang="fa-IR" sz="2000" b="0" i="1" smtClean="0">
                        <a:latin typeface="Cambria Math" panose="02040503050406030204" pitchFamily="18" charset="0"/>
                        <a:ea typeface="Cambria Math" panose="02040503050406030204" pitchFamily="18" charset="0"/>
                        <a:cs typeface="B Koodak" panose="00000700000000000000" pitchFamily="2" charset="-78"/>
                      </a:rPr>
                      <m:t>6</m:t>
                    </m:r>
                  </m:oMath>
                </a14:m>
                <a:r>
                  <a:rPr lang="fa-IR" sz="2000" dirty="0" smtClean="0">
                    <a:cs typeface="B Koodak" panose="00000700000000000000" pitchFamily="2" charset="-78"/>
                  </a:rPr>
                  <a:t>        </a:t>
                </a:r>
                <a14:m>
                  <m:oMath xmlns:m="http://schemas.openxmlformats.org/officeDocument/2006/math">
                    <m:r>
                      <a:rPr lang="fa-IR" sz="2000" b="0" i="1" smtClean="0">
                        <a:latin typeface="Cambria Math" panose="02040503050406030204" pitchFamily="18" charset="0"/>
                        <a:cs typeface="B Koodak" panose="00000700000000000000" pitchFamily="2" charset="-78"/>
                      </a:rPr>
                      <m:t>31</m:t>
                    </m:r>
                    <m:r>
                      <a:rPr lang="fa-IR" sz="2000" b="0" i="1" smtClean="0">
                        <a:latin typeface="Cambria Math" panose="02040503050406030204" pitchFamily="18" charset="0"/>
                        <a:cs typeface="B Koodak" panose="00000700000000000000" pitchFamily="2" charset="-78"/>
                      </a:rPr>
                      <m:t>/</m:t>
                    </m:r>
                    <m:r>
                      <a:rPr lang="fa-IR" sz="2000" b="0" i="1" smtClean="0">
                        <a:latin typeface="Cambria Math" panose="02040503050406030204" pitchFamily="18" charset="0"/>
                        <a:cs typeface="B Koodak" panose="00000700000000000000" pitchFamily="2" charset="-78"/>
                      </a:rPr>
                      <m:t>4</m:t>
                    </m:r>
                    <m:r>
                      <a:rPr lang="fa-IR" sz="2000" b="0" i="1" smtClean="0">
                        <a:latin typeface="Cambria Math" panose="02040503050406030204" pitchFamily="18" charset="0"/>
                        <a:ea typeface="Cambria Math" panose="02040503050406030204" pitchFamily="18" charset="0"/>
                        <a:cs typeface="B Koodak" panose="00000700000000000000" pitchFamily="2" charset="-78"/>
                      </a:rPr>
                      <m:t>÷</m:t>
                    </m:r>
                    <m:r>
                      <a:rPr lang="fa-IR" sz="2000" b="0" i="1" smtClean="0">
                        <a:latin typeface="Cambria Math" panose="02040503050406030204" pitchFamily="18" charset="0"/>
                        <a:ea typeface="Cambria Math" panose="02040503050406030204" pitchFamily="18" charset="0"/>
                        <a:cs typeface="B Koodak" panose="00000700000000000000" pitchFamily="2" charset="-78"/>
                      </a:rPr>
                      <m:t>12</m:t>
                    </m:r>
                    <m:r>
                      <a:rPr lang="fa-IR" sz="2000" b="0" i="1" smtClean="0">
                        <a:latin typeface="Cambria Math" panose="02040503050406030204" pitchFamily="18" charset="0"/>
                        <a:ea typeface="Cambria Math" panose="02040503050406030204" pitchFamily="18" charset="0"/>
                        <a:cs typeface="B Koodak" panose="00000700000000000000" pitchFamily="2" charset="-78"/>
                      </a:rPr>
                      <m:t>=</m:t>
                    </m:r>
                    <m:r>
                      <a:rPr lang="fa-IR" sz="2000" b="0" i="1" smtClean="0">
                        <a:latin typeface="Cambria Math" panose="02040503050406030204" pitchFamily="18" charset="0"/>
                        <a:ea typeface="Cambria Math" panose="02040503050406030204" pitchFamily="18" charset="0"/>
                        <a:cs typeface="B Koodak" panose="00000700000000000000" pitchFamily="2" charset="-78"/>
                      </a:rPr>
                      <m:t>2</m:t>
                    </m:r>
                    <m:r>
                      <a:rPr lang="fa-IR" sz="2000" b="0" i="1" smtClean="0">
                        <a:latin typeface="Cambria Math" panose="02040503050406030204" pitchFamily="18" charset="0"/>
                        <a:ea typeface="Cambria Math" panose="02040503050406030204" pitchFamily="18" charset="0"/>
                        <a:cs typeface="B Koodak" panose="00000700000000000000" pitchFamily="2" charset="-78"/>
                      </a:rPr>
                      <m:t>/</m:t>
                    </m:r>
                    <m:r>
                      <a:rPr lang="fa-IR" sz="2000" b="0" i="1" smtClean="0">
                        <a:latin typeface="Cambria Math" panose="02040503050406030204" pitchFamily="18" charset="0"/>
                        <a:ea typeface="Cambria Math" panose="02040503050406030204" pitchFamily="18" charset="0"/>
                        <a:cs typeface="B Koodak" panose="00000700000000000000" pitchFamily="2" charset="-78"/>
                      </a:rPr>
                      <m:t>6</m:t>
                    </m:r>
                  </m:oMath>
                </a14:m>
                <a:r>
                  <a:rPr lang="fa-IR" sz="2000" dirty="0" smtClean="0">
                    <a:cs typeface="B Koodak" panose="00000700000000000000" pitchFamily="2" charset="-78"/>
                  </a:rPr>
                  <a:t>                 </a:t>
                </a:r>
                <a14:m>
                  <m:oMath xmlns:m="http://schemas.openxmlformats.org/officeDocument/2006/math">
                    <m:r>
                      <a:rPr lang="fa-IR" sz="2000" b="0" i="1" smtClean="0">
                        <a:latin typeface="Cambria Math" panose="02040503050406030204" pitchFamily="18" charset="0"/>
                        <a:cs typeface="B Koodak" panose="00000700000000000000" pitchFamily="2" charset="-78"/>
                      </a:rPr>
                      <m:t>10</m:t>
                    </m:r>
                    <m:r>
                      <a:rPr lang="fa-IR" sz="2000" b="0" i="1" smtClean="0">
                        <a:latin typeface="Cambria Math" panose="02040503050406030204" pitchFamily="18" charset="0"/>
                        <a:ea typeface="Cambria Math" panose="02040503050406030204" pitchFamily="18" charset="0"/>
                        <a:cs typeface="B Koodak" panose="00000700000000000000" pitchFamily="2" charset="-78"/>
                      </a:rPr>
                      <m:t>×</m:t>
                    </m:r>
                    <m:r>
                      <a:rPr lang="fa-IR" sz="2000" b="0" i="1" smtClean="0">
                        <a:latin typeface="Cambria Math" panose="02040503050406030204" pitchFamily="18" charset="0"/>
                        <a:ea typeface="Cambria Math" panose="02040503050406030204" pitchFamily="18" charset="0"/>
                        <a:cs typeface="B Koodak" panose="00000700000000000000" pitchFamily="2" charset="-78"/>
                      </a:rPr>
                      <m:t>3</m:t>
                    </m:r>
                    <m:r>
                      <a:rPr lang="fa-IR" sz="2000" b="0" i="1" smtClean="0">
                        <a:latin typeface="Cambria Math" panose="02040503050406030204" pitchFamily="18" charset="0"/>
                        <a:ea typeface="Cambria Math" panose="02040503050406030204" pitchFamily="18" charset="0"/>
                        <a:cs typeface="B Koodak" panose="00000700000000000000" pitchFamily="2" charset="-78"/>
                      </a:rPr>
                      <m:t>/</m:t>
                    </m:r>
                    <m:r>
                      <a:rPr lang="fa-IR" sz="2000" b="0" i="1" smtClean="0">
                        <a:latin typeface="Cambria Math" panose="02040503050406030204" pitchFamily="18" charset="0"/>
                        <a:ea typeface="Cambria Math" panose="02040503050406030204" pitchFamily="18" charset="0"/>
                        <a:cs typeface="B Koodak" panose="00000700000000000000" pitchFamily="2" charset="-78"/>
                      </a:rPr>
                      <m:t>14</m:t>
                    </m:r>
                    <m:r>
                      <a:rPr lang="fa-IR" sz="2000" b="0" i="1" smtClean="0">
                        <a:latin typeface="Cambria Math" panose="02040503050406030204" pitchFamily="18" charset="0"/>
                        <a:ea typeface="Cambria Math" panose="02040503050406030204" pitchFamily="18" charset="0"/>
                        <a:cs typeface="B Koodak" panose="00000700000000000000" pitchFamily="2" charset="-78"/>
                      </a:rPr>
                      <m:t>=</m:t>
                    </m:r>
                    <m:r>
                      <a:rPr lang="fa-IR" sz="2000" b="0" i="1" smtClean="0">
                        <a:latin typeface="Cambria Math" panose="02040503050406030204" pitchFamily="18" charset="0"/>
                        <a:ea typeface="Cambria Math" panose="02040503050406030204" pitchFamily="18" charset="0"/>
                        <a:cs typeface="B Koodak" panose="00000700000000000000" pitchFamily="2" charset="-78"/>
                      </a:rPr>
                      <m:t>31</m:t>
                    </m:r>
                    <m:r>
                      <a:rPr lang="fa-IR" sz="2000" b="0" i="1" smtClean="0">
                        <a:latin typeface="Cambria Math" panose="02040503050406030204" pitchFamily="18" charset="0"/>
                        <a:ea typeface="Cambria Math" panose="02040503050406030204" pitchFamily="18" charset="0"/>
                        <a:cs typeface="B Koodak" panose="00000700000000000000" pitchFamily="2" charset="-78"/>
                      </a:rPr>
                      <m:t>/</m:t>
                    </m:r>
                    <m:r>
                      <a:rPr lang="fa-IR" sz="2000" b="0" i="1" smtClean="0">
                        <a:latin typeface="Cambria Math" panose="02040503050406030204" pitchFamily="18" charset="0"/>
                        <a:ea typeface="Cambria Math" panose="02040503050406030204" pitchFamily="18" charset="0"/>
                        <a:cs typeface="B Koodak" panose="00000700000000000000" pitchFamily="2" charset="-78"/>
                      </a:rPr>
                      <m:t>4</m:t>
                    </m:r>
                  </m:oMath>
                </a14:m>
                <a:endParaRPr lang="fa-IR" sz="2000" dirty="0" smtClean="0">
                  <a:cs typeface="B Koodak" panose="00000700000000000000" pitchFamily="2" charset="-78"/>
                </a:endParaRPr>
              </a:p>
              <a:p>
                <a:pPr marL="36900" indent="0">
                  <a:lnSpc>
                    <a:spcPct val="150000"/>
                  </a:lnSpc>
                  <a:buNone/>
                </a:pPr>
                <a:r>
                  <a:rPr lang="fa-IR" sz="2000" dirty="0" smtClean="0">
                    <a:cs typeface="B Koodak" panose="00000700000000000000" pitchFamily="2" charset="-78"/>
                  </a:rPr>
                  <a:t>برای حل این سوال میتوانید از ماشین حساب کمک بگیرید.</a:t>
                </a:r>
                <a:endParaRPr lang="fa-IR" sz="2000" dirty="0">
                  <a:cs typeface="B Koodak" panose="00000700000000000000" pitchFamily="2" charset="-78"/>
                </a:endParaRPr>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913795" y="635726"/>
                <a:ext cx="10353762" cy="5416731"/>
              </a:xfrm>
              <a:blipFill>
                <a:blip r:embed="rId4"/>
                <a:stretch>
                  <a:fillRect/>
                </a:stretch>
              </a:blipFill>
            </p:spPr>
            <p:txBody>
              <a:bodyPr/>
              <a:lstStyle/>
              <a:p>
                <a:r>
                  <a:rPr lang="fa-IR">
                    <a:noFill/>
                  </a:rPr>
                  <a:t> </a:t>
                </a:r>
              </a:p>
            </p:txBody>
          </p:sp>
        </mc:Fallback>
      </mc:AlternateContent>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9898" y="829847"/>
            <a:ext cx="2364160" cy="1784339"/>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71114" y="4943657"/>
            <a:ext cx="487363" cy="487363"/>
          </a:xfrm>
          <a:prstGeom prst="rect">
            <a:avLst/>
          </a:prstGeom>
        </p:spPr>
      </p:pic>
    </p:spTree>
    <p:extLst>
      <p:ext uri="{BB962C8B-B14F-4D97-AF65-F5344CB8AC3E}">
        <p14:creationId xmlns:p14="http://schemas.microsoft.com/office/powerpoint/2010/main" val="1468335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493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95463" y="796289"/>
            <a:ext cx="4098688" cy="2417174"/>
          </a:xfrm>
        </p:spPr>
      </p:pic>
      <mc:AlternateContent xmlns:mc="http://schemas.openxmlformats.org/markup-compatibility/2006">
        <mc:Choice xmlns:a14="http://schemas.microsoft.com/office/drawing/2010/main" Requires="a14">
          <p:sp>
            <p:nvSpPr>
              <p:cNvPr id="4" name="Content Placeholder 3"/>
              <p:cNvSpPr>
                <a:spLocks noGrp="1"/>
              </p:cNvSpPr>
              <p:nvPr>
                <p:ph sz="half" idx="2"/>
              </p:nvPr>
            </p:nvSpPr>
            <p:spPr>
              <a:xfrm>
                <a:off x="4598126" y="796289"/>
                <a:ext cx="7158445" cy="5595801"/>
              </a:xfrm>
            </p:spPr>
            <p:txBody>
              <a:bodyPr>
                <a:normAutofit/>
              </a:bodyPr>
              <a:lstStyle/>
              <a:p>
                <a:pPr marL="36900" indent="0">
                  <a:buNone/>
                </a:pPr>
                <a:r>
                  <a:rPr lang="fa-IR" sz="2400" dirty="0" smtClean="0">
                    <a:cs typeface="B Koodak" panose="00000700000000000000" pitchFamily="2" charset="-78"/>
                  </a:rPr>
                  <a:t>13-طول خط خمیده شکل زیر چند متر است؟</a:t>
                </a:r>
              </a:p>
              <a:p>
                <a:pPr marL="36900" indent="0">
                  <a:buNone/>
                </a:pPr>
                <a:r>
                  <a:rPr lang="fa-IR" sz="2400" dirty="0">
                    <a:cs typeface="B Koodak" panose="00000700000000000000" pitchFamily="2" charset="-78"/>
                  </a:rPr>
                  <a:t> </a:t>
                </a:r>
                <a:r>
                  <a:rPr lang="fa-IR" sz="2400" dirty="0" smtClean="0">
                    <a:cs typeface="B Koodak" panose="00000700000000000000" pitchFamily="2" charset="-78"/>
                  </a:rPr>
                  <a:t>   اندازه ی کمان با قطر 100:</a:t>
                </a:r>
              </a:p>
              <a:p>
                <a:pPr marL="36900" indent="0">
                  <a:buNone/>
                </a:pPr>
                <a:r>
                  <a:rPr lang="fa-IR" sz="2400" dirty="0">
                    <a:cs typeface="B Koodak" panose="00000700000000000000" pitchFamily="2" charset="-78"/>
                  </a:rPr>
                  <a:t> </a:t>
                </a:r>
                <a:r>
                  <a:rPr lang="fa-IR" sz="2400" dirty="0" smtClean="0">
                    <a:cs typeface="B Koodak" panose="00000700000000000000" pitchFamily="2" charset="-78"/>
                  </a:rPr>
                  <a:t>                                                            </a:t>
                </a:r>
                <a14:m>
                  <m:oMath xmlns:m="http://schemas.openxmlformats.org/officeDocument/2006/math">
                    <m:r>
                      <a:rPr lang="fa-IR" sz="2400" b="0" i="1" smtClean="0">
                        <a:latin typeface="Cambria Math" panose="02040503050406030204" pitchFamily="18" charset="0"/>
                        <a:cs typeface="B Koodak" panose="00000700000000000000" pitchFamily="2" charset="-78"/>
                      </a:rPr>
                      <m:t>50</m:t>
                    </m:r>
                    <m:r>
                      <a:rPr lang="fa-IR" sz="2400" b="0" i="1" smtClean="0">
                        <a:latin typeface="Cambria Math" panose="02040503050406030204" pitchFamily="18" charset="0"/>
                        <a:ea typeface="Cambria Math" panose="02040503050406030204" pitchFamily="18" charset="0"/>
                        <a:cs typeface="B Koodak" panose="00000700000000000000" pitchFamily="2" charset="-78"/>
                      </a:rPr>
                      <m:t>×</m:t>
                    </m:r>
                    <m:r>
                      <a:rPr lang="fa-IR" sz="2400" b="0" i="1" smtClean="0">
                        <a:latin typeface="Cambria Math" panose="02040503050406030204" pitchFamily="18" charset="0"/>
                        <a:ea typeface="Cambria Math" panose="02040503050406030204" pitchFamily="18" charset="0"/>
                        <a:cs typeface="B Koodak" panose="00000700000000000000" pitchFamily="2" charset="-78"/>
                      </a:rPr>
                      <m:t>3</m:t>
                    </m:r>
                    <m:r>
                      <a:rPr lang="fa-IR" sz="2400" b="0" i="1" smtClean="0">
                        <a:latin typeface="Cambria Math" panose="02040503050406030204" pitchFamily="18" charset="0"/>
                        <a:ea typeface="Cambria Math" panose="02040503050406030204" pitchFamily="18" charset="0"/>
                        <a:cs typeface="B Koodak" panose="00000700000000000000" pitchFamily="2" charset="-78"/>
                      </a:rPr>
                      <m:t>/</m:t>
                    </m:r>
                    <m:r>
                      <a:rPr lang="fa-IR" sz="2400" b="0" i="1" smtClean="0">
                        <a:latin typeface="Cambria Math" panose="02040503050406030204" pitchFamily="18" charset="0"/>
                        <a:ea typeface="Cambria Math" panose="02040503050406030204" pitchFamily="18" charset="0"/>
                        <a:cs typeface="B Koodak" panose="00000700000000000000" pitchFamily="2" charset="-78"/>
                      </a:rPr>
                      <m:t>14</m:t>
                    </m:r>
                    <m:r>
                      <a:rPr lang="fa-IR" sz="2400" b="0" i="1" smtClean="0">
                        <a:latin typeface="Cambria Math" panose="02040503050406030204" pitchFamily="18" charset="0"/>
                        <a:ea typeface="Cambria Math" panose="02040503050406030204" pitchFamily="18" charset="0"/>
                        <a:cs typeface="B Koodak" panose="00000700000000000000" pitchFamily="2" charset="-78"/>
                      </a:rPr>
                      <m:t>=</m:t>
                    </m:r>
                    <m:r>
                      <a:rPr lang="fa-IR" sz="2400" b="0" i="1" smtClean="0">
                        <a:latin typeface="Cambria Math" panose="02040503050406030204" pitchFamily="18" charset="0"/>
                        <a:ea typeface="Cambria Math" panose="02040503050406030204" pitchFamily="18" charset="0"/>
                        <a:cs typeface="B Koodak" panose="00000700000000000000" pitchFamily="2" charset="-78"/>
                      </a:rPr>
                      <m:t>157</m:t>
                    </m:r>
                  </m:oMath>
                </a14:m>
                <a:endParaRPr lang="fa-IR" sz="2400" dirty="0" smtClean="0">
                  <a:cs typeface="B Koodak" panose="00000700000000000000" pitchFamily="2" charset="-78"/>
                </a:endParaRPr>
              </a:p>
              <a:p>
                <a:pPr marL="36900" indent="0">
                  <a:buNone/>
                </a:pPr>
                <a:r>
                  <a:rPr lang="fa-IR" sz="2400" dirty="0" smtClean="0">
                    <a:cs typeface="B Koodak" panose="00000700000000000000" pitchFamily="2" charset="-78"/>
                  </a:rPr>
                  <a:t>اندازه ی کمان با قطر 50: </a:t>
                </a:r>
              </a:p>
              <a:p>
                <a:pPr marL="36900" indent="0">
                  <a:buNone/>
                </a:pPr>
                <a:r>
                  <a:rPr lang="fa-IR" sz="2400" dirty="0">
                    <a:cs typeface="B Koodak" panose="00000700000000000000" pitchFamily="2" charset="-78"/>
                  </a:rPr>
                  <a:t> </a:t>
                </a:r>
                <a:r>
                  <a:rPr lang="fa-IR" sz="2400" dirty="0" smtClean="0">
                    <a:cs typeface="B Koodak" panose="00000700000000000000" pitchFamily="2" charset="-78"/>
                  </a:rPr>
                  <a:t>                                                           </a:t>
                </a:r>
                <a14:m>
                  <m:oMath xmlns:m="http://schemas.openxmlformats.org/officeDocument/2006/math">
                    <m:r>
                      <a:rPr lang="fa-IR" sz="2400" b="0" i="1" smtClean="0">
                        <a:latin typeface="Cambria Math" panose="02040503050406030204" pitchFamily="18" charset="0"/>
                        <a:cs typeface="B Koodak" panose="00000700000000000000" pitchFamily="2" charset="-78"/>
                      </a:rPr>
                      <m:t>25</m:t>
                    </m:r>
                    <m:r>
                      <a:rPr lang="fa-IR" sz="2400" b="0" i="1" smtClean="0">
                        <a:latin typeface="Cambria Math" panose="02040503050406030204" pitchFamily="18" charset="0"/>
                        <a:ea typeface="Cambria Math" panose="02040503050406030204" pitchFamily="18" charset="0"/>
                        <a:cs typeface="B Koodak" panose="00000700000000000000" pitchFamily="2" charset="-78"/>
                      </a:rPr>
                      <m:t>×</m:t>
                    </m:r>
                    <m:r>
                      <a:rPr lang="fa-IR" sz="2400" b="0" i="1" smtClean="0">
                        <a:latin typeface="Cambria Math" panose="02040503050406030204" pitchFamily="18" charset="0"/>
                        <a:ea typeface="Cambria Math" panose="02040503050406030204" pitchFamily="18" charset="0"/>
                        <a:cs typeface="B Koodak" panose="00000700000000000000" pitchFamily="2" charset="-78"/>
                      </a:rPr>
                      <m:t>3</m:t>
                    </m:r>
                    <m:r>
                      <a:rPr lang="fa-IR" sz="2400" b="0" i="1" smtClean="0">
                        <a:latin typeface="Cambria Math" panose="02040503050406030204" pitchFamily="18" charset="0"/>
                        <a:ea typeface="Cambria Math" panose="02040503050406030204" pitchFamily="18" charset="0"/>
                        <a:cs typeface="B Koodak" panose="00000700000000000000" pitchFamily="2" charset="-78"/>
                      </a:rPr>
                      <m:t>/</m:t>
                    </m:r>
                    <m:r>
                      <a:rPr lang="fa-IR" sz="2400" b="0" i="1" smtClean="0">
                        <a:latin typeface="Cambria Math" panose="02040503050406030204" pitchFamily="18" charset="0"/>
                        <a:ea typeface="Cambria Math" panose="02040503050406030204" pitchFamily="18" charset="0"/>
                        <a:cs typeface="B Koodak" panose="00000700000000000000" pitchFamily="2" charset="-78"/>
                      </a:rPr>
                      <m:t>14</m:t>
                    </m:r>
                    <m:r>
                      <a:rPr lang="fa-IR" sz="2400" b="0" i="1" smtClean="0">
                        <a:latin typeface="Cambria Math" panose="02040503050406030204" pitchFamily="18" charset="0"/>
                        <a:ea typeface="Cambria Math" panose="02040503050406030204" pitchFamily="18" charset="0"/>
                        <a:cs typeface="B Koodak" panose="00000700000000000000" pitchFamily="2" charset="-78"/>
                      </a:rPr>
                      <m:t>=</m:t>
                    </m:r>
                    <m:r>
                      <a:rPr lang="fa-IR" sz="2400" b="0" i="1" smtClean="0">
                        <a:latin typeface="Cambria Math" panose="02040503050406030204" pitchFamily="18" charset="0"/>
                        <a:ea typeface="Cambria Math" panose="02040503050406030204" pitchFamily="18" charset="0"/>
                        <a:cs typeface="B Koodak" panose="00000700000000000000" pitchFamily="2" charset="-78"/>
                      </a:rPr>
                      <m:t>78</m:t>
                    </m:r>
                    <m:r>
                      <a:rPr lang="fa-IR" sz="2400" b="0" i="1" smtClean="0">
                        <a:latin typeface="Cambria Math" panose="02040503050406030204" pitchFamily="18" charset="0"/>
                        <a:ea typeface="Cambria Math" panose="02040503050406030204" pitchFamily="18" charset="0"/>
                        <a:cs typeface="B Koodak" panose="00000700000000000000" pitchFamily="2" charset="-78"/>
                      </a:rPr>
                      <m:t>/</m:t>
                    </m:r>
                    <m:r>
                      <a:rPr lang="fa-IR" sz="2400" b="0" i="1" smtClean="0">
                        <a:latin typeface="Cambria Math" panose="02040503050406030204" pitchFamily="18" charset="0"/>
                        <a:ea typeface="Cambria Math" panose="02040503050406030204" pitchFamily="18" charset="0"/>
                        <a:cs typeface="B Koodak" panose="00000700000000000000" pitchFamily="2" charset="-78"/>
                      </a:rPr>
                      <m:t>5</m:t>
                    </m:r>
                  </m:oMath>
                </a14:m>
                <a:endParaRPr lang="fa-IR" sz="2400" dirty="0" smtClean="0">
                  <a:cs typeface="B Koodak" panose="00000700000000000000" pitchFamily="2" charset="-78"/>
                </a:endParaRPr>
              </a:p>
              <a:p>
                <a:pPr marL="36900" indent="0">
                  <a:buNone/>
                </a:pPr>
                <a:r>
                  <a:rPr lang="fa-IR" sz="2400" dirty="0" smtClean="0">
                    <a:cs typeface="B Koodak" panose="00000700000000000000" pitchFamily="2" charset="-78"/>
                  </a:rPr>
                  <a:t>اندازه ی کمان باقطر 20:</a:t>
                </a:r>
              </a:p>
              <a:p>
                <a:pPr marL="36900" indent="0">
                  <a:buNone/>
                </a:pPr>
                <a:r>
                  <a:rPr lang="fa-IR" sz="2400" dirty="0">
                    <a:cs typeface="B Koodak" panose="00000700000000000000" pitchFamily="2" charset="-78"/>
                  </a:rPr>
                  <a:t> </a:t>
                </a:r>
                <a:r>
                  <a:rPr lang="fa-IR" sz="2400" dirty="0" smtClean="0">
                    <a:cs typeface="B Koodak" panose="00000700000000000000" pitchFamily="2" charset="-78"/>
                  </a:rPr>
                  <a:t>                                                           </a:t>
                </a:r>
                <a14:m>
                  <m:oMath xmlns:m="http://schemas.openxmlformats.org/officeDocument/2006/math">
                    <m:r>
                      <a:rPr lang="fa-IR" sz="2400" b="0" i="1" smtClean="0">
                        <a:latin typeface="Cambria Math" panose="02040503050406030204" pitchFamily="18" charset="0"/>
                        <a:cs typeface="B Koodak" panose="00000700000000000000" pitchFamily="2" charset="-78"/>
                      </a:rPr>
                      <m:t>10</m:t>
                    </m:r>
                    <m:r>
                      <a:rPr lang="fa-IR" sz="2400" b="0" i="1" smtClean="0">
                        <a:latin typeface="Cambria Math" panose="02040503050406030204" pitchFamily="18" charset="0"/>
                        <a:ea typeface="Cambria Math" panose="02040503050406030204" pitchFamily="18" charset="0"/>
                        <a:cs typeface="B Koodak" panose="00000700000000000000" pitchFamily="2" charset="-78"/>
                      </a:rPr>
                      <m:t>×</m:t>
                    </m:r>
                    <m:r>
                      <a:rPr lang="fa-IR" sz="2400" b="0" i="1" smtClean="0">
                        <a:latin typeface="Cambria Math" panose="02040503050406030204" pitchFamily="18" charset="0"/>
                        <a:ea typeface="Cambria Math" panose="02040503050406030204" pitchFamily="18" charset="0"/>
                        <a:cs typeface="B Koodak" panose="00000700000000000000" pitchFamily="2" charset="-78"/>
                      </a:rPr>
                      <m:t>3</m:t>
                    </m:r>
                    <m:r>
                      <a:rPr lang="fa-IR" sz="2400" b="0" i="1" smtClean="0">
                        <a:latin typeface="Cambria Math" panose="02040503050406030204" pitchFamily="18" charset="0"/>
                        <a:ea typeface="Cambria Math" panose="02040503050406030204" pitchFamily="18" charset="0"/>
                        <a:cs typeface="B Koodak" panose="00000700000000000000" pitchFamily="2" charset="-78"/>
                      </a:rPr>
                      <m:t>/</m:t>
                    </m:r>
                    <m:r>
                      <a:rPr lang="fa-IR" sz="2400" b="0" i="1" smtClean="0">
                        <a:latin typeface="Cambria Math" panose="02040503050406030204" pitchFamily="18" charset="0"/>
                        <a:ea typeface="Cambria Math" panose="02040503050406030204" pitchFamily="18" charset="0"/>
                        <a:cs typeface="B Koodak" panose="00000700000000000000" pitchFamily="2" charset="-78"/>
                      </a:rPr>
                      <m:t>14</m:t>
                    </m:r>
                    <m:r>
                      <a:rPr lang="fa-IR" sz="2400" b="0" i="1" smtClean="0">
                        <a:latin typeface="Cambria Math" panose="02040503050406030204" pitchFamily="18" charset="0"/>
                        <a:ea typeface="Cambria Math" panose="02040503050406030204" pitchFamily="18" charset="0"/>
                        <a:cs typeface="B Koodak" panose="00000700000000000000" pitchFamily="2" charset="-78"/>
                      </a:rPr>
                      <m:t>=</m:t>
                    </m:r>
                    <m:r>
                      <a:rPr lang="fa-IR" sz="2400" b="0" i="1" smtClean="0">
                        <a:latin typeface="Cambria Math" panose="02040503050406030204" pitchFamily="18" charset="0"/>
                        <a:ea typeface="Cambria Math" panose="02040503050406030204" pitchFamily="18" charset="0"/>
                        <a:cs typeface="B Koodak" panose="00000700000000000000" pitchFamily="2" charset="-78"/>
                      </a:rPr>
                      <m:t>31</m:t>
                    </m:r>
                    <m:r>
                      <a:rPr lang="fa-IR" sz="2400" b="0" i="1" smtClean="0">
                        <a:latin typeface="Cambria Math" panose="02040503050406030204" pitchFamily="18" charset="0"/>
                        <a:ea typeface="Cambria Math" panose="02040503050406030204" pitchFamily="18" charset="0"/>
                        <a:cs typeface="B Koodak" panose="00000700000000000000" pitchFamily="2" charset="-78"/>
                      </a:rPr>
                      <m:t>/</m:t>
                    </m:r>
                    <m:r>
                      <a:rPr lang="fa-IR" sz="2400" b="0" i="1" smtClean="0">
                        <a:latin typeface="Cambria Math" panose="02040503050406030204" pitchFamily="18" charset="0"/>
                        <a:ea typeface="Cambria Math" panose="02040503050406030204" pitchFamily="18" charset="0"/>
                        <a:cs typeface="B Koodak" panose="00000700000000000000" pitchFamily="2" charset="-78"/>
                      </a:rPr>
                      <m:t>4</m:t>
                    </m:r>
                  </m:oMath>
                </a14:m>
                <a:endParaRPr lang="fa-IR" sz="2400" dirty="0" smtClean="0">
                  <a:cs typeface="B Koodak" panose="00000700000000000000" pitchFamily="2" charset="-78"/>
                </a:endParaRPr>
              </a:p>
              <a:p>
                <a:pPr marL="36900" indent="0">
                  <a:buNone/>
                </a:pPr>
                <a:r>
                  <a:rPr lang="fa-IR" sz="2400" dirty="0" smtClean="0">
                    <a:cs typeface="B Koodak" panose="00000700000000000000" pitchFamily="2" charset="-78"/>
                  </a:rPr>
                  <a:t>طول خط خمیده:</a:t>
                </a:r>
              </a:p>
              <a:p>
                <a:pPr marL="36900" indent="0">
                  <a:buNone/>
                </a:pPr>
                <a:r>
                  <a:rPr lang="fa-IR" sz="2400" dirty="0">
                    <a:cs typeface="B Koodak" panose="00000700000000000000" pitchFamily="2" charset="-78"/>
                  </a:rPr>
                  <a:t> </a:t>
                </a:r>
                <a:r>
                  <a:rPr lang="fa-IR" sz="2400" dirty="0" smtClean="0">
                    <a:cs typeface="B Koodak" panose="00000700000000000000" pitchFamily="2" charset="-78"/>
                  </a:rPr>
                  <a:t>                                           </a:t>
                </a:r>
                <a14:m>
                  <m:oMath xmlns:m="http://schemas.openxmlformats.org/officeDocument/2006/math">
                    <m:r>
                      <a:rPr lang="fa-IR" sz="2400" b="0" i="1" smtClean="0">
                        <a:latin typeface="Cambria Math" panose="02040503050406030204" pitchFamily="18" charset="0"/>
                        <a:cs typeface="B Koodak" panose="00000700000000000000" pitchFamily="2" charset="-78"/>
                      </a:rPr>
                      <m:t>157</m:t>
                    </m:r>
                    <m:r>
                      <a:rPr lang="fa-IR" sz="2400" b="0" i="1" smtClean="0">
                        <a:latin typeface="Cambria Math" panose="02040503050406030204" pitchFamily="18" charset="0"/>
                        <a:ea typeface="Cambria Math" panose="02040503050406030204" pitchFamily="18" charset="0"/>
                        <a:cs typeface="B Koodak" panose="00000700000000000000" pitchFamily="2" charset="-78"/>
                      </a:rPr>
                      <m:t>+</m:t>
                    </m:r>
                    <m:r>
                      <a:rPr lang="fa-IR" sz="2400" b="0" i="1" smtClean="0">
                        <a:latin typeface="Cambria Math" panose="02040503050406030204" pitchFamily="18" charset="0"/>
                        <a:ea typeface="Cambria Math" panose="02040503050406030204" pitchFamily="18" charset="0"/>
                        <a:cs typeface="B Koodak" panose="00000700000000000000" pitchFamily="2" charset="-78"/>
                      </a:rPr>
                      <m:t>78</m:t>
                    </m:r>
                    <m:r>
                      <a:rPr lang="fa-IR" sz="2400" b="0" i="1" smtClean="0">
                        <a:latin typeface="Cambria Math" panose="02040503050406030204" pitchFamily="18" charset="0"/>
                        <a:ea typeface="Cambria Math" panose="02040503050406030204" pitchFamily="18" charset="0"/>
                        <a:cs typeface="B Koodak" panose="00000700000000000000" pitchFamily="2" charset="-78"/>
                      </a:rPr>
                      <m:t>/</m:t>
                    </m:r>
                    <m:r>
                      <a:rPr lang="fa-IR" sz="2400" b="0" i="1" smtClean="0">
                        <a:latin typeface="Cambria Math" panose="02040503050406030204" pitchFamily="18" charset="0"/>
                        <a:ea typeface="Cambria Math" panose="02040503050406030204" pitchFamily="18" charset="0"/>
                        <a:cs typeface="B Koodak" panose="00000700000000000000" pitchFamily="2" charset="-78"/>
                      </a:rPr>
                      <m:t>5</m:t>
                    </m:r>
                    <m:r>
                      <a:rPr lang="fa-IR" sz="2400" b="0" i="1" smtClean="0">
                        <a:latin typeface="Cambria Math" panose="02040503050406030204" pitchFamily="18" charset="0"/>
                        <a:ea typeface="Cambria Math" panose="02040503050406030204" pitchFamily="18" charset="0"/>
                        <a:cs typeface="B Koodak" panose="00000700000000000000" pitchFamily="2" charset="-78"/>
                      </a:rPr>
                      <m:t>+</m:t>
                    </m:r>
                    <m:r>
                      <a:rPr lang="fa-IR" sz="2400" b="0" i="1" smtClean="0">
                        <a:latin typeface="Cambria Math" panose="02040503050406030204" pitchFamily="18" charset="0"/>
                        <a:ea typeface="Cambria Math" panose="02040503050406030204" pitchFamily="18" charset="0"/>
                        <a:cs typeface="B Koodak" panose="00000700000000000000" pitchFamily="2" charset="-78"/>
                      </a:rPr>
                      <m:t>31</m:t>
                    </m:r>
                    <m:r>
                      <a:rPr lang="fa-IR" sz="2400" b="0" i="1" smtClean="0">
                        <a:latin typeface="Cambria Math" panose="02040503050406030204" pitchFamily="18" charset="0"/>
                        <a:ea typeface="Cambria Math" panose="02040503050406030204" pitchFamily="18" charset="0"/>
                        <a:cs typeface="B Koodak" panose="00000700000000000000" pitchFamily="2" charset="-78"/>
                      </a:rPr>
                      <m:t>/</m:t>
                    </m:r>
                    <m:r>
                      <a:rPr lang="fa-IR" sz="2400" b="0" i="1" smtClean="0">
                        <a:latin typeface="Cambria Math" panose="02040503050406030204" pitchFamily="18" charset="0"/>
                        <a:ea typeface="Cambria Math" panose="02040503050406030204" pitchFamily="18" charset="0"/>
                        <a:cs typeface="B Koodak" panose="00000700000000000000" pitchFamily="2" charset="-78"/>
                      </a:rPr>
                      <m:t>4</m:t>
                    </m:r>
                    <m:r>
                      <a:rPr lang="fa-IR" sz="2400" b="0" i="1" smtClean="0">
                        <a:latin typeface="Cambria Math" panose="02040503050406030204" pitchFamily="18" charset="0"/>
                        <a:ea typeface="Cambria Math" panose="02040503050406030204" pitchFamily="18" charset="0"/>
                        <a:cs typeface="B Koodak" panose="00000700000000000000" pitchFamily="2" charset="-78"/>
                      </a:rPr>
                      <m:t>=</m:t>
                    </m:r>
                    <m:r>
                      <a:rPr lang="fa-IR" sz="2400" b="0" i="1" smtClean="0">
                        <a:latin typeface="Cambria Math" panose="02040503050406030204" pitchFamily="18" charset="0"/>
                        <a:ea typeface="Cambria Math" panose="02040503050406030204" pitchFamily="18" charset="0"/>
                        <a:cs typeface="B Koodak" panose="00000700000000000000" pitchFamily="2" charset="-78"/>
                      </a:rPr>
                      <m:t>266</m:t>
                    </m:r>
                    <m:r>
                      <a:rPr lang="fa-IR" sz="2400" b="0" i="1" smtClean="0">
                        <a:latin typeface="Cambria Math" panose="02040503050406030204" pitchFamily="18" charset="0"/>
                        <a:ea typeface="Cambria Math" panose="02040503050406030204" pitchFamily="18" charset="0"/>
                        <a:cs typeface="B Koodak" panose="00000700000000000000" pitchFamily="2" charset="-78"/>
                      </a:rPr>
                      <m:t>/</m:t>
                    </m:r>
                    <m:r>
                      <a:rPr lang="fa-IR" sz="2400" b="0" i="1" smtClean="0">
                        <a:latin typeface="Cambria Math" panose="02040503050406030204" pitchFamily="18" charset="0"/>
                        <a:ea typeface="Cambria Math" panose="02040503050406030204" pitchFamily="18" charset="0"/>
                        <a:cs typeface="B Koodak" panose="00000700000000000000" pitchFamily="2" charset="-78"/>
                      </a:rPr>
                      <m:t>9</m:t>
                    </m:r>
                  </m:oMath>
                </a14:m>
                <a:endParaRPr lang="fa-IR" sz="2400" dirty="0" smtClean="0">
                  <a:cs typeface="B Koodak" panose="00000700000000000000" pitchFamily="2" charset="-78"/>
                </a:endParaRPr>
              </a:p>
            </p:txBody>
          </p:sp>
        </mc:Choice>
        <mc:Fallback>
          <p:sp>
            <p:nvSpPr>
              <p:cNvPr id="4" name="Content Placeholder 3"/>
              <p:cNvSpPr>
                <a:spLocks noGrp="1" noRot="1" noChangeAspect="1" noMove="1" noResize="1" noEditPoints="1" noAdjustHandles="1" noChangeArrowheads="1" noChangeShapeType="1" noTextEdit="1"/>
              </p:cNvSpPr>
              <p:nvPr>
                <p:ph sz="half" idx="2"/>
              </p:nvPr>
            </p:nvSpPr>
            <p:spPr>
              <a:xfrm>
                <a:off x="4598126" y="796289"/>
                <a:ext cx="7158445" cy="5595801"/>
              </a:xfrm>
              <a:blipFill>
                <a:blip r:embed="rId3"/>
                <a:stretch>
                  <a:fillRect/>
                </a:stretch>
              </a:blipFill>
            </p:spPr>
            <p:txBody>
              <a:bodyPr/>
              <a:lstStyle/>
              <a:p>
                <a:r>
                  <a:rPr lang="fa-IR">
                    <a:noFill/>
                  </a:rPr>
                  <a:t> </a:t>
                </a:r>
              </a:p>
            </p:txBody>
          </p:sp>
        </mc:Fallback>
      </mc:AlternateContent>
    </p:spTree>
    <p:extLst>
      <p:ext uri="{BB962C8B-B14F-4D97-AF65-F5344CB8AC3E}">
        <p14:creationId xmlns:p14="http://schemas.microsoft.com/office/powerpoint/2010/main" val="11143187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3794" y="548640"/>
            <a:ext cx="10877611" cy="5939246"/>
          </a:xfrm>
        </p:spPr>
        <p:txBody>
          <a:bodyPr>
            <a:normAutofit/>
          </a:bodyPr>
          <a:lstStyle/>
          <a:p>
            <a:pPr marL="36900" indent="0">
              <a:buNone/>
            </a:pPr>
            <a:r>
              <a:rPr lang="fa-IR" sz="2400" dirty="0" smtClean="0">
                <a:cs typeface="B Koodak" panose="00000700000000000000" pitchFamily="2" charset="-78"/>
              </a:rPr>
              <a:t>1-جدول زیر را به کمک ماشین حساب تکمیل کنید.</a:t>
            </a:r>
          </a:p>
          <a:p>
            <a:pPr marL="36900" indent="0">
              <a:buNone/>
            </a:pPr>
            <a:endParaRPr lang="fa-IR" sz="2400" dirty="0">
              <a:cs typeface="B Koodak" panose="00000700000000000000" pitchFamily="2" charset="-78"/>
            </a:endParaRPr>
          </a:p>
          <a:p>
            <a:pPr marL="36900" indent="0">
              <a:buNone/>
            </a:pPr>
            <a:endParaRPr lang="fa-IR" sz="2400" dirty="0" smtClean="0">
              <a:cs typeface="B Koodak" panose="00000700000000000000" pitchFamily="2" charset="-78"/>
            </a:endParaRPr>
          </a:p>
          <a:p>
            <a:pPr marL="36900" indent="0">
              <a:buNone/>
            </a:pPr>
            <a:endParaRPr lang="fa-IR" sz="2400" dirty="0">
              <a:cs typeface="B Koodak" panose="00000700000000000000" pitchFamily="2" charset="-78"/>
            </a:endParaRPr>
          </a:p>
          <a:p>
            <a:pPr marL="36900" indent="0">
              <a:buNone/>
            </a:pPr>
            <a:endParaRPr lang="fa-IR" sz="2400" dirty="0" smtClean="0">
              <a:cs typeface="B Koodak" panose="00000700000000000000" pitchFamily="2" charset="-78"/>
            </a:endParaRPr>
          </a:p>
          <a:p>
            <a:pPr marL="36900" indent="0">
              <a:buNone/>
            </a:pPr>
            <a:endParaRPr lang="fa-IR" sz="2400" dirty="0">
              <a:cs typeface="B Koodak" panose="00000700000000000000" pitchFamily="2" charset="-78"/>
            </a:endParaRPr>
          </a:p>
          <a:p>
            <a:pPr marL="36900" indent="0">
              <a:buNone/>
            </a:pPr>
            <a:r>
              <a:rPr lang="fa-IR" sz="2400" dirty="0" smtClean="0">
                <a:cs typeface="B Koodak" panose="00000700000000000000" pitchFamily="2" charset="-78"/>
              </a:rPr>
              <a:t>آیا جدول بالا یک جدول تناسب است؟چرا؟</a:t>
            </a:r>
          </a:p>
          <a:p>
            <a:pPr marL="36900" indent="0">
              <a:buNone/>
            </a:pPr>
            <a:r>
              <a:rPr lang="fa-IR" sz="2400" dirty="0" smtClean="0">
                <a:cs typeface="B Koodak" panose="00000700000000000000" pitchFamily="2" charset="-78"/>
              </a:rPr>
              <a:t>بله جدول بالا یک جدول تناسب است زیرا میتوان از بالا به پایین رابطه برقرار کرد یعنی اگر محیط دایره را داشته باشیم میتوانیم قطر دایره را به دست آورد.</a:t>
            </a:r>
          </a:p>
          <a:p>
            <a:pPr marL="36900" indent="0">
              <a:buNone/>
            </a:pPr>
            <a:r>
              <a:rPr lang="fa-IR" sz="2400" dirty="0" smtClean="0">
                <a:cs typeface="B Koodak" panose="00000700000000000000" pitchFamily="2" charset="-78"/>
              </a:rPr>
              <a:t>از بالا به پایین رابطه ی تقسیم بر 3/14 وجود دارد.</a:t>
            </a:r>
          </a:p>
          <a:p>
            <a:pPr marL="36900" indent="0">
              <a:buNone/>
            </a:pPr>
            <a:endParaRPr lang="fa-IR" sz="2400" dirty="0">
              <a:cs typeface="B Koodak" panose="00000700000000000000" pitchFamily="2" charset="-78"/>
            </a:endParaRPr>
          </a:p>
        </p:txBody>
      </p:sp>
      <p:graphicFrame>
        <p:nvGraphicFramePr>
          <p:cNvPr id="4" name="Table 3"/>
          <p:cNvGraphicFramePr>
            <a:graphicFrameLocks noGrp="1"/>
          </p:cNvGraphicFramePr>
          <p:nvPr>
            <p:extLst>
              <p:ext uri="{D42A27DB-BD31-4B8C-83A1-F6EECF244321}">
                <p14:modId xmlns:p14="http://schemas.microsoft.com/office/powerpoint/2010/main" val="37091592"/>
              </p:ext>
            </p:extLst>
          </p:nvPr>
        </p:nvGraphicFramePr>
        <p:xfrm>
          <a:off x="1288865" y="1459894"/>
          <a:ext cx="9193352" cy="1884197"/>
        </p:xfrm>
        <a:graphic>
          <a:graphicData uri="http://schemas.openxmlformats.org/drawingml/2006/table">
            <a:tbl>
              <a:tblPr rtl="1" firstRow="1" bandRow="1">
                <a:tableStyleId>{69CF1AB2-1976-4502-BF36-3FF5EA218861}</a:tableStyleId>
              </a:tblPr>
              <a:tblGrid>
                <a:gridCol w="1313336">
                  <a:extLst>
                    <a:ext uri="{9D8B030D-6E8A-4147-A177-3AD203B41FA5}">
                      <a16:colId xmlns:a16="http://schemas.microsoft.com/office/drawing/2014/main" val="2681431780"/>
                    </a:ext>
                  </a:extLst>
                </a:gridCol>
                <a:gridCol w="1313336">
                  <a:extLst>
                    <a:ext uri="{9D8B030D-6E8A-4147-A177-3AD203B41FA5}">
                      <a16:colId xmlns:a16="http://schemas.microsoft.com/office/drawing/2014/main" val="2103619422"/>
                    </a:ext>
                  </a:extLst>
                </a:gridCol>
                <a:gridCol w="1313336">
                  <a:extLst>
                    <a:ext uri="{9D8B030D-6E8A-4147-A177-3AD203B41FA5}">
                      <a16:colId xmlns:a16="http://schemas.microsoft.com/office/drawing/2014/main" val="2520854874"/>
                    </a:ext>
                  </a:extLst>
                </a:gridCol>
                <a:gridCol w="1313336">
                  <a:extLst>
                    <a:ext uri="{9D8B030D-6E8A-4147-A177-3AD203B41FA5}">
                      <a16:colId xmlns:a16="http://schemas.microsoft.com/office/drawing/2014/main" val="3426185717"/>
                    </a:ext>
                  </a:extLst>
                </a:gridCol>
                <a:gridCol w="1313336">
                  <a:extLst>
                    <a:ext uri="{9D8B030D-6E8A-4147-A177-3AD203B41FA5}">
                      <a16:colId xmlns:a16="http://schemas.microsoft.com/office/drawing/2014/main" val="803181053"/>
                    </a:ext>
                  </a:extLst>
                </a:gridCol>
                <a:gridCol w="1313336">
                  <a:extLst>
                    <a:ext uri="{9D8B030D-6E8A-4147-A177-3AD203B41FA5}">
                      <a16:colId xmlns:a16="http://schemas.microsoft.com/office/drawing/2014/main" val="4095941516"/>
                    </a:ext>
                  </a:extLst>
                </a:gridCol>
                <a:gridCol w="1313336">
                  <a:extLst>
                    <a:ext uri="{9D8B030D-6E8A-4147-A177-3AD203B41FA5}">
                      <a16:colId xmlns:a16="http://schemas.microsoft.com/office/drawing/2014/main" val="2055924907"/>
                    </a:ext>
                  </a:extLst>
                </a:gridCol>
              </a:tblGrid>
              <a:tr h="946453">
                <a:tc>
                  <a:txBody>
                    <a:bodyPr/>
                    <a:lstStyle/>
                    <a:p>
                      <a:pPr algn="ctr" rtl="1"/>
                      <a:r>
                        <a:rPr lang="fa-IR" sz="2400" dirty="0" smtClean="0">
                          <a:solidFill>
                            <a:srgbClr val="FF0000"/>
                          </a:solidFill>
                          <a:cs typeface="B Koodak" panose="00000700000000000000" pitchFamily="2" charset="-78"/>
                        </a:rPr>
                        <a:t>266/9</a:t>
                      </a:r>
                      <a:endParaRPr lang="fa-IR" sz="2400" dirty="0">
                        <a:solidFill>
                          <a:srgbClr val="FF0000"/>
                        </a:solidFill>
                        <a:cs typeface="B Koodak" panose="00000700000000000000" pitchFamily="2" charset="-78"/>
                      </a:endParaRPr>
                    </a:p>
                  </a:txBody>
                  <a:tcPr anchor="ctr">
                    <a:solidFill>
                      <a:schemeClr val="tx1"/>
                    </a:solidFill>
                  </a:tcPr>
                </a:tc>
                <a:tc>
                  <a:txBody>
                    <a:bodyPr/>
                    <a:lstStyle/>
                    <a:p>
                      <a:pPr algn="ctr" rtl="1"/>
                      <a:r>
                        <a:rPr lang="fa-IR" sz="2400" dirty="0" smtClean="0">
                          <a:solidFill>
                            <a:srgbClr val="FF0000"/>
                          </a:solidFill>
                          <a:cs typeface="B Koodak" panose="00000700000000000000" pitchFamily="2" charset="-78"/>
                        </a:rPr>
                        <a:t>1099</a:t>
                      </a:r>
                      <a:endParaRPr lang="fa-IR" sz="2400" dirty="0">
                        <a:solidFill>
                          <a:srgbClr val="FF0000"/>
                        </a:solidFill>
                        <a:cs typeface="B Koodak" panose="00000700000000000000" pitchFamily="2" charset="-78"/>
                      </a:endParaRPr>
                    </a:p>
                  </a:txBody>
                  <a:tcPr anchor="ctr">
                    <a:solidFill>
                      <a:schemeClr val="tx1"/>
                    </a:solidFill>
                  </a:tcPr>
                </a:tc>
                <a:tc>
                  <a:txBody>
                    <a:bodyPr/>
                    <a:lstStyle/>
                    <a:p>
                      <a:pPr algn="ctr" rtl="1"/>
                      <a:r>
                        <a:rPr lang="fa-IR" sz="2400" dirty="0" smtClean="0">
                          <a:cs typeface="B Koodak" panose="00000700000000000000" pitchFamily="2" charset="-78"/>
                        </a:rPr>
                        <a:t>785</a:t>
                      </a:r>
                      <a:endParaRPr lang="fa-IR" sz="2400" dirty="0">
                        <a:cs typeface="B Koodak" panose="00000700000000000000" pitchFamily="2" charset="-78"/>
                      </a:endParaRPr>
                    </a:p>
                  </a:txBody>
                  <a:tcPr anchor="ctr">
                    <a:solidFill>
                      <a:schemeClr val="tx1"/>
                    </a:solidFill>
                  </a:tcPr>
                </a:tc>
                <a:tc>
                  <a:txBody>
                    <a:bodyPr/>
                    <a:lstStyle/>
                    <a:p>
                      <a:pPr algn="ctr" rtl="1"/>
                      <a:r>
                        <a:rPr lang="fa-IR" sz="2400" dirty="0" smtClean="0">
                          <a:cs typeface="B Koodak" panose="00000700000000000000" pitchFamily="2" charset="-78"/>
                        </a:rPr>
                        <a:t>942</a:t>
                      </a:r>
                      <a:endParaRPr lang="fa-IR" sz="2400" dirty="0">
                        <a:cs typeface="B Koodak" panose="00000700000000000000" pitchFamily="2" charset="-78"/>
                      </a:endParaRPr>
                    </a:p>
                  </a:txBody>
                  <a:tcPr anchor="ctr">
                    <a:solidFill>
                      <a:schemeClr val="tx1"/>
                    </a:solidFill>
                  </a:tcPr>
                </a:tc>
                <a:tc>
                  <a:txBody>
                    <a:bodyPr/>
                    <a:lstStyle/>
                    <a:p>
                      <a:pPr algn="ctr" rtl="1"/>
                      <a:r>
                        <a:rPr lang="fa-IR" sz="2400" dirty="0" smtClean="0">
                          <a:solidFill>
                            <a:srgbClr val="FF0000"/>
                          </a:solidFill>
                          <a:cs typeface="B Koodak" panose="00000700000000000000" pitchFamily="2" charset="-78"/>
                        </a:rPr>
                        <a:t>157</a:t>
                      </a:r>
                      <a:endParaRPr lang="fa-IR" sz="2400" dirty="0">
                        <a:solidFill>
                          <a:srgbClr val="FF0000"/>
                        </a:solidFill>
                        <a:cs typeface="B Koodak" panose="00000700000000000000" pitchFamily="2" charset="-78"/>
                      </a:endParaRPr>
                    </a:p>
                  </a:txBody>
                  <a:tcPr anchor="ctr">
                    <a:solidFill>
                      <a:schemeClr val="tx1"/>
                    </a:solidFill>
                  </a:tcPr>
                </a:tc>
                <a:tc>
                  <a:txBody>
                    <a:bodyPr/>
                    <a:lstStyle/>
                    <a:p>
                      <a:pPr algn="ctr" rtl="1"/>
                      <a:r>
                        <a:rPr lang="fa-IR" sz="2400" dirty="0" smtClean="0">
                          <a:cs typeface="B Koodak" panose="00000700000000000000" pitchFamily="2" charset="-78"/>
                        </a:rPr>
                        <a:t>85</a:t>
                      </a:r>
                      <a:endParaRPr lang="fa-IR" sz="2400" dirty="0">
                        <a:cs typeface="B Koodak" panose="00000700000000000000" pitchFamily="2" charset="-78"/>
                      </a:endParaRPr>
                    </a:p>
                  </a:txBody>
                  <a:tcPr anchor="ctr">
                    <a:solidFill>
                      <a:schemeClr val="tx1"/>
                    </a:solidFill>
                  </a:tcPr>
                </a:tc>
                <a:tc>
                  <a:txBody>
                    <a:bodyPr/>
                    <a:lstStyle/>
                    <a:p>
                      <a:pPr algn="ctr" rtl="1"/>
                      <a:r>
                        <a:rPr lang="fa-IR" sz="2400" dirty="0" smtClean="0">
                          <a:cs typeface="B Koodak" panose="00000700000000000000" pitchFamily="2" charset="-78"/>
                        </a:rPr>
                        <a:t>محیط دایره</a:t>
                      </a:r>
                      <a:endParaRPr lang="fa-IR" sz="2400" dirty="0">
                        <a:cs typeface="B Koodak" panose="00000700000000000000" pitchFamily="2" charset="-78"/>
                      </a:endParaRPr>
                    </a:p>
                  </a:txBody>
                  <a:tcPr anchor="ctr">
                    <a:solidFill>
                      <a:schemeClr val="tx1"/>
                    </a:solidFill>
                  </a:tcPr>
                </a:tc>
                <a:extLst>
                  <a:ext uri="{0D108BD9-81ED-4DB2-BD59-A6C34878D82A}">
                    <a16:rowId xmlns:a16="http://schemas.microsoft.com/office/drawing/2014/main" val="3143311708"/>
                  </a:ext>
                </a:extLst>
              </a:tr>
              <a:tr h="937744">
                <a:tc>
                  <a:txBody>
                    <a:bodyPr/>
                    <a:lstStyle/>
                    <a:p>
                      <a:pPr algn="ctr" rtl="1"/>
                      <a:r>
                        <a:rPr lang="fa-IR" sz="2400" dirty="0" smtClean="0">
                          <a:solidFill>
                            <a:srgbClr val="FF0000"/>
                          </a:solidFill>
                          <a:cs typeface="B Koodak" panose="00000700000000000000" pitchFamily="2" charset="-78"/>
                        </a:rPr>
                        <a:t>85</a:t>
                      </a:r>
                      <a:endParaRPr lang="fa-IR" sz="2400" dirty="0">
                        <a:solidFill>
                          <a:srgbClr val="FF0000"/>
                        </a:solidFill>
                        <a:cs typeface="B Koodak" panose="00000700000000000000" pitchFamily="2" charset="-78"/>
                      </a:endParaRPr>
                    </a:p>
                  </a:txBody>
                  <a:tcPr anchor="ctr">
                    <a:solidFill>
                      <a:schemeClr val="tx1"/>
                    </a:solidFill>
                  </a:tcPr>
                </a:tc>
                <a:tc>
                  <a:txBody>
                    <a:bodyPr/>
                    <a:lstStyle/>
                    <a:p>
                      <a:pPr algn="ctr" rtl="1"/>
                      <a:r>
                        <a:rPr lang="fa-IR" sz="2400" dirty="0" smtClean="0">
                          <a:cs typeface="B Koodak" panose="00000700000000000000" pitchFamily="2" charset="-78"/>
                        </a:rPr>
                        <a:t>350</a:t>
                      </a:r>
                      <a:endParaRPr lang="fa-IR" sz="2400" dirty="0">
                        <a:cs typeface="B Koodak" panose="00000700000000000000" pitchFamily="2" charset="-78"/>
                      </a:endParaRPr>
                    </a:p>
                  </a:txBody>
                  <a:tcPr anchor="ctr">
                    <a:solidFill>
                      <a:schemeClr val="tx1"/>
                    </a:solidFill>
                  </a:tcPr>
                </a:tc>
                <a:tc>
                  <a:txBody>
                    <a:bodyPr/>
                    <a:lstStyle/>
                    <a:p>
                      <a:pPr algn="ctr" rtl="1"/>
                      <a:r>
                        <a:rPr lang="fa-IR" sz="2400" dirty="0" smtClean="0">
                          <a:solidFill>
                            <a:srgbClr val="FF0000"/>
                          </a:solidFill>
                          <a:cs typeface="B Koodak" panose="00000700000000000000" pitchFamily="2" charset="-78"/>
                        </a:rPr>
                        <a:t>250</a:t>
                      </a:r>
                      <a:endParaRPr lang="fa-IR" sz="2400" dirty="0">
                        <a:solidFill>
                          <a:srgbClr val="FF0000"/>
                        </a:solidFill>
                        <a:cs typeface="B Koodak" panose="00000700000000000000" pitchFamily="2" charset="-78"/>
                      </a:endParaRPr>
                    </a:p>
                  </a:txBody>
                  <a:tcPr anchor="ctr">
                    <a:solidFill>
                      <a:schemeClr val="tx1"/>
                    </a:solidFill>
                  </a:tcPr>
                </a:tc>
                <a:tc>
                  <a:txBody>
                    <a:bodyPr/>
                    <a:lstStyle/>
                    <a:p>
                      <a:pPr algn="ctr" rtl="1"/>
                      <a:r>
                        <a:rPr lang="fa-IR" sz="2400" dirty="0" smtClean="0">
                          <a:solidFill>
                            <a:srgbClr val="FF0000"/>
                          </a:solidFill>
                          <a:cs typeface="B Koodak" panose="00000700000000000000" pitchFamily="2" charset="-78"/>
                        </a:rPr>
                        <a:t>300</a:t>
                      </a:r>
                      <a:endParaRPr lang="fa-IR" sz="2400" dirty="0">
                        <a:solidFill>
                          <a:srgbClr val="FF0000"/>
                        </a:solidFill>
                        <a:cs typeface="B Koodak" panose="00000700000000000000" pitchFamily="2" charset="-78"/>
                      </a:endParaRPr>
                    </a:p>
                  </a:txBody>
                  <a:tcPr anchor="ctr">
                    <a:solidFill>
                      <a:schemeClr val="tx1"/>
                    </a:solidFill>
                  </a:tcPr>
                </a:tc>
                <a:tc>
                  <a:txBody>
                    <a:bodyPr/>
                    <a:lstStyle/>
                    <a:p>
                      <a:pPr algn="ctr" rtl="1"/>
                      <a:r>
                        <a:rPr lang="fa-IR" sz="2400" dirty="0" smtClean="0">
                          <a:cs typeface="B Koodak" panose="00000700000000000000" pitchFamily="2" charset="-78"/>
                        </a:rPr>
                        <a:t>50</a:t>
                      </a:r>
                      <a:endParaRPr lang="fa-IR" sz="2400" dirty="0">
                        <a:cs typeface="B Koodak" panose="00000700000000000000" pitchFamily="2" charset="-78"/>
                      </a:endParaRPr>
                    </a:p>
                  </a:txBody>
                  <a:tcPr anchor="ctr">
                    <a:solidFill>
                      <a:schemeClr val="tx1"/>
                    </a:solidFill>
                  </a:tcPr>
                </a:tc>
                <a:tc>
                  <a:txBody>
                    <a:bodyPr/>
                    <a:lstStyle/>
                    <a:p>
                      <a:pPr algn="ctr" rtl="1"/>
                      <a:r>
                        <a:rPr lang="fa-IR" sz="2400" dirty="0" smtClean="0">
                          <a:solidFill>
                            <a:srgbClr val="FF0000"/>
                          </a:solidFill>
                          <a:cs typeface="B Koodak" panose="00000700000000000000" pitchFamily="2" charset="-78"/>
                        </a:rPr>
                        <a:t>27/07</a:t>
                      </a:r>
                      <a:endParaRPr lang="fa-IR" sz="2400" dirty="0">
                        <a:solidFill>
                          <a:srgbClr val="FF0000"/>
                        </a:solidFill>
                        <a:cs typeface="B Koodak" panose="00000700000000000000" pitchFamily="2" charset="-78"/>
                      </a:endParaRPr>
                    </a:p>
                  </a:txBody>
                  <a:tcPr anchor="ctr">
                    <a:solidFill>
                      <a:schemeClr val="tx1"/>
                    </a:solidFill>
                  </a:tcPr>
                </a:tc>
                <a:tc>
                  <a:txBody>
                    <a:bodyPr/>
                    <a:lstStyle/>
                    <a:p>
                      <a:pPr algn="ctr" rtl="1"/>
                      <a:r>
                        <a:rPr lang="fa-IR" sz="2400" dirty="0" smtClean="0">
                          <a:cs typeface="B Koodak" panose="00000700000000000000" pitchFamily="2" charset="-78"/>
                        </a:rPr>
                        <a:t>قطر</a:t>
                      </a:r>
                      <a:endParaRPr lang="fa-IR" sz="2400" dirty="0">
                        <a:cs typeface="B Koodak" panose="00000700000000000000" pitchFamily="2" charset="-78"/>
                      </a:endParaRPr>
                    </a:p>
                  </a:txBody>
                  <a:tcPr anchor="ctr">
                    <a:solidFill>
                      <a:schemeClr val="tx1"/>
                    </a:solidFill>
                  </a:tcPr>
                </a:tc>
                <a:extLst>
                  <a:ext uri="{0D108BD9-81ED-4DB2-BD59-A6C34878D82A}">
                    <a16:rowId xmlns:a16="http://schemas.microsoft.com/office/drawing/2014/main" val="2349212923"/>
                  </a:ext>
                </a:extLst>
              </a:tr>
            </a:tbl>
          </a:graphicData>
        </a:graphic>
      </p:graphicFrame>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1502" y="6000523"/>
            <a:ext cx="487363" cy="487363"/>
          </a:xfrm>
          <a:prstGeom prst="rect">
            <a:avLst/>
          </a:prstGeom>
        </p:spPr>
      </p:pic>
    </p:spTree>
    <p:extLst>
      <p:ext uri="{BB962C8B-B14F-4D97-AF65-F5344CB8AC3E}">
        <p14:creationId xmlns:p14="http://schemas.microsoft.com/office/powerpoint/2010/main" val="4815544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624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3795" y="339634"/>
            <a:ext cx="10929862" cy="6226629"/>
          </a:xfrm>
        </p:spPr>
        <p:txBody>
          <a:bodyPr>
            <a:normAutofit/>
          </a:bodyPr>
          <a:lstStyle/>
          <a:p>
            <a:pPr marL="36900" indent="0">
              <a:buNone/>
            </a:pPr>
            <a:r>
              <a:rPr lang="fa-IR" sz="2400" dirty="0" smtClean="0">
                <a:cs typeface="B Koodak" panose="00000700000000000000" pitchFamily="2" charset="-78"/>
              </a:rPr>
              <a:t>2-جدول زیر را به کمک ماشین حساب تکمیل کنید.</a:t>
            </a:r>
          </a:p>
          <a:p>
            <a:pPr marL="36900" indent="0">
              <a:buNone/>
            </a:pPr>
            <a:endParaRPr lang="fa-IR" sz="2400" dirty="0">
              <a:cs typeface="B Koodak" panose="00000700000000000000" pitchFamily="2" charset="-78"/>
            </a:endParaRPr>
          </a:p>
          <a:p>
            <a:pPr marL="36900" indent="0">
              <a:buNone/>
            </a:pPr>
            <a:endParaRPr lang="fa-IR" sz="2400" dirty="0" smtClean="0">
              <a:cs typeface="B Koodak" panose="00000700000000000000" pitchFamily="2" charset="-78"/>
            </a:endParaRPr>
          </a:p>
          <a:p>
            <a:pPr marL="36900" indent="0">
              <a:buNone/>
            </a:pPr>
            <a:endParaRPr lang="fa-IR" sz="2400" dirty="0">
              <a:cs typeface="B Koodak" panose="00000700000000000000" pitchFamily="2" charset="-78"/>
            </a:endParaRPr>
          </a:p>
          <a:p>
            <a:pPr marL="36900" indent="0">
              <a:buNone/>
            </a:pPr>
            <a:endParaRPr lang="fa-IR" sz="2400" dirty="0" smtClean="0">
              <a:cs typeface="B Koodak" panose="00000700000000000000" pitchFamily="2" charset="-78"/>
            </a:endParaRPr>
          </a:p>
          <a:p>
            <a:pPr marL="36900" indent="0">
              <a:buNone/>
            </a:pPr>
            <a:r>
              <a:rPr lang="fa-IR" sz="2400" dirty="0" smtClean="0">
                <a:cs typeface="B Koodak" panose="00000700000000000000" pitchFamily="2" charset="-78"/>
              </a:rPr>
              <a:t>آیا جدول بالا یک جدول تناسب است؟</a:t>
            </a:r>
          </a:p>
          <a:p>
            <a:pPr marL="36900" indent="0">
              <a:buNone/>
            </a:pPr>
            <a:r>
              <a:rPr lang="fa-IR" sz="2400" dirty="0" smtClean="0">
                <a:cs typeface="B Koodak" panose="00000700000000000000" pitchFamily="2" charset="-78"/>
              </a:rPr>
              <a:t>جدول بالا هم یک جدول تناسب است زیرا نشان می دهد که در صورت داشتن محیط دایره می توان شعاع دایره را پیدا کرد.</a:t>
            </a:r>
          </a:p>
          <a:p>
            <a:pPr marL="36900" indent="0">
              <a:buNone/>
            </a:pPr>
            <a:r>
              <a:rPr lang="fa-IR" sz="2400" dirty="0" smtClean="0">
                <a:cs typeface="B Koodak" panose="00000700000000000000" pitchFamily="2" charset="-78"/>
              </a:rPr>
              <a:t>یعنی با تقسیم محیط بر عدد 6/28 یعنی دو برابر عدد 3/14 شعاع به دست می آید. </a:t>
            </a:r>
            <a:endParaRPr lang="fa-IR" sz="2400" dirty="0">
              <a:cs typeface="B Koodak" panose="00000700000000000000" pitchFamily="2" charset="-78"/>
            </a:endParaRPr>
          </a:p>
        </p:txBody>
      </p:sp>
      <p:graphicFrame>
        <p:nvGraphicFramePr>
          <p:cNvPr id="4" name="Table 3"/>
          <p:cNvGraphicFramePr>
            <a:graphicFrameLocks noGrp="1"/>
          </p:cNvGraphicFramePr>
          <p:nvPr>
            <p:extLst>
              <p:ext uri="{D42A27DB-BD31-4B8C-83A1-F6EECF244321}">
                <p14:modId xmlns:p14="http://schemas.microsoft.com/office/powerpoint/2010/main" val="2661989773"/>
              </p:ext>
            </p:extLst>
          </p:nvPr>
        </p:nvGraphicFramePr>
        <p:xfrm>
          <a:off x="2124280" y="1155092"/>
          <a:ext cx="8116998" cy="1474896"/>
        </p:xfrm>
        <a:graphic>
          <a:graphicData uri="http://schemas.openxmlformats.org/drawingml/2006/table">
            <a:tbl>
              <a:tblPr rtl="1" firstRow="1" bandRow="1">
                <a:tableStyleId>{69CF1AB2-1976-4502-BF36-3FF5EA218861}</a:tableStyleId>
              </a:tblPr>
              <a:tblGrid>
                <a:gridCol w="1352833">
                  <a:extLst>
                    <a:ext uri="{9D8B030D-6E8A-4147-A177-3AD203B41FA5}">
                      <a16:colId xmlns:a16="http://schemas.microsoft.com/office/drawing/2014/main" val="1260908048"/>
                    </a:ext>
                  </a:extLst>
                </a:gridCol>
                <a:gridCol w="1352833">
                  <a:extLst>
                    <a:ext uri="{9D8B030D-6E8A-4147-A177-3AD203B41FA5}">
                      <a16:colId xmlns:a16="http://schemas.microsoft.com/office/drawing/2014/main" val="2677798977"/>
                    </a:ext>
                  </a:extLst>
                </a:gridCol>
                <a:gridCol w="1352833">
                  <a:extLst>
                    <a:ext uri="{9D8B030D-6E8A-4147-A177-3AD203B41FA5}">
                      <a16:colId xmlns:a16="http://schemas.microsoft.com/office/drawing/2014/main" val="2649450409"/>
                    </a:ext>
                  </a:extLst>
                </a:gridCol>
                <a:gridCol w="1352833">
                  <a:extLst>
                    <a:ext uri="{9D8B030D-6E8A-4147-A177-3AD203B41FA5}">
                      <a16:colId xmlns:a16="http://schemas.microsoft.com/office/drawing/2014/main" val="592666440"/>
                    </a:ext>
                  </a:extLst>
                </a:gridCol>
                <a:gridCol w="1352833">
                  <a:extLst>
                    <a:ext uri="{9D8B030D-6E8A-4147-A177-3AD203B41FA5}">
                      <a16:colId xmlns:a16="http://schemas.microsoft.com/office/drawing/2014/main" val="3026521506"/>
                    </a:ext>
                  </a:extLst>
                </a:gridCol>
                <a:gridCol w="1352833">
                  <a:extLst>
                    <a:ext uri="{9D8B030D-6E8A-4147-A177-3AD203B41FA5}">
                      <a16:colId xmlns:a16="http://schemas.microsoft.com/office/drawing/2014/main" val="3952098631"/>
                    </a:ext>
                  </a:extLst>
                </a:gridCol>
              </a:tblGrid>
              <a:tr h="737448">
                <a:tc>
                  <a:txBody>
                    <a:bodyPr/>
                    <a:lstStyle/>
                    <a:p>
                      <a:pPr algn="ctr" rtl="1"/>
                      <a:r>
                        <a:rPr lang="fa-IR" sz="2400" dirty="0" smtClean="0">
                          <a:solidFill>
                            <a:srgbClr val="FF0000"/>
                          </a:solidFill>
                          <a:cs typeface="B Koodak" panose="00000700000000000000" pitchFamily="2" charset="-78"/>
                        </a:rPr>
                        <a:t>157</a:t>
                      </a:r>
                      <a:endParaRPr lang="fa-IR" sz="2400" dirty="0">
                        <a:solidFill>
                          <a:srgbClr val="FF0000"/>
                        </a:solidFill>
                        <a:cs typeface="B Koodak" panose="00000700000000000000" pitchFamily="2" charset="-78"/>
                      </a:endParaRPr>
                    </a:p>
                  </a:txBody>
                  <a:tcPr anchor="ctr">
                    <a:solidFill>
                      <a:schemeClr val="tx1"/>
                    </a:solidFill>
                  </a:tcPr>
                </a:tc>
                <a:tc>
                  <a:txBody>
                    <a:bodyPr/>
                    <a:lstStyle/>
                    <a:p>
                      <a:pPr algn="ctr" rtl="1"/>
                      <a:r>
                        <a:rPr lang="fa-IR" sz="2400" dirty="0" smtClean="0">
                          <a:cs typeface="B Koodak" panose="00000700000000000000" pitchFamily="2" charset="-78"/>
                        </a:rPr>
                        <a:t>1884</a:t>
                      </a:r>
                      <a:endParaRPr lang="fa-IR" sz="2400" dirty="0">
                        <a:cs typeface="B Koodak" panose="00000700000000000000" pitchFamily="2" charset="-78"/>
                      </a:endParaRPr>
                    </a:p>
                  </a:txBody>
                  <a:tcPr anchor="ctr">
                    <a:solidFill>
                      <a:schemeClr val="tx1"/>
                    </a:solidFill>
                  </a:tcPr>
                </a:tc>
                <a:tc>
                  <a:txBody>
                    <a:bodyPr/>
                    <a:lstStyle/>
                    <a:p>
                      <a:pPr algn="ctr" rtl="1"/>
                      <a:r>
                        <a:rPr lang="fa-IR" sz="2400" dirty="0" smtClean="0">
                          <a:cs typeface="B Koodak" panose="00000700000000000000" pitchFamily="2" charset="-78"/>
                        </a:rPr>
                        <a:t>1570</a:t>
                      </a:r>
                      <a:endParaRPr lang="fa-IR" sz="2400" dirty="0">
                        <a:cs typeface="B Koodak" panose="00000700000000000000" pitchFamily="2" charset="-78"/>
                      </a:endParaRPr>
                    </a:p>
                  </a:txBody>
                  <a:tcPr anchor="ctr">
                    <a:solidFill>
                      <a:schemeClr val="tx1"/>
                    </a:solidFill>
                  </a:tcPr>
                </a:tc>
                <a:tc>
                  <a:txBody>
                    <a:bodyPr/>
                    <a:lstStyle/>
                    <a:p>
                      <a:pPr algn="ctr" rtl="1"/>
                      <a:r>
                        <a:rPr lang="fa-IR" sz="2400" dirty="0" smtClean="0">
                          <a:cs typeface="B Koodak" panose="00000700000000000000" pitchFamily="2" charset="-78"/>
                        </a:rPr>
                        <a:t>628</a:t>
                      </a:r>
                      <a:endParaRPr lang="fa-IR" sz="2400" dirty="0">
                        <a:cs typeface="B Koodak" panose="00000700000000000000" pitchFamily="2" charset="-78"/>
                      </a:endParaRPr>
                    </a:p>
                  </a:txBody>
                  <a:tcPr anchor="ctr">
                    <a:solidFill>
                      <a:schemeClr val="tx1"/>
                    </a:solidFill>
                  </a:tcPr>
                </a:tc>
                <a:tc>
                  <a:txBody>
                    <a:bodyPr/>
                    <a:lstStyle/>
                    <a:p>
                      <a:pPr algn="ctr" rtl="1"/>
                      <a:r>
                        <a:rPr lang="fa-IR" sz="2400" dirty="0" smtClean="0">
                          <a:solidFill>
                            <a:srgbClr val="FF0000"/>
                          </a:solidFill>
                          <a:cs typeface="B Koodak" panose="00000700000000000000" pitchFamily="2" charset="-78"/>
                        </a:rPr>
                        <a:t>314</a:t>
                      </a:r>
                      <a:endParaRPr lang="fa-IR" sz="2400" dirty="0">
                        <a:solidFill>
                          <a:srgbClr val="FF0000"/>
                        </a:solidFill>
                        <a:cs typeface="B Koodak" panose="00000700000000000000" pitchFamily="2" charset="-78"/>
                      </a:endParaRPr>
                    </a:p>
                  </a:txBody>
                  <a:tcPr anchor="ctr">
                    <a:solidFill>
                      <a:schemeClr val="tx1"/>
                    </a:solidFill>
                  </a:tcPr>
                </a:tc>
                <a:tc>
                  <a:txBody>
                    <a:bodyPr/>
                    <a:lstStyle/>
                    <a:p>
                      <a:pPr algn="ctr" rtl="1"/>
                      <a:r>
                        <a:rPr lang="fa-IR" sz="2400" dirty="0" smtClean="0">
                          <a:cs typeface="B Koodak" panose="00000700000000000000" pitchFamily="2" charset="-78"/>
                        </a:rPr>
                        <a:t>محیط دایره</a:t>
                      </a:r>
                      <a:endParaRPr lang="fa-IR" sz="2400" dirty="0">
                        <a:cs typeface="B Koodak" panose="00000700000000000000" pitchFamily="2" charset="-78"/>
                      </a:endParaRPr>
                    </a:p>
                  </a:txBody>
                  <a:tcPr anchor="ctr">
                    <a:solidFill>
                      <a:schemeClr val="tx1"/>
                    </a:solidFill>
                  </a:tcPr>
                </a:tc>
                <a:extLst>
                  <a:ext uri="{0D108BD9-81ED-4DB2-BD59-A6C34878D82A}">
                    <a16:rowId xmlns:a16="http://schemas.microsoft.com/office/drawing/2014/main" val="2530510413"/>
                  </a:ext>
                </a:extLst>
              </a:tr>
              <a:tr h="737448">
                <a:tc>
                  <a:txBody>
                    <a:bodyPr/>
                    <a:lstStyle/>
                    <a:p>
                      <a:pPr algn="ctr" rtl="1"/>
                      <a:r>
                        <a:rPr lang="fa-IR" sz="2400" dirty="0" smtClean="0">
                          <a:cs typeface="B Koodak" panose="00000700000000000000" pitchFamily="2" charset="-78"/>
                        </a:rPr>
                        <a:t>25</a:t>
                      </a:r>
                      <a:endParaRPr lang="fa-IR" sz="2400" dirty="0">
                        <a:cs typeface="B Koodak" panose="00000700000000000000" pitchFamily="2" charset="-78"/>
                      </a:endParaRPr>
                    </a:p>
                  </a:txBody>
                  <a:tcPr anchor="ctr">
                    <a:solidFill>
                      <a:schemeClr val="tx1"/>
                    </a:solidFill>
                  </a:tcPr>
                </a:tc>
                <a:tc>
                  <a:txBody>
                    <a:bodyPr/>
                    <a:lstStyle/>
                    <a:p>
                      <a:pPr algn="ctr" rtl="1"/>
                      <a:r>
                        <a:rPr lang="fa-IR" sz="2400" dirty="0" smtClean="0">
                          <a:solidFill>
                            <a:srgbClr val="FF0000"/>
                          </a:solidFill>
                          <a:cs typeface="B Koodak" panose="00000700000000000000" pitchFamily="2" charset="-78"/>
                        </a:rPr>
                        <a:t>300</a:t>
                      </a:r>
                      <a:endParaRPr lang="fa-IR" sz="2400" dirty="0">
                        <a:solidFill>
                          <a:srgbClr val="FF0000"/>
                        </a:solidFill>
                        <a:cs typeface="B Koodak" panose="00000700000000000000" pitchFamily="2" charset="-78"/>
                      </a:endParaRPr>
                    </a:p>
                  </a:txBody>
                  <a:tcPr anchor="ctr">
                    <a:solidFill>
                      <a:schemeClr val="tx1"/>
                    </a:solidFill>
                  </a:tcPr>
                </a:tc>
                <a:tc>
                  <a:txBody>
                    <a:bodyPr/>
                    <a:lstStyle/>
                    <a:p>
                      <a:pPr algn="ctr" rtl="1"/>
                      <a:r>
                        <a:rPr lang="fa-IR" sz="2400" dirty="0" smtClean="0">
                          <a:solidFill>
                            <a:srgbClr val="FF0000"/>
                          </a:solidFill>
                          <a:cs typeface="B Koodak" panose="00000700000000000000" pitchFamily="2" charset="-78"/>
                        </a:rPr>
                        <a:t>250</a:t>
                      </a:r>
                      <a:endParaRPr lang="fa-IR" sz="2400" dirty="0">
                        <a:solidFill>
                          <a:srgbClr val="FF0000"/>
                        </a:solidFill>
                        <a:cs typeface="B Koodak" panose="00000700000000000000" pitchFamily="2" charset="-78"/>
                      </a:endParaRPr>
                    </a:p>
                  </a:txBody>
                  <a:tcPr anchor="ctr">
                    <a:solidFill>
                      <a:schemeClr val="tx1"/>
                    </a:solidFill>
                  </a:tcPr>
                </a:tc>
                <a:tc>
                  <a:txBody>
                    <a:bodyPr/>
                    <a:lstStyle/>
                    <a:p>
                      <a:pPr algn="ctr" rtl="1"/>
                      <a:r>
                        <a:rPr lang="fa-IR" sz="2400" dirty="0" smtClean="0">
                          <a:solidFill>
                            <a:srgbClr val="FF0000"/>
                          </a:solidFill>
                          <a:cs typeface="B Koodak" panose="00000700000000000000" pitchFamily="2" charset="-78"/>
                        </a:rPr>
                        <a:t>100</a:t>
                      </a:r>
                      <a:endParaRPr lang="fa-IR" sz="2400" dirty="0">
                        <a:solidFill>
                          <a:srgbClr val="FF0000"/>
                        </a:solidFill>
                        <a:cs typeface="B Koodak" panose="00000700000000000000" pitchFamily="2" charset="-78"/>
                      </a:endParaRPr>
                    </a:p>
                  </a:txBody>
                  <a:tcPr anchor="ctr">
                    <a:solidFill>
                      <a:schemeClr val="tx1"/>
                    </a:solidFill>
                  </a:tcPr>
                </a:tc>
                <a:tc>
                  <a:txBody>
                    <a:bodyPr/>
                    <a:lstStyle/>
                    <a:p>
                      <a:pPr algn="ctr" rtl="1"/>
                      <a:r>
                        <a:rPr lang="fa-IR" sz="2400" dirty="0" smtClean="0">
                          <a:cs typeface="B Koodak" panose="00000700000000000000" pitchFamily="2" charset="-78"/>
                        </a:rPr>
                        <a:t>50</a:t>
                      </a:r>
                      <a:endParaRPr lang="fa-IR" sz="2400" dirty="0">
                        <a:cs typeface="B Koodak" panose="00000700000000000000" pitchFamily="2" charset="-78"/>
                      </a:endParaRPr>
                    </a:p>
                  </a:txBody>
                  <a:tcPr anchor="ctr">
                    <a:solidFill>
                      <a:schemeClr val="tx1"/>
                    </a:solidFill>
                  </a:tcPr>
                </a:tc>
                <a:tc>
                  <a:txBody>
                    <a:bodyPr/>
                    <a:lstStyle/>
                    <a:p>
                      <a:pPr algn="ctr" rtl="1"/>
                      <a:r>
                        <a:rPr lang="fa-IR" sz="2400" dirty="0" smtClean="0">
                          <a:cs typeface="B Koodak" panose="00000700000000000000" pitchFamily="2" charset="-78"/>
                        </a:rPr>
                        <a:t>شعاع</a:t>
                      </a:r>
                      <a:endParaRPr lang="fa-IR" sz="2400" dirty="0">
                        <a:cs typeface="B Koodak" panose="00000700000000000000" pitchFamily="2" charset="-78"/>
                      </a:endParaRPr>
                    </a:p>
                  </a:txBody>
                  <a:tcPr anchor="ctr">
                    <a:solidFill>
                      <a:schemeClr val="tx1"/>
                    </a:solidFill>
                  </a:tcPr>
                </a:tc>
                <a:extLst>
                  <a:ext uri="{0D108BD9-81ED-4DB2-BD59-A6C34878D82A}">
                    <a16:rowId xmlns:a16="http://schemas.microsoft.com/office/drawing/2014/main" val="1384981511"/>
                  </a:ext>
                </a:extLst>
              </a:tr>
            </a:tbl>
          </a:graphicData>
        </a:graphic>
      </p:graphicFrame>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39594" y="5927725"/>
            <a:ext cx="487363" cy="487363"/>
          </a:xfrm>
          <a:prstGeom prst="rect">
            <a:avLst/>
          </a:prstGeom>
        </p:spPr>
      </p:pic>
    </p:spTree>
    <p:extLst>
      <p:ext uri="{BB962C8B-B14F-4D97-AF65-F5344CB8AC3E}">
        <p14:creationId xmlns:p14="http://schemas.microsoft.com/office/powerpoint/2010/main" val="3938940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11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286567" y="461554"/>
            <a:ext cx="4119563" cy="4161174"/>
          </a:xfrm>
        </p:spPr>
      </p:pic>
      <p:sp>
        <p:nvSpPr>
          <p:cNvPr id="4" name="Content Placeholder 3"/>
          <p:cNvSpPr>
            <a:spLocks noGrp="1"/>
          </p:cNvSpPr>
          <p:nvPr>
            <p:ph sz="half" idx="2"/>
          </p:nvPr>
        </p:nvSpPr>
        <p:spPr>
          <a:xfrm>
            <a:off x="4502332" y="461554"/>
            <a:ext cx="7463245" cy="5237569"/>
          </a:xfrm>
        </p:spPr>
        <p:txBody>
          <a:bodyPr>
            <a:normAutofit/>
          </a:bodyPr>
          <a:lstStyle/>
          <a:p>
            <a:pPr marL="36900" indent="0">
              <a:lnSpc>
                <a:spcPct val="150000"/>
              </a:lnSpc>
              <a:buNone/>
            </a:pPr>
            <a:r>
              <a:rPr lang="fa-IR" sz="2400" dirty="0" smtClean="0">
                <a:cs typeface="B Koodak" panose="00000700000000000000" pitchFamily="2" charset="-78"/>
              </a:rPr>
              <a:t>3-محیط هر دایره  </a:t>
            </a:r>
            <a:r>
              <a:rPr lang="fa-IR" sz="2400" u="sng" dirty="0" smtClean="0">
                <a:cs typeface="B Koodak" panose="00000700000000000000" pitchFamily="2" charset="-78"/>
              </a:rPr>
              <a:t>3/14 </a:t>
            </a:r>
            <a:r>
              <a:rPr lang="fa-IR" sz="2400" dirty="0">
                <a:cs typeface="B Koodak" panose="00000700000000000000" pitchFamily="2" charset="-78"/>
              </a:rPr>
              <a:t> </a:t>
            </a:r>
            <a:r>
              <a:rPr lang="fa-IR" sz="2400" dirty="0" smtClean="0">
                <a:cs typeface="B Koodak" panose="00000700000000000000" pitchFamily="2" charset="-78"/>
              </a:rPr>
              <a:t>  برابر قطر آن است.</a:t>
            </a:r>
          </a:p>
          <a:p>
            <a:pPr>
              <a:lnSpc>
                <a:spcPct val="150000"/>
              </a:lnSpc>
              <a:buFont typeface="Wingdings" panose="05000000000000000000" pitchFamily="2" charset="2"/>
              <a:buChar char="q"/>
            </a:pPr>
            <a:r>
              <a:rPr lang="fa-IR" sz="2400" dirty="0" smtClean="0">
                <a:cs typeface="B Koodak" panose="00000700000000000000" pitchFamily="2" charset="-78"/>
              </a:rPr>
              <a:t>شعاع دایره ای را سه برابر می کنیم محیط آن چه تغیری می کند؟</a:t>
            </a:r>
          </a:p>
          <a:p>
            <a:pPr marL="36900" indent="0">
              <a:lnSpc>
                <a:spcPct val="150000"/>
              </a:lnSpc>
              <a:buNone/>
            </a:pPr>
            <a:r>
              <a:rPr lang="fa-IR" sz="2400" dirty="0" smtClean="0">
                <a:cs typeface="B Koodak" panose="00000700000000000000" pitchFamily="2" charset="-78"/>
              </a:rPr>
              <a:t>چون محیط 3/14 برابر قطر است و قطر هم دو برابر شعاع است پس</a:t>
            </a:r>
          </a:p>
          <a:p>
            <a:pPr marL="36900" indent="0">
              <a:lnSpc>
                <a:spcPct val="150000"/>
              </a:lnSpc>
              <a:buNone/>
            </a:pPr>
            <a:r>
              <a:rPr lang="fa-IR" sz="2400" dirty="0" smtClean="0">
                <a:cs typeface="B Koodak" panose="00000700000000000000" pitchFamily="2" charset="-78"/>
              </a:rPr>
              <a:t>اگر شعاع 3 برابر شود محیط هم 3 برابر می شود.</a:t>
            </a:r>
            <a:endParaRPr lang="fa-IR" sz="2400" dirty="0">
              <a:cs typeface="B Koodak" panose="00000700000000000000" pitchFamily="2" charset="-78"/>
            </a:endParaRPr>
          </a:p>
          <a:p>
            <a:pPr>
              <a:lnSpc>
                <a:spcPct val="150000"/>
              </a:lnSpc>
              <a:buFont typeface="Wingdings" panose="05000000000000000000" pitchFamily="2" charset="2"/>
              <a:buChar char="q"/>
            </a:pPr>
            <a:r>
              <a:rPr lang="fa-IR" sz="2400" dirty="0" smtClean="0">
                <a:cs typeface="B Koodak" panose="00000700000000000000" pitchFamily="2" charset="-78"/>
              </a:rPr>
              <a:t> محیط یک دایره7 برابر شده است،قطر این دایره چه تغیری کرده است؟</a:t>
            </a:r>
          </a:p>
          <a:p>
            <a:pPr marL="36900" indent="0">
              <a:lnSpc>
                <a:spcPct val="150000"/>
              </a:lnSpc>
              <a:buNone/>
            </a:pPr>
            <a:r>
              <a:rPr lang="fa-IR" sz="2400" dirty="0" smtClean="0">
                <a:cs typeface="B Koodak" panose="00000700000000000000" pitchFamily="2" charset="-78"/>
              </a:rPr>
              <a:t>محیط 7 برابر شده پس قطر آن هم 7 برابر شده بوده است.</a:t>
            </a:r>
            <a:endParaRPr lang="fa-IR" sz="2400" dirty="0">
              <a:cs typeface="B Koodak" panose="00000700000000000000" pitchFamily="2" charset="-78"/>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6017" y="5455441"/>
            <a:ext cx="487363" cy="487363"/>
          </a:xfrm>
          <a:prstGeom prst="rect">
            <a:avLst/>
          </a:prstGeom>
        </p:spPr>
      </p:pic>
    </p:spTree>
    <p:extLst>
      <p:ext uri="{BB962C8B-B14F-4D97-AF65-F5344CB8AC3E}">
        <p14:creationId xmlns:p14="http://schemas.microsoft.com/office/powerpoint/2010/main" val="35496246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9310" fill="hold"/>
                                        <p:tgtEl>
                                          <p:spTgt spid="3"/>
                                        </p:tgtEl>
                                      </p:cBhvr>
                                    </p:cmd>
                                  </p:childTnLst>
                                </p:cTn>
                              </p:par>
                            </p:childTnLst>
                          </p:cTn>
                        </p:par>
                      </p:childTnLst>
                    </p:cTn>
                  </p:par>
                </p:childTnLst>
              </p:cTn>
              <p:nextCondLst>
                <p:cond evt="onClick" delay="0">
                  <p:tgtEl>
                    <p:spTgt spid="3"/>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96388" y="330926"/>
                <a:ext cx="11355977" cy="6200503"/>
              </a:xfrm>
            </p:spPr>
            <p:txBody>
              <a:bodyPr>
                <a:normAutofit/>
              </a:bodyPr>
              <a:lstStyle/>
              <a:p>
                <a:pPr marL="36900" indent="0">
                  <a:buNone/>
                </a:pPr>
                <a:r>
                  <a:rPr lang="fa-IR" sz="2400" dirty="0" smtClean="0">
                    <a:cs typeface="B Koodak" panose="00000700000000000000" pitchFamily="2" charset="-78"/>
                  </a:rPr>
                  <a:t>4-قطر دهانه یک دیگ به شکل زیر، 50 سانتی متر و </a:t>
                </a:r>
                <a14:m>
                  <m:oMath xmlns:m="http://schemas.openxmlformats.org/officeDocument/2006/math">
                    <m:f>
                      <m:fPr>
                        <m:ctrlPr>
                          <a:rPr lang="fa-IR" sz="2400" i="1" smtClean="0">
                            <a:latin typeface="Cambria Math" panose="02040503050406030204" pitchFamily="18" charset="0"/>
                            <a:cs typeface="B Koodak" panose="00000700000000000000" pitchFamily="2" charset="-78"/>
                          </a:rPr>
                        </m:ctrlPr>
                      </m:fPr>
                      <m:num>
                        <m:r>
                          <a:rPr lang="fa-IR" sz="2400" b="0" i="1" smtClean="0">
                            <a:latin typeface="Cambria Math" panose="02040503050406030204" pitchFamily="18" charset="0"/>
                            <a:cs typeface="B Koodak" panose="00000700000000000000" pitchFamily="2" charset="-78"/>
                          </a:rPr>
                          <m:t>2</m:t>
                        </m:r>
                      </m:num>
                      <m:den>
                        <m:r>
                          <a:rPr lang="fa-IR" sz="2400" b="0" i="1" smtClean="0">
                            <a:latin typeface="Cambria Math" panose="02040503050406030204" pitchFamily="18" charset="0"/>
                            <a:cs typeface="B Koodak" panose="00000700000000000000" pitchFamily="2" charset="-78"/>
                          </a:rPr>
                          <m:t>3</m:t>
                        </m:r>
                      </m:den>
                    </m:f>
                  </m:oMath>
                </a14:m>
                <a:r>
                  <a:rPr lang="fa-IR" sz="2400" dirty="0" smtClean="0">
                    <a:cs typeface="B Koodak" panose="00000700000000000000" pitchFamily="2" charset="-78"/>
                  </a:rPr>
                  <a:t>   قطر کف آن است.محیط کف این دیگ چقدر است؟</a:t>
                </a:r>
              </a:p>
              <a:p>
                <a:pPr marL="36900" indent="0">
                  <a:buNone/>
                </a:pPr>
                <a:endParaRPr lang="fa-IR" sz="2400" dirty="0">
                  <a:cs typeface="B Koodak" panose="00000700000000000000" pitchFamily="2" charset="-78"/>
                </a:endParaRPr>
              </a:p>
              <a:p>
                <a:pPr marL="36900" indent="0">
                  <a:buNone/>
                </a:pPr>
                <a:endParaRPr lang="fa-IR" sz="2400" dirty="0" smtClean="0">
                  <a:cs typeface="B Koodak" panose="00000700000000000000" pitchFamily="2" charset="-78"/>
                </a:endParaRPr>
              </a:p>
              <a:p>
                <a:pPr marL="36900" indent="0">
                  <a:buNone/>
                </a:pPr>
                <a:endParaRPr lang="fa-IR" sz="2400" dirty="0">
                  <a:cs typeface="B Koodak" panose="00000700000000000000" pitchFamily="2" charset="-78"/>
                </a:endParaRPr>
              </a:p>
              <a:p>
                <a:pPr marL="36900" indent="0">
                  <a:buNone/>
                </a:pPr>
                <a:endParaRPr lang="fa-IR" sz="2400" dirty="0" smtClean="0">
                  <a:cs typeface="B Koodak" panose="00000700000000000000" pitchFamily="2" charset="-78"/>
                </a:endParaRPr>
              </a:p>
              <a:p>
                <a:pPr marL="36900" indent="0">
                  <a:buNone/>
                </a:pPr>
                <a:r>
                  <a:rPr lang="fa-IR" sz="2400" dirty="0" smtClean="0">
                    <a:cs typeface="B Koodak" panose="00000700000000000000" pitchFamily="2" charset="-78"/>
                  </a:rPr>
                  <a:t>                                              </a:t>
                </a:r>
              </a:p>
              <a:p>
                <a:pPr marL="36900" indent="0">
                  <a:buNone/>
                </a:pPr>
                <a:r>
                  <a:rPr lang="fa-IR" sz="2400" dirty="0">
                    <a:cs typeface="B Koodak" panose="00000700000000000000" pitchFamily="2" charset="-78"/>
                  </a:rPr>
                  <a:t> </a:t>
                </a:r>
                <a:r>
                  <a:rPr lang="fa-IR" sz="2400" dirty="0" smtClean="0">
                    <a:cs typeface="B Koodak" panose="00000700000000000000" pitchFamily="2" charset="-78"/>
                  </a:rPr>
                  <a:t>                                                           </a:t>
                </a:r>
                <a14:m>
                  <m:oMath xmlns:m="http://schemas.openxmlformats.org/officeDocument/2006/math">
                    <m:r>
                      <a:rPr lang="fa-IR" sz="2400" b="0" i="1" smtClean="0">
                        <a:latin typeface="Cambria Math" panose="02040503050406030204" pitchFamily="18" charset="0"/>
                        <a:cs typeface="B Koodak" panose="00000700000000000000" pitchFamily="2" charset="-78"/>
                      </a:rPr>
                      <m:t>75</m:t>
                    </m:r>
                    <m:r>
                      <a:rPr lang="fa-IR" sz="2400" b="0" i="1" smtClean="0">
                        <a:latin typeface="Cambria Math" panose="02040503050406030204" pitchFamily="18" charset="0"/>
                        <a:ea typeface="Cambria Math" panose="02040503050406030204" pitchFamily="18" charset="0"/>
                        <a:cs typeface="B Koodak" panose="00000700000000000000" pitchFamily="2" charset="-78"/>
                      </a:rPr>
                      <m:t>×</m:t>
                    </m:r>
                    <m:r>
                      <a:rPr lang="fa-IR" sz="2400" b="0" i="1" smtClean="0">
                        <a:latin typeface="Cambria Math" panose="02040503050406030204" pitchFamily="18" charset="0"/>
                        <a:ea typeface="Cambria Math" panose="02040503050406030204" pitchFamily="18" charset="0"/>
                        <a:cs typeface="B Koodak" panose="00000700000000000000" pitchFamily="2" charset="-78"/>
                      </a:rPr>
                      <m:t>3</m:t>
                    </m:r>
                    <m:r>
                      <a:rPr lang="fa-IR" sz="2400" b="0" i="1" smtClean="0">
                        <a:latin typeface="Cambria Math" panose="02040503050406030204" pitchFamily="18" charset="0"/>
                        <a:ea typeface="Cambria Math" panose="02040503050406030204" pitchFamily="18" charset="0"/>
                        <a:cs typeface="B Koodak" panose="00000700000000000000" pitchFamily="2" charset="-78"/>
                      </a:rPr>
                      <m:t>/</m:t>
                    </m:r>
                    <m:r>
                      <a:rPr lang="fa-IR" sz="2400" b="0" i="1" smtClean="0">
                        <a:latin typeface="Cambria Math" panose="02040503050406030204" pitchFamily="18" charset="0"/>
                        <a:ea typeface="Cambria Math" panose="02040503050406030204" pitchFamily="18" charset="0"/>
                        <a:cs typeface="B Koodak" panose="00000700000000000000" pitchFamily="2" charset="-78"/>
                      </a:rPr>
                      <m:t>14</m:t>
                    </m:r>
                    <m:r>
                      <a:rPr lang="fa-IR" sz="2400" b="0" i="1" smtClean="0">
                        <a:latin typeface="Cambria Math" panose="02040503050406030204" pitchFamily="18" charset="0"/>
                        <a:ea typeface="Cambria Math" panose="02040503050406030204" pitchFamily="18" charset="0"/>
                        <a:cs typeface="B Koodak" panose="00000700000000000000" pitchFamily="2" charset="-78"/>
                      </a:rPr>
                      <m:t>=</m:t>
                    </m:r>
                    <m:r>
                      <a:rPr lang="fa-IR" sz="2400" b="0" i="1" smtClean="0">
                        <a:latin typeface="Cambria Math" panose="02040503050406030204" pitchFamily="18" charset="0"/>
                        <a:ea typeface="Cambria Math" panose="02040503050406030204" pitchFamily="18" charset="0"/>
                        <a:cs typeface="B Koodak" panose="00000700000000000000" pitchFamily="2" charset="-78"/>
                      </a:rPr>
                      <m:t>235</m:t>
                    </m:r>
                    <m:r>
                      <a:rPr lang="fa-IR" sz="2400" b="0" i="1" smtClean="0">
                        <a:latin typeface="Cambria Math" panose="02040503050406030204" pitchFamily="18" charset="0"/>
                        <a:ea typeface="Cambria Math" panose="02040503050406030204" pitchFamily="18" charset="0"/>
                        <a:cs typeface="B Koodak" panose="00000700000000000000" pitchFamily="2" charset="-78"/>
                      </a:rPr>
                      <m:t>/</m:t>
                    </m:r>
                    <m:r>
                      <a:rPr lang="fa-IR" sz="2400" b="0" i="1" smtClean="0">
                        <a:latin typeface="Cambria Math" panose="02040503050406030204" pitchFamily="18" charset="0"/>
                        <a:ea typeface="Cambria Math" panose="02040503050406030204" pitchFamily="18" charset="0"/>
                        <a:cs typeface="B Koodak" panose="00000700000000000000" pitchFamily="2" charset="-78"/>
                      </a:rPr>
                      <m:t>5</m:t>
                    </m:r>
                  </m:oMath>
                </a14:m>
                <a:endParaRPr lang="fa-IR" sz="2400" dirty="0">
                  <a:cs typeface="B Koodak" panose="00000700000000000000" pitchFamily="2" charset="-78"/>
                </a:endParaRPr>
              </a:p>
              <a:p>
                <a:pPr marL="36900" indent="0">
                  <a:buNone/>
                </a:pPr>
                <a:endParaRPr lang="fa-IR" sz="2400" dirty="0">
                  <a:cs typeface="B Koodak" panose="00000700000000000000" pitchFamily="2" charset="-78"/>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96388" y="330926"/>
                <a:ext cx="11355977" cy="6200503"/>
              </a:xfrm>
              <a:blipFill>
                <a:blip r:embed="rId2"/>
                <a:stretch>
                  <a:fillRect/>
                </a:stretch>
              </a:blipFill>
            </p:spPr>
            <p:txBody>
              <a:bodyPr/>
              <a:lstStyle/>
              <a:p>
                <a:r>
                  <a:rPr lang="fa-IR">
                    <a:noFill/>
                  </a:rPr>
                  <a:t> </a:t>
                </a:r>
              </a:p>
            </p:txBody>
          </p:sp>
        </mc:Fallback>
      </mc:AlternateContent>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393" y="1561283"/>
            <a:ext cx="3452676" cy="3452676"/>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2245647221"/>
              </p:ext>
            </p:extLst>
          </p:nvPr>
        </p:nvGraphicFramePr>
        <p:xfrm>
          <a:off x="5091612" y="1561283"/>
          <a:ext cx="2960913" cy="1390924"/>
        </p:xfrm>
        <a:graphic>
          <a:graphicData uri="http://schemas.openxmlformats.org/drawingml/2006/table">
            <a:tbl>
              <a:tblPr rtl="1" firstRow="1" bandRow="1">
                <a:tableStyleId>{21E4AEA4-8DFA-4A89-87EB-49C32662AFE0}</a:tableStyleId>
              </a:tblPr>
              <a:tblGrid>
                <a:gridCol w="986971">
                  <a:extLst>
                    <a:ext uri="{9D8B030D-6E8A-4147-A177-3AD203B41FA5}">
                      <a16:colId xmlns:a16="http://schemas.microsoft.com/office/drawing/2014/main" val="209087310"/>
                    </a:ext>
                  </a:extLst>
                </a:gridCol>
                <a:gridCol w="986971">
                  <a:extLst>
                    <a:ext uri="{9D8B030D-6E8A-4147-A177-3AD203B41FA5}">
                      <a16:colId xmlns:a16="http://schemas.microsoft.com/office/drawing/2014/main" val="1296584911"/>
                    </a:ext>
                  </a:extLst>
                </a:gridCol>
                <a:gridCol w="986971">
                  <a:extLst>
                    <a:ext uri="{9D8B030D-6E8A-4147-A177-3AD203B41FA5}">
                      <a16:colId xmlns:a16="http://schemas.microsoft.com/office/drawing/2014/main" val="1841882418"/>
                    </a:ext>
                  </a:extLst>
                </a:gridCol>
              </a:tblGrid>
              <a:tr h="695462">
                <a:tc>
                  <a:txBody>
                    <a:bodyPr/>
                    <a:lstStyle/>
                    <a:p>
                      <a:pPr algn="ctr" rtl="1"/>
                      <a:r>
                        <a:rPr lang="fa-IR" dirty="0" smtClean="0">
                          <a:cs typeface="B Koodak" panose="00000700000000000000" pitchFamily="2" charset="-78"/>
                        </a:rPr>
                        <a:t>50</a:t>
                      </a:r>
                      <a:endParaRPr lang="fa-IR" dirty="0">
                        <a:cs typeface="B Koodak" panose="00000700000000000000" pitchFamily="2" charset="-78"/>
                      </a:endParaRPr>
                    </a:p>
                  </a:txBody>
                  <a:tcPr anchor="ctr"/>
                </a:tc>
                <a:tc>
                  <a:txBody>
                    <a:bodyPr/>
                    <a:lstStyle/>
                    <a:p>
                      <a:pPr algn="ctr" rtl="1"/>
                      <a:r>
                        <a:rPr lang="fa-IR" dirty="0" smtClean="0">
                          <a:cs typeface="B Koodak" panose="00000700000000000000" pitchFamily="2" charset="-78"/>
                        </a:rPr>
                        <a:t>2</a:t>
                      </a:r>
                      <a:endParaRPr lang="fa-IR" dirty="0">
                        <a:cs typeface="B Koodak" panose="00000700000000000000" pitchFamily="2" charset="-78"/>
                      </a:endParaRPr>
                    </a:p>
                  </a:txBody>
                  <a:tcPr anchor="ctr"/>
                </a:tc>
                <a:tc>
                  <a:txBody>
                    <a:bodyPr/>
                    <a:lstStyle/>
                    <a:p>
                      <a:pPr algn="ctr" rtl="1"/>
                      <a:r>
                        <a:rPr lang="fa-IR" dirty="0" smtClean="0">
                          <a:cs typeface="B Koodak" panose="00000700000000000000" pitchFamily="2" charset="-78"/>
                        </a:rPr>
                        <a:t>قطر دهانه</a:t>
                      </a:r>
                      <a:endParaRPr lang="fa-IR" dirty="0">
                        <a:cs typeface="B Koodak" panose="00000700000000000000" pitchFamily="2" charset="-78"/>
                      </a:endParaRPr>
                    </a:p>
                  </a:txBody>
                  <a:tcPr anchor="ctr"/>
                </a:tc>
                <a:extLst>
                  <a:ext uri="{0D108BD9-81ED-4DB2-BD59-A6C34878D82A}">
                    <a16:rowId xmlns:a16="http://schemas.microsoft.com/office/drawing/2014/main" val="3826111353"/>
                  </a:ext>
                </a:extLst>
              </a:tr>
              <a:tr h="695462">
                <a:tc>
                  <a:txBody>
                    <a:bodyPr/>
                    <a:lstStyle/>
                    <a:p>
                      <a:pPr algn="ctr" rtl="1"/>
                      <a:r>
                        <a:rPr lang="fa-IR" dirty="0" smtClean="0">
                          <a:cs typeface="B Koodak" panose="00000700000000000000" pitchFamily="2" charset="-78"/>
                        </a:rPr>
                        <a:t>75</a:t>
                      </a:r>
                      <a:endParaRPr lang="fa-IR" dirty="0">
                        <a:cs typeface="B Koodak" panose="00000700000000000000" pitchFamily="2" charset="-78"/>
                      </a:endParaRPr>
                    </a:p>
                  </a:txBody>
                  <a:tcPr anchor="ctr"/>
                </a:tc>
                <a:tc>
                  <a:txBody>
                    <a:bodyPr/>
                    <a:lstStyle/>
                    <a:p>
                      <a:pPr algn="ctr" rtl="1"/>
                      <a:r>
                        <a:rPr lang="fa-IR" dirty="0" smtClean="0">
                          <a:cs typeface="B Koodak" panose="00000700000000000000" pitchFamily="2" charset="-78"/>
                        </a:rPr>
                        <a:t>3</a:t>
                      </a:r>
                      <a:endParaRPr lang="fa-IR" dirty="0">
                        <a:cs typeface="B Koodak" panose="00000700000000000000" pitchFamily="2" charset="-78"/>
                      </a:endParaRPr>
                    </a:p>
                  </a:txBody>
                  <a:tcPr anchor="ctr"/>
                </a:tc>
                <a:tc>
                  <a:txBody>
                    <a:bodyPr/>
                    <a:lstStyle/>
                    <a:p>
                      <a:pPr algn="ctr" rtl="1"/>
                      <a:r>
                        <a:rPr lang="fa-IR" dirty="0" smtClean="0">
                          <a:cs typeface="B Koodak" panose="00000700000000000000" pitchFamily="2" charset="-78"/>
                        </a:rPr>
                        <a:t>قطر کف</a:t>
                      </a:r>
                      <a:endParaRPr lang="fa-IR" dirty="0">
                        <a:cs typeface="B Koodak" panose="00000700000000000000" pitchFamily="2" charset="-78"/>
                      </a:endParaRPr>
                    </a:p>
                  </a:txBody>
                  <a:tcPr anchor="ctr"/>
                </a:tc>
                <a:extLst>
                  <a:ext uri="{0D108BD9-81ED-4DB2-BD59-A6C34878D82A}">
                    <a16:rowId xmlns:a16="http://schemas.microsoft.com/office/drawing/2014/main" val="2789672502"/>
                  </a:ext>
                </a:extLst>
              </a:tr>
            </a:tbl>
          </a:graphicData>
        </a:graphic>
      </p:graphicFrame>
    </p:spTree>
    <p:extLst>
      <p:ext uri="{BB962C8B-B14F-4D97-AF65-F5344CB8AC3E}">
        <p14:creationId xmlns:p14="http://schemas.microsoft.com/office/powerpoint/2010/main" val="37660232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791800" y="811167"/>
            <a:ext cx="3640863" cy="3640863"/>
          </a:xfrm>
        </p:spPr>
      </p:pic>
      <mc:AlternateContent xmlns:mc="http://schemas.openxmlformats.org/markup-compatibility/2006" xmlns:a14="http://schemas.microsoft.com/office/drawing/2010/main">
        <mc:Choice Requires="a14">
          <p:sp>
            <p:nvSpPr>
              <p:cNvPr id="4" name="Content Placeholder 3"/>
              <p:cNvSpPr>
                <a:spLocks noGrp="1"/>
              </p:cNvSpPr>
              <p:nvPr>
                <p:ph sz="half" idx="2"/>
              </p:nvPr>
            </p:nvSpPr>
            <p:spPr>
              <a:xfrm>
                <a:off x="4502331" y="679269"/>
                <a:ext cx="7331284" cy="5333363"/>
              </a:xfrm>
            </p:spPr>
            <p:txBody>
              <a:bodyPr>
                <a:normAutofit/>
              </a:bodyPr>
              <a:lstStyle/>
              <a:p>
                <a:pPr marL="36900" indent="0" algn="just">
                  <a:buNone/>
                </a:pPr>
                <a:r>
                  <a:rPr lang="fa-IR" sz="2400" dirty="0" smtClean="0">
                    <a:cs typeface="B Koodak" panose="00000700000000000000" pitchFamily="2" charset="-78"/>
                  </a:rPr>
                  <a:t>5-یک حوض دایره ای شکل در حیاط خانه ای قدیمی است.مینا در مرکز حوض و مریم روی لبه حوض ایستاده اند.اگر فاصله مینا و مریم 3 متر باشد،طول دور تادور حوض چند متر است؟</a:t>
                </a:r>
              </a:p>
              <a:p>
                <a:pPr marL="36900" indent="0" algn="just">
                  <a:buNone/>
                </a:pPr>
                <a:endParaRPr lang="fa-IR" sz="2400" dirty="0">
                  <a:cs typeface="B Koodak" panose="00000700000000000000" pitchFamily="2" charset="-78"/>
                </a:endParaRPr>
              </a:p>
              <a:p>
                <a:pPr marL="36900" indent="0" algn="just">
                  <a:buNone/>
                </a:pPr>
                <a:endParaRPr lang="fa-IR" sz="2400" dirty="0" smtClean="0">
                  <a:cs typeface="B Koodak" panose="00000700000000000000" pitchFamily="2" charset="-78"/>
                </a:endParaRPr>
              </a:p>
              <a:p>
                <a:pPr marL="36900" indent="0" algn="just">
                  <a:buNone/>
                </a:pPr>
                <a:r>
                  <a:rPr lang="fa-IR" sz="2400" dirty="0">
                    <a:cs typeface="B Koodak" panose="00000700000000000000" pitchFamily="2" charset="-78"/>
                  </a:rPr>
                  <a:t> </a:t>
                </a:r>
                <a:r>
                  <a:rPr lang="fa-IR" sz="2400" dirty="0" smtClean="0">
                    <a:cs typeface="B Koodak" panose="00000700000000000000" pitchFamily="2" charset="-78"/>
                  </a:rPr>
                  <a:t>                           </a:t>
                </a:r>
                <a14:m>
                  <m:oMath xmlns:m="http://schemas.openxmlformats.org/officeDocument/2006/math">
                    <m:r>
                      <a:rPr lang="fa-IR" sz="2400" b="0" i="1" smtClean="0">
                        <a:latin typeface="Cambria Math" panose="02040503050406030204" pitchFamily="18" charset="0"/>
                        <a:cs typeface="B Koodak" panose="00000700000000000000" pitchFamily="2" charset="-78"/>
                      </a:rPr>
                      <m:t>3</m:t>
                    </m:r>
                    <m:r>
                      <a:rPr lang="fa-IR" sz="2400" b="0" i="1" smtClean="0">
                        <a:latin typeface="Cambria Math" panose="02040503050406030204" pitchFamily="18" charset="0"/>
                        <a:ea typeface="Cambria Math" panose="02040503050406030204" pitchFamily="18" charset="0"/>
                        <a:cs typeface="B Koodak" panose="00000700000000000000" pitchFamily="2" charset="-78"/>
                      </a:rPr>
                      <m:t>×</m:t>
                    </m:r>
                    <m:r>
                      <a:rPr lang="fa-IR" sz="2400" b="0" i="1" smtClean="0">
                        <a:latin typeface="Cambria Math" panose="02040503050406030204" pitchFamily="18" charset="0"/>
                        <a:ea typeface="Cambria Math" panose="02040503050406030204" pitchFamily="18" charset="0"/>
                        <a:cs typeface="B Koodak" panose="00000700000000000000" pitchFamily="2" charset="-78"/>
                      </a:rPr>
                      <m:t>2</m:t>
                    </m:r>
                    <m:r>
                      <a:rPr lang="fa-IR" sz="2400" b="0" i="1" smtClean="0">
                        <a:latin typeface="Cambria Math" panose="02040503050406030204" pitchFamily="18" charset="0"/>
                        <a:ea typeface="Cambria Math" panose="02040503050406030204" pitchFamily="18" charset="0"/>
                        <a:cs typeface="B Koodak" panose="00000700000000000000" pitchFamily="2" charset="-78"/>
                      </a:rPr>
                      <m:t>=</m:t>
                    </m:r>
                    <m:r>
                      <a:rPr lang="fa-IR" sz="2400" b="0" i="1" smtClean="0">
                        <a:latin typeface="Cambria Math" panose="02040503050406030204" pitchFamily="18" charset="0"/>
                        <a:ea typeface="Cambria Math" panose="02040503050406030204" pitchFamily="18" charset="0"/>
                        <a:cs typeface="B Koodak" panose="00000700000000000000" pitchFamily="2" charset="-78"/>
                      </a:rPr>
                      <m:t>6</m:t>
                    </m:r>
                    <m:r>
                      <a:rPr lang="fa-IR" sz="2400" b="0" i="1" smtClean="0">
                        <a:latin typeface="Cambria Math" panose="02040503050406030204" pitchFamily="18" charset="0"/>
                        <a:ea typeface="Cambria Math" panose="02040503050406030204" pitchFamily="18" charset="0"/>
                        <a:cs typeface="B Koodak" panose="00000700000000000000" pitchFamily="2" charset="-78"/>
                      </a:rPr>
                      <m:t>                </m:t>
                    </m:r>
                    <m:r>
                      <a:rPr lang="fa-IR" sz="2400" b="0" i="1" smtClean="0">
                        <a:latin typeface="Cambria Math" panose="02040503050406030204" pitchFamily="18" charset="0"/>
                        <a:ea typeface="Cambria Math" panose="02040503050406030204" pitchFamily="18" charset="0"/>
                        <a:cs typeface="B Koodak" panose="00000700000000000000" pitchFamily="2" charset="-78"/>
                      </a:rPr>
                      <m:t>6</m:t>
                    </m:r>
                    <m:r>
                      <a:rPr lang="fa-IR" sz="2400" b="0" i="1" smtClean="0">
                        <a:latin typeface="Cambria Math" panose="02040503050406030204" pitchFamily="18" charset="0"/>
                        <a:ea typeface="Cambria Math" panose="02040503050406030204" pitchFamily="18" charset="0"/>
                        <a:cs typeface="B Koodak" panose="00000700000000000000" pitchFamily="2" charset="-78"/>
                      </a:rPr>
                      <m:t>×</m:t>
                    </m:r>
                    <m:r>
                      <a:rPr lang="fa-IR" sz="2400" b="0" i="1" smtClean="0">
                        <a:latin typeface="Cambria Math" panose="02040503050406030204" pitchFamily="18" charset="0"/>
                        <a:ea typeface="Cambria Math" panose="02040503050406030204" pitchFamily="18" charset="0"/>
                        <a:cs typeface="B Koodak" panose="00000700000000000000" pitchFamily="2" charset="-78"/>
                      </a:rPr>
                      <m:t>3</m:t>
                    </m:r>
                    <m:r>
                      <a:rPr lang="fa-IR" sz="2400" b="0" i="1" smtClean="0">
                        <a:latin typeface="Cambria Math" panose="02040503050406030204" pitchFamily="18" charset="0"/>
                        <a:ea typeface="Cambria Math" panose="02040503050406030204" pitchFamily="18" charset="0"/>
                        <a:cs typeface="B Koodak" panose="00000700000000000000" pitchFamily="2" charset="-78"/>
                      </a:rPr>
                      <m:t>/</m:t>
                    </m:r>
                    <m:r>
                      <a:rPr lang="fa-IR" sz="2400" b="0" i="1" smtClean="0">
                        <a:latin typeface="Cambria Math" panose="02040503050406030204" pitchFamily="18" charset="0"/>
                        <a:ea typeface="Cambria Math" panose="02040503050406030204" pitchFamily="18" charset="0"/>
                        <a:cs typeface="B Koodak" panose="00000700000000000000" pitchFamily="2" charset="-78"/>
                      </a:rPr>
                      <m:t>14</m:t>
                    </m:r>
                    <m:r>
                      <a:rPr lang="fa-IR" sz="2400" b="0" i="1" smtClean="0">
                        <a:latin typeface="Cambria Math" panose="02040503050406030204" pitchFamily="18" charset="0"/>
                        <a:ea typeface="Cambria Math" panose="02040503050406030204" pitchFamily="18" charset="0"/>
                        <a:cs typeface="B Koodak" panose="00000700000000000000" pitchFamily="2" charset="-78"/>
                      </a:rPr>
                      <m:t>=</m:t>
                    </m:r>
                    <m:r>
                      <a:rPr lang="fa-IR" sz="2400" b="0" i="1" smtClean="0">
                        <a:latin typeface="Cambria Math" panose="02040503050406030204" pitchFamily="18" charset="0"/>
                        <a:ea typeface="Cambria Math" panose="02040503050406030204" pitchFamily="18" charset="0"/>
                        <a:cs typeface="B Koodak" panose="00000700000000000000" pitchFamily="2" charset="-78"/>
                      </a:rPr>
                      <m:t>18</m:t>
                    </m:r>
                    <m:r>
                      <a:rPr lang="fa-IR" sz="2400" b="0" i="1" smtClean="0">
                        <a:latin typeface="Cambria Math" panose="02040503050406030204" pitchFamily="18" charset="0"/>
                        <a:ea typeface="Cambria Math" panose="02040503050406030204" pitchFamily="18" charset="0"/>
                        <a:cs typeface="B Koodak" panose="00000700000000000000" pitchFamily="2" charset="-78"/>
                      </a:rPr>
                      <m:t>/</m:t>
                    </m:r>
                    <m:r>
                      <a:rPr lang="fa-IR" sz="2400" b="0" i="1" smtClean="0">
                        <a:latin typeface="Cambria Math" panose="02040503050406030204" pitchFamily="18" charset="0"/>
                        <a:ea typeface="Cambria Math" panose="02040503050406030204" pitchFamily="18" charset="0"/>
                        <a:cs typeface="B Koodak" panose="00000700000000000000" pitchFamily="2" charset="-78"/>
                      </a:rPr>
                      <m:t>84</m:t>
                    </m:r>
                  </m:oMath>
                </a14:m>
                <a:endParaRPr lang="fa-IR" sz="2400" dirty="0">
                  <a:cs typeface="B Koodak" panose="00000700000000000000" pitchFamily="2" charset="-78"/>
                </a:endParaRPr>
              </a:p>
            </p:txBody>
          </p:sp>
        </mc:Choice>
        <mc:Fallback xmlns="">
          <p:sp>
            <p:nvSpPr>
              <p:cNvPr id="4" name="Content Placeholder 3"/>
              <p:cNvSpPr>
                <a:spLocks noGrp="1" noRot="1" noChangeAspect="1" noMove="1" noResize="1" noEditPoints="1" noAdjustHandles="1" noChangeArrowheads="1" noChangeShapeType="1" noTextEdit="1"/>
              </p:cNvSpPr>
              <p:nvPr>
                <p:ph sz="half" idx="2"/>
              </p:nvPr>
            </p:nvSpPr>
            <p:spPr>
              <a:xfrm>
                <a:off x="4502331" y="679269"/>
                <a:ext cx="7331284" cy="5333363"/>
              </a:xfrm>
              <a:blipFill>
                <a:blip r:embed="rId5"/>
                <a:stretch>
                  <a:fillRect/>
                </a:stretch>
              </a:blipFill>
            </p:spPr>
            <p:txBody>
              <a:bodyPr/>
              <a:lstStyle/>
              <a:p>
                <a:r>
                  <a:rPr lang="fa-IR">
                    <a:noFill/>
                  </a:rPr>
                  <a:t> </a:t>
                </a:r>
              </a:p>
            </p:txBody>
          </p:sp>
        </mc:Fallback>
      </mc:AlternateContent>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31182" y="5692593"/>
            <a:ext cx="487363" cy="487363"/>
          </a:xfrm>
          <a:prstGeom prst="rect">
            <a:avLst/>
          </a:prstGeom>
        </p:spPr>
      </p:pic>
    </p:spTree>
    <p:extLst>
      <p:ext uri="{BB962C8B-B14F-4D97-AF65-F5344CB8AC3E}">
        <p14:creationId xmlns:p14="http://schemas.microsoft.com/office/powerpoint/2010/main" val="2296958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49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564016" y="809805"/>
            <a:ext cx="3314153" cy="2688590"/>
          </a:xfrm>
        </p:spPr>
      </p:pic>
      <mc:AlternateContent xmlns:mc="http://schemas.openxmlformats.org/markup-compatibility/2006" xmlns:a14="http://schemas.microsoft.com/office/drawing/2010/main">
        <mc:Choice Requires="a14">
          <p:sp>
            <p:nvSpPr>
              <p:cNvPr id="4" name="Content Placeholder 3"/>
              <p:cNvSpPr>
                <a:spLocks noGrp="1"/>
              </p:cNvSpPr>
              <p:nvPr>
                <p:ph sz="half" idx="2"/>
              </p:nvPr>
            </p:nvSpPr>
            <p:spPr>
              <a:xfrm>
                <a:off x="4345578" y="813706"/>
                <a:ext cx="6808768" cy="5369379"/>
              </a:xfrm>
            </p:spPr>
            <p:txBody>
              <a:bodyPr>
                <a:normAutofit/>
              </a:bodyPr>
              <a:lstStyle/>
              <a:p>
                <a:pPr marL="36900" indent="0">
                  <a:buNone/>
                </a:pPr>
                <a:r>
                  <a:rPr lang="fa-IR" sz="2400" dirty="0" smtClean="0">
                    <a:cs typeface="B Koodak" panose="00000700000000000000" pitchFamily="2" charset="-78"/>
                  </a:rPr>
                  <a:t>6-شعاع یک چرخ 20 سانتی متر است اگر این چرخ 25 دور روی زمین بزند.چند متر را طی می کند؟</a:t>
                </a:r>
              </a:p>
              <a:p>
                <a:pPr marL="36900" indent="0">
                  <a:buNone/>
                </a:pPr>
                <a:r>
                  <a:rPr lang="fa-IR" sz="2400" dirty="0">
                    <a:cs typeface="B Koodak" panose="00000700000000000000" pitchFamily="2" charset="-78"/>
                  </a:rPr>
                  <a:t> </a:t>
                </a:r>
                <a:r>
                  <a:rPr lang="fa-IR" sz="2400" dirty="0" smtClean="0">
                    <a:cs typeface="B Koodak" panose="00000700000000000000" pitchFamily="2" charset="-78"/>
                  </a:rPr>
                  <a:t>                                                  </a:t>
                </a:r>
                <a14:m>
                  <m:oMath xmlns:m="http://schemas.openxmlformats.org/officeDocument/2006/math">
                    <m:r>
                      <a:rPr lang="fa-IR" sz="2400" b="0" i="1" smtClean="0">
                        <a:latin typeface="Cambria Math" panose="02040503050406030204" pitchFamily="18" charset="0"/>
                        <a:cs typeface="B Koodak" panose="00000700000000000000" pitchFamily="2" charset="-78"/>
                      </a:rPr>
                      <m:t>20</m:t>
                    </m:r>
                    <m:r>
                      <a:rPr lang="fa-IR" sz="2400" b="0" i="1" smtClean="0">
                        <a:latin typeface="Cambria Math" panose="02040503050406030204" pitchFamily="18" charset="0"/>
                        <a:ea typeface="Cambria Math" panose="02040503050406030204" pitchFamily="18" charset="0"/>
                        <a:cs typeface="B Koodak" panose="00000700000000000000" pitchFamily="2" charset="-78"/>
                      </a:rPr>
                      <m:t>×</m:t>
                    </m:r>
                    <m:r>
                      <a:rPr lang="fa-IR" sz="2400" b="0" i="1" smtClean="0">
                        <a:latin typeface="Cambria Math" panose="02040503050406030204" pitchFamily="18" charset="0"/>
                        <a:ea typeface="Cambria Math" panose="02040503050406030204" pitchFamily="18" charset="0"/>
                        <a:cs typeface="B Koodak" panose="00000700000000000000" pitchFamily="2" charset="-78"/>
                      </a:rPr>
                      <m:t>2</m:t>
                    </m:r>
                    <m:r>
                      <a:rPr lang="fa-IR" sz="2400" b="0" i="1" smtClean="0">
                        <a:latin typeface="Cambria Math" panose="02040503050406030204" pitchFamily="18" charset="0"/>
                        <a:ea typeface="Cambria Math" panose="02040503050406030204" pitchFamily="18" charset="0"/>
                        <a:cs typeface="B Koodak" panose="00000700000000000000" pitchFamily="2" charset="-78"/>
                      </a:rPr>
                      <m:t>=</m:t>
                    </m:r>
                    <m:r>
                      <a:rPr lang="fa-IR" sz="2400" b="0" i="1" smtClean="0">
                        <a:latin typeface="Cambria Math" panose="02040503050406030204" pitchFamily="18" charset="0"/>
                        <a:ea typeface="Cambria Math" panose="02040503050406030204" pitchFamily="18" charset="0"/>
                        <a:cs typeface="B Koodak" panose="00000700000000000000" pitchFamily="2" charset="-78"/>
                      </a:rPr>
                      <m:t>40</m:t>
                    </m:r>
                  </m:oMath>
                </a14:m>
                <a:r>
                  <a:rPr lang="fa-IR" sz="2400" dirty="0" smtClean="0">
                    <a:cs typeface="B Koodak" panose="00000700000000000000" pitchFamily="2" charset="-78"/>
                  </a:rPr>
                  <a:t>     </a:t>
                </a:r>
              </a:p>
              <a:p>
                <a:pPr marL="36900" indent="0">
                  <a:buNone/>
                </a:pPr>
                <a:r>
                  <a:rPr lang="fa-IR" sz="2400" dirty="0">
                    <a:cs typeface="B Koodak" panose="00000700000000000000" pitchFamily="2" charset="-78"/>
                  </a:rPr>
                  <a:t> </a:t>
                </a:r>
                <a:r>
                  <a:rPr lang="fa-IR" sz="2400" dirty="0" smtClean="0">
                    <a:cs typeface="B Koodak" panose="00000700000000000000" pitchFamily="2" charset="-78"/>
                  </a:rPr>
                  <a:t>                                   </a:t>
                </a:r>
                <a14:m>
                  <m:oMath xmlns:m="http://schemas.openxmlformats.org/officeDocument/2006/math">
                    <m:r>
                      <a:rPr lang="fa-IR" sz="2400" i="1">
                        <a:latin typeface="Cambria Math" panose="02040503050406030204" pitchFamily="18" charset="0"/>
                        <a:cs typeface="B Koodak" panose="00000700000000000000" pitchFamily="2" charset="-78"/>
                      </a:rPr>
                      <m:t>4</m:t>
                    </m:r>
                    <m:r>
                      <a:rPr lang="fa-IR" sz="2400" b="0" i="1" smtClean="0">
                        <a:latin typeface="Cambria Math" panose="02040503050406030204" pitchFamily="18" charset="0"/>
                        <a:cs typeface="B Koodak" panose="00000700000000000000" pitchFamily="2" charset="-78"/>
                      </a:rPr>
                      <m:t>0</m:t>
                    </m:r>
                    <m:r>
                      <a:rPr lang="fa-IR" sz="2400" b="0" i="1" smtClean="0">
                        <a:latin typeface="Cambria Math" panose="02040503050406030204" pitchFamily="18" charset="0"/>
                        <a:ea typeface="Cambria Math" panose="02040503050406030204" pitchFamily="18" charset="0"/>
                        <a:cs typeface="B Koodak" panose="00000700000000000000" pitchFamily="2" charset="-78"/>
                      </a:rPr>
                      <m:t>×</m:t>
                    </m:r>
                    <m:r>
                      <a:rPr lang="fa-IR" sz="2400" b="0" i="1" smtClean="0">
                        <a:latin typeface="Cambria Math" panose="02040503050406030204" pitchFamily="18" charset="0"/>
                        <a:ea typeface="Cambria Math" panose="02040503050406030204" pitchFamily="18" charset="0"/>
                        <a:cs typeface="B Koodak" panose="00000700000000000000" pitchFamily="2" charset="-78"/>
                      </a:rPr>
                      <m:t>3</m:t>
                    </m:r>
                    <m:r>
                      <a:rPr lang="fa-IR" sz="2400" b="0" i="1" smtClean="0">
                        <a:latin typeface="Cambria Math" panose="02040503050406030204" pitchFamily="18" charset="0"/>
                        <a:ea typeface="Cambria Math" panose="02040503050406030204" pitchFamily="18" charset="0"/>
                        <a:cs typeface="B Koodak" panose="00000700000000000000" pitchFamily="2" charset="-78"/>
                      </a:rPr>
                      <m:t>/</m:t>
                    </m:r>
                    <m:r>
                      <a:rPr lang="fa-IR" sz="2400" b="0" i="1" smtClean="0">
                        <a:latin typeface="Cambria Math" panose="02040503050406030204" pitchFamily="18" charset="0"/>
                        <a:ea typeface="Cambria Math" panose="02040503050406030204" pitchFamily="18" charset="0"/>
                        <a:cs typeface="B Koodak" panose="00000700000000000000" pitchFamily="2" charset="-78"/>
                      </a:rPr>
                      <m:t>14</m:t>
                    </m:r>
                    <m:r>
                      <a:rPr lang="fa-IR" sz="2400" b="0" i="1" smtClean="0">
                        <a:latin typeface="Cambria Math" panose="02040503050406030204" pitchFamily="18" charset="0"/>
                        <a:ea typeface="Cambria Math" panose="02040503050406030204" pitchFamily="18" charset="0"/>
                        <a:cs typeface="B Koodak" panose="00000700000000000000" pitchFamily="2" charset="-78"/>
                      </a:rPr>
                      <m:t>=</m:t>
                    </m:r>
                    <m:r>
                      <a:rPr lang="fa-IR" sz="2400" b="0" i="1" smtClean="0">
                        <a:latin typeface="Cambria Math" panose="02040503050406030204" pitchFamily="18" charset="0"/>
                        <a:ea typeface="Cambria Math" panose="02040503050406030204" pitchFamily="18" charset="0"/>
                        <a:cs typeface="B Koodak" panose="00000700000000000000" pitchFamily="2" charset="-78"/>
                      </a:rPr>
                      <m:t>125</m:t>
                    </m:r>
                    <m:r>
                      <a:rPr lang="fa-IR" sz="2400" b="0" i="1" smtClean="0">
                        <a:latin typeface="Cambria Math" panose="02040503050406030204" pitchFamily="18" charset="0"/>
                        <a:ea typeface="Cambria Math" panose="02040503050406030204" pitchFamily="18" charset="0"/>
                        <a:cs typeface="B Koodak" panose="00000700000000000000" pitchFamily="2" charset="-78"/>
                      </a:rPr>
                      <m:t>/</m:t>
                    </m:r>
                    <m:r>
                      <a:rPr lang="fa-IR" sz="2400" b="0" i="1" smtClean="0">
                        <a:latin typeface="Cambria Math" panose="02040503050406030204" pitchFamily="18" charset="0"/>
                        <a:ea typeface="Cambria Math" panose="02040503050406030204" pitchFamily="18" charset="0"/>
                        <a:cs typeface="B Koodak" panose="00000700000000000000" pitchFamily="2" charset="-78"/>
                      </a:rPr>
                      <m:t>6</m:t>
                    </m:r>
                  </m:oMath>
                </a14:m>
                <a:endParaRPr lang="fa-IR" sz="2400" dirty="0" smtClean="0">
                  <a:cs typeface="B Koodak" panose="00000700000000000000" pitchFamily="2" charset="-78"/>
                </a:endParaRPr>
              </a:p>
              <a:p>
                <a:pPr marL="36900" indent="0">
                  <a:buNone/>
                </a:pPr>
                <a:r>
                  <a:rPr lang="fa-IR" sz="2400" dirty="0">
                    <a:cs typeface="B Koodak" panose="00000700000000000000" pitchFamily="2" charset="-78"/>
                  </a:rPr>
                  <a:t> </a:t>
                </a:r>
                <a:r>
                  <a:rPr lang="fa-IR" sz="2400" dirty="0" smtClean="0">
                    <a:cs typeface="B Koodak" panose="00000700000000000000" pitchFamily="2" charset="-78"/>
                  </a:rPr>
                  <a:t>                                  </a:t>
                </a:r>
                <a14:m>
                  <m:oMath xmlns:m="http://schemas.openxmlformats.org/officeDocument/2006/math">
                    <m:r>
                      <a:rPr lang="fa-IR" sz="2400" b="0" i="1" smtClean="0">
                        <a:latin typeface="Cambria Math" panose="02040503050406030204" pitchFamily="18" charset="0"/>
                        <a:cs typeface="B Koodak" panose="00000700000000000000" pitchFamily="2" charset="-78"/>
                      </a:rPr>
                      <m:t>125</m:t>
                    </m:r>
                    <m:r>
                      <a:rPr lang="fa-IR" sz="2400" b="0" i="1" smtClean="0">
                        <a:latin typeface="Cambria Math" panose="02040503050406030204" pitchFamily="18" charset="0"/>
                        <a:cs typeface="B Koodak" panose="00000700000000000000" pitchFamily="2" charset="-78"/>
                      </a:rPr>
                      <m:t>/</m:t>
                    </m:r>
                    <m:r>
                      <a:rPr lang="fa-IR" sz="2400" b="0" i="1" smtClean="0">
                        <a:latin typeface="Cambria Math" panose="02040503050406030204" pitchFamily="18" charset="0"/>
                        <a:cs typeface="B Koodak" panose="00000700000000000000" pitchFamily="2" charset="-78"/>
                      </a:rPr>
                      <m:t>6</m:t>
                    </m:r>
                    <m:r>
                      <a:rPr lang="fa-IR" sz="2400" b="0" i="1" smtClean="0">
                        <a:latin typeface="Cambria Math" panose="02040503050406030204" pitchFamily="18" charset="0"/>
                        <a:ea typeface="Cambria Math" panose="02040503050406030204" pitchFamily="18" charset="0"/>
                        <a:cs typeface="B Koodak" panose="00000700000000000000" pitchFamily="2" charset="-78"/>
                      </a:rPr>
                      <m:t>×</m:t>
                    </m:r>
                    <m:r>
                      <a:rPr lang="fa-IR" sz="2400" b="0" i="1" smtClean="0">
                        <a:latin typeface="Cambria Math" panose="02040503050406030204" pitchFamily="18" charset="0"/>
                        <a:ea typeface="Cambria Math" panose="02040503050406030204" pitchFamily="18" charset="0"/>
                        <a:cs typeface="B Koodak" panose="00000700000000000000" pitchFamily="2" charset="-78"/>
                      </a:rPr>
                      <m:t>25</m:t>
                    </m:r>
                    <m:r>
                      <a:rPr lang="fa-IR" sz="2400" b="0" i="1" smtClean="0">
                        <a:latin typeface="Cambria Math" panose="02040503050406030204" pitchFamily="18" charset="0"/>
                        <a:ea typeface="Cambria Math" panose="02040503050406030204" pitchFamily="18" charset="0"/>
                        <a:cs typeface="B Koodak" panose="00000700000000000000" pitchFamily="2" charset="-78"/>
                      </a:rPr>
                      <m:t>=</m:t>
                    </m:r>
                    <m:r>
                      <a:rPr lang="fa-IR" sz="2400" b="0" i="1" smtClean="0">
                        <a:latin typeface="Cambria Math" panose="02040503050406030204" pitchFamily="18" charset="0"/>
                        <a:ea typeface="Cambria Math" panose="02040503050406030204" pitchFamily="18" charset="0"/>
                        <a:cs typeface="B Koodak" panose="00000700000000000000" pitchFamily="2" charset="-78"/>
                      </a:rPr>
                      <m:t>3140</m:t>
                    </m:r>
                  </m:oMath>
                </a14:m>
                <a:endParaRPr lang="fa-IR" sz="2400" dirty="0" smtClean="0">
                  <a:cs typeface="B Koodak" panose="00000700000000000000" pitchFamily="2" charset="-78"/>
                </a:endParaRPr>
              </a:p>
              <a:p>
                <a:pPr marL="36900" indent="0">
                  <a:buNone/>
                </a:pPr>
                <a:r>
                  <a:rPr lang="fa-IR" sz="2400" dirty="0">
                    <a:cs typeface="B Koodak" panose="00000700000000000000" pitchFamily="2" charset="-78"/>
                  </a:rPr>
                  <a:t> </a:t>
                </a:r>
                <a:r>
                  <a:rPr lang="fa-IR" sz="2400" dirty="0" smtClean="0">
                    <a:cs typeface="B Koodak" panose="00000700000000000000" pitchFamily="2" charset="-78"/>
                  </a:rPr>
                  <a:t>                                  </a:t>
                </a:r>
                <a14:m>
                  <m:oMath xmlns:m="http://schemas.openxmlformats.org/officeDocument/2006/math">
                    <m:r>
                      <a:rPr lang="fa-IR" sz="2400" b="0" i="1" smtClean="0">
                        <a:latin typeface="Cambria Math" panose="02040503050406030204" pitchFamily="18" charset="0"/>
                        <a:cs typeface="B Koodak" panose="00000700000000000000" pitchFamily="2" charset="-78"/>
                      </a:rPr>
                      <m:t>3140</m:t>
                    </m:r>
                    <m:r>
                      <a:rPr lang="fa-IR" sz="2400" b="0" i="1" smtClean="0">
                        <a:latin typeface="Cambria Math" panose="02040503050406030204" pitchFamily="18" charset="0"/>
                        <a:ea typeface="Cambria Math" panose="02040503050406030204" pitchFamily="18" charset="0"/>
                        <a:cs typeface="B Koodak" panose="00000700000000000000" pitchFamily="2" charset="-78"/>
                      </a:rPr>
                      <m:t>÷</m:t>
                    </m:r>
                    <m:r>
                      <a:rPr lang="fa-IR" sz="2400" b="0" i="1" smtClean="0">
                        <a:latin typeface="Cambria Math" panose="02040503050406030204" pitchFamily="18" charset="0"/>
                        <a:ea typeface="Cambria Math" panose="02040503050406030204" pitchFamily="18" charset="0"/>
                        <a:cs typeface="B Koodak" panose="00000700000000000000" pitchFamily="2" charset="-78"/>
                      </a:rPr>
                      <m:t>100</m:t>
                    </m:r>
                    <m:r>
                      <a:rPr lang="fa-IR" sz="2400" b="0" i="1" smtClean="0">
                        <a:latin typeface="Cambria Math" panose="02040503050406030204" pitchFamily="18" charset="0"/>
                        <a:ea typeface="Cambria Math" panose="02040503050406030204" pitchFamily="18" charset="0"/>
                        <a:cs typeface="B Koodak" panose="00000700000000000000" pitchFamily="2" charset="-78"/>
                      </a:rPr>
                      <m:t>=</m:t>
                    </m:r>
                    <m:r>
                      <a:rPr lang="fa-IR" sz="2400" b="0" i="1" smtClean="0">
                        <a:latin typeface="Cambria Math" panose="02040503050406030204" pitchFamily="18" charset="0"/>
                        <a:ea typeface="Cambria Math" panose="02040503050406030204" pitchFamily="18" charset="0"/>
                        <a:cs typeface="B Koodak" panose="00000700000000000000" pitchFamily="2" charset="-78"/>
                      </a:rPr>
                      <m:t>31</m:t>
                    </m:r>
                    <m:r>
                      <a:rPr lang="fa-IR" sz="2400" b="0" i="1" smtClean="0">
                        <a:latin typeface="Cambria Math" panose="02040503050406030204" pitchFamily="18" charset="0"/>
                        <a:ea typeface="Cambria Math" panose="02040503050406030204" pitchFamily="18" charset="0"/>
                        <a:cs typeface="B Koodak" panose="00000700000000000000" pitchFamily="2" charset="-78"/>
                      </a:rPr>
                      <m:t>/</m:t>
                    </m:r>
                    <m:r>
                      <a:rPr lang="fa-IR" sz="2400" b="0" i="1" smtClean="0">
                        <a:latin typeface="Cambria Math" panose="02040503050406030204" pitchFamily="18" charset="0"/>
                        <a:ea typeface="Cambria Math" panose="02040503050406030204" pitchFamily="18" charset="0"/>
                        <a:cs typeface="B Koodak" panose="00000700000000000000" pitchFamily="2" charset="-78"/>
                      </a:rPr>
                      <m:t>4</m:t>
                    </m:r>
                  </m:oMath>
                </a14:m>
                <a:endParaRPr lang="fa-IR" sz="2400" dirty="0">
                  <a:cs typeface="B Koodak" panose="00000700000000000000" pitchFamily="2" charset="-78"/>
                </a:endParaRPr>
              </a:p>
            </p:txBody>
          </p:sp>
        </mc:Choice>
        <mc:Fallback xmlns="">
          <p:sp>
            <p:nvSpPr>
              <p:cNvPr id="4" name="Content Placeholder 3"/>
              <p:cNvSpPr>
                <a:spLocks noGrp="1" noRot="1" noChangeAspect="1" noMove="1" noResize="1" noEditPoints="1" noAdjustHandles="1" noChangeArrowheads="1" noChangeShapeType="1" noTextEdit="1"/>
              </p:cNvSpPr>
              <p:nvPr>
                <p:ph sz="half" idx="2"/>
              </p:nvPr>
            </p:nvSpPr>
            <p:spPr>
              <a:xfrm>
                <a:off x="4345578" y="813706"/>
                <a:ext cx="6808768" cy="5369379"/>
              </a:xfrm>
              <a:blipFill>
                <a:blip r:embed="rId5"/>
                <a:stretch>
                  <a:fillRect/>
                </a:stretch>
              </a:blipFill>
            </p:spPr>
            <p:txBody>
              <a:bodyPr/>
              <a:lstStyle/>
              <a:p>
                <a:r>
                  <a:rPr lang="fa-IR">
                    <a:noFill/>
                  </a:rPr>
                  <a:t> </a:t>
                </a:r>
              </a:p>
            </p:txBody>
          </p:sp>
        </mc:Fallback>
      </mc:AlternateContent>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771" y="4250099"/>
            <a:ext cx="487363" cy="487363"/>
          </a:xfrm>
          <a:prstGeom prst="rect">
            <a:avLst/>
          </a:prstGeom>
        </p:spPr>
      </p:pic>
    </p:spTree>
    <p:extLst>
      <p:ext uri="{BB962C8B-B14F-4D97-AF65-F5344CB8AC3E}">
        <p14:creationId xmlns:p14="http://schemas.microsoft.com/office/powerpoint/2010/main" val="18456502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202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pPr algn="r"/>
            <a:r>
              <a:rPr lang="fa-IR" sz="2400" dirty="0" smtClean="0">
                <a:cs typeface="B Koodak" panose="00000700000000000000" pitchFamily="2" charset="-78"/>
              </a:rPr>
              <a:t>7-محیط هر یک از شکل های زیر را حساب کنید.</a:t>
            </a:r>
            <a:endParaRPr lang="fa-IR" sz="2400" dirty="0">
              <a:cs typeface="B Koodak" panose="00000700000000000000" pitchFamily="2" charset="-78"/>
            </a:endParaRPr>
          </a:p>
        </p:txBody>
      </p:sp>
      <p:sp>
        <p:nvSpPr>
          <p:cNvPr id="3" name="Text Placeholder 2"/>
          <p:cNvSpPr>
            <a:spLocks noGrp="1"/>
          </p:cNvSpPr>
          <p:nvPr>
            <p:ph type="body" idx="1"/>
          </p:nvPr>
        </p:nvSpPr>
        <p:spPr>
          <a:xfrm>
            <a:off x="1052613" y="1774385"/>
            <a:ext cx="3300984" cy="764782"/>
          </a:xfrm>
        </p:spPr>
        <p:txBody>
          <a:bodyPr anchor="ctr"/>
          <a:lstStyle/>
          <a:p>
            <a:r>
              <a:rPr lang="fa-IR" sz="2400" dirty="0" smtClean="0">
                <a:cs typeface="B Koodak" panose="00000700000000000000" pitchFamily="2" charset="-78"/>
              </a:rPr>
              <a:t>(شکل 1)</a:t>
            </a:r>
            <a:endParaRPr lang="fa-IR" sz="2400" dirty="0">
              <a:cs typeface="B Koodak" panose="00000700000000000000" pitchFamily="2" charset="-78"/>
            </a:endParaRPr>
          </a:p>
        </p:txBody>
      </p:sp>
      <p:sp>
        <p:nvSpPr>
          <p:cNvPr id="5" name="Text Placeholder 4"/>
          <p:cNvSpPr>
            <a:spLocks noGrp="1"/>
          </p:cNvSpPr>
          <p:nvPr>
            <p:ph type="body" sz="quarter" idx="3"/>
          </p:nvPr>
        </p:nvSpPr>
        <p:spPr>
          <a:xfrm>
            <a:off x="7966573" y="1885949"/>
            <a:ext cx="3300984" cy="764783"/>
          </a:xfrm>
        </p:spPr>
        <p:txBody>
          <a:bodyPr anchor="ctr"/>
          <a:lstStyle/>
          <a:p>
            <a:r>
              <a:rPr lang="fa-IR" sz="2400" dirty="0" smtClean="0">
                <a:cs typeface="B Koodak" panose="00000700000000000000" pitchFamily="2" charset="-78"/>
              </a:rPr>
              <a:t>(شکل 2)</a:t>
            </a:r>
            <a:endParaRPr lang="fa-IR" sz="2400" dirty="0">
              <a:cs typeface="B Koodak" panose="00000700000000000000" pitchFamily="2" charset="-78"/>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572" y="2650732"/>
            <a:ext cx="3318025" cy="3023089"/>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0460" y="2650732"/>
            <a:ext cx="3379051" cy="3023089"/>
          </a:xfrm>
          <a:prstGeom prst="rect">
            <a:avLst/>
          </a:prstGeom>
        </p:spPr>
      </p:pic>
    </p:spTree>
    <p:extLst>
      <p:ext uri="{BB962C8B-B14F-4D97-AF65-F5344CB8AC3E}">
        <p14:creationId xmlns:p14="http://schemas.microsoft.com/office/powerpoint/2010/main" val="11082416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 name="Text Placeholder 7"/>
              <p:cNvSpPr>
                <a:spLocks noGrp="1"/>
              </p:cNvSpPr>
              <p:nvPr>
                <p:ph type="body" sz="half" idx="17"/>
              </p:nvPr>
            </p:nvSpPr>
            <p:spPr>
              <a:xfrm>
                <a:off x="913795" y="548641"/>
                <a:ext cx="10353761" cy="5242560"/>
              </a:xfrm>
            </p:spPr>
            <p:txBody>
              <a:bodyPr>
                <a:normAutofit/>
              </a:bodyPr>
              <a:lstStyle/>
              <a:p>
                <a:pPr algn="r">
                  <a:lnSpc>
                    <a:spcPct val="100000"/>
                  </a:lnSpc>
                </a:pPr>
                <a:r>
                  <a:rPr lang="fa-IR" sz="2000" dirty="0" smtClean="0">
                    <a:cs typeface="B Koodak" panose="00000700000000000000" pitchFamily="2" charset="-78"/>
                  </a:rPr>
                  <a:t>برای پیدا کردن محیط شکل ابتدا باید قسمت های مختلف شکل را مشخص کنیم و محیط هر </a:t>
                </a:r>
              </a:p>
              <a:p>
                <a:pPr algn="r">
                  <a:lnSpc>
                    <a:spcPct val="100000"/>
                  </a:lnSpc>
                </a:pPr>
                <a:r>
                  <a:rPr lang="fa-IR" sz="2000" dirty="0" smtClean="0">
                    <a:cs typeface="B Koodak" panose="00000700000000000000" pitchFamily="2" charset="-78"/>
                  </a:rPr>
                  <a:t>قسمت را پیدا کرده سپس با هم جمع کنیم.</a:t>
                </a:r>
              </a:p>
              <a:p>
                <a:pPr algn="r">
                  <a:lnSpc>
                    <a:spcPct val="100000"/>
                  </a:lnSpc>
                </a:pPr>
                <a:r>
                  <a:rPr lang="fa-IR" sz="2000" dirty="0">
                    <a:cs typeface="B Koodak" panose="00000700000000000000" pitchFamily="2" charset="-78"/>
                  </a:rPr>
                  <a:t> </a:t>
                </a:r>
                <a:r>
                  <a:rPr lang="fa-IR" sz="2000" dirty="0" smtClean="0">
                    <a:cs typeface="B Koodak" panose="00000700000000000000" pitchFamily="2" charset="-78"/>
                  </a:rPr>
                  <a:t>                                                              محیط شکل  = 20 + 20 + محیط دایره   </a:t>
                </a:r>
                <a14:m>
                  <m:oMath xmlns:m="http://schemas.openxmlformats.org/officeDocument/2006/math">
                    <m:f>
                      <m:fPr>
                        <m:ctrlPr>
                          <a:rPr lang="fa-IR" sz="2400" i="1" smtClean="0">
                            <a:latin typeface="Cambria Math" panose="02040503050406030204" pitchFamily="18" charset="0"/>
                            <a:cs typeface="B Koodak" panose="00000700000000000000" pitchFamily="2" charset="-78"/>
                          </a:rPr>
                        </m:ctrlPr>
                      </m:fPr>
                      <m:num>
                        <m:r>
                          <a:rPr lang="fa-IR" sz="2400" b="0" i="1" smtClean="0">
                            <a:latin typeface="Cambria Math" panose="02040503050406030204" pitchFamily="18" charset="0"/>
                            <a:cs typeface="B Koodak" panose="00000700000000000000" pitchFamily="2" charset="-78"/>
                          </a:rPr>
                          <m:t>3</m:t>
                        </m:r>
                      </m:num>
                      <m:den>
                        <m:r>
                          <a:rPr lang="fa-IR" sz="2400" b="0" i="1" smtClean="0">
                            <a:latin typeface="Cambria Math" panose="02040503050406030204" pitchFamily="18" charset="0"/>
                            <a:cs typeface="B Koodak" panose="00000700000000000000" pitchFamily="2" charset="-78"/>
                          </a:rPr>
                          <m:t>4</m:t>
                        </m:r>
                      </m:den>
                    </m:f>
                  </m:oMath>
                </a14:m>
                <a:r>
                  <a:rPr lang="fa-IR" sz="1600" dirty="0" smtClean="0">
                    <a:cs typeface="B Koodak" panose="00000700000000000000" pitchFamily="2" charset="-78"/>
                  </a:rPr>
                  <a:t>  </a:t>
                </a:r>
              </a:p>
              <a:p>
                <a:pPr algn="r">
                  <a:lnSpc>
                    <a:spcPct val="100000"/>
                  </a:lnSpc>
                </a:pPr>
                <a:r>
                  <a:rPr lang="fa-IR" sz="2000" dirty="0" smtClean="0">
                    <a:cs typeface="B Koodak" panose="00000700000000000000" pitchFamily="2" charset="-78"/>
                  </a:rPr>
                  <a:t>شعاع دایره عدد 20 است است که روی شکل مشخص شده پس تنها کافیست قطر را در عدد پی ضرب کرده و سه چهارم آن را پیدا کنیم.</a:t>
                </a:r>
              </a:p>
              <a:p>
                <a:pPr algn="r">
                  <a:lnSpc>
                    <a:spcPct val="100000"/>
                  </a:lnSpc>
                </a:pPr>
                <a:r>
                  <a:rPr lang="fa-IR" sz="2000" dirty="0" smtClean="0">
                    <a:cs typeface="B Koodak" panose="00000700000000000000" pitchFamily="2" charset="-78"/>
                  </a:rPr>
                  <a:t>                     </a:t>
                </a:r>
                <a14:m>
                  <m:oMath xmlns:m="http://schemas.openxmlformats.org/officeDocument/2006/math">
                    <m:r>
                      <a:rPr lang="fa-IR" sz="2000" i="1" smtClean="0">
                        <a:latin typeface="Cambria Math" panose="02040503050406030204" pitchFamily="18" charset="0"/>
                        <a:ea typeface="Cambria Math" panose="02040503050406030204" pitchFamily="18" charset="0"/>
                        <a:cs typeface="B Koodak" panose="00000700000000000000" pitchFamily="2" charset="-78"/>
                      </a:rPr>
                      <m:t>=</m:t>
                    </m:r>
                    <m:r>
                      <a:rPr lang="fa-IR" sz="2000" b="0" i="1" smtClean="0">
                        <a:latin typeface="Cambria Math" panose="02040503050406030204" pitchFamily="18" charset="0"/>
                        <a:ea typeface="Cambria Math" panose="02040503050406030204" pitchFamily="18" charset="0"/>
                        <a:cs typeface="B Koodak" panose="00000700000000000000" pitchFamily="2" charset="-78"/>
                      </a:rPr>
                      <m:t>94</m:t>
                    </m:r>
                    <m:r>
                      <a:rPr lang="fa-IR" sz="2000" b="0" i="1" smtClean="0">
                        <a:latin typeface="Cambria Math" panose="02040503050406030204" pitchFamily="18" charset="0"/>
                        <a:ea typeface="Cambria Math" panose="02040503050406030204" pitchFamily="18" charset="0"/>
                        <a:cs typeface="B Koodak" panose="00000700000000000000" pitchFamily="2" charset="-78"/>
                      </a:rPr>
                      <m:t>/</m:t>
                    </m:r>
                    <m:r>
                      <a:rPr lang="fa-IR" sz="2000" b="0" i="1" smtClean="0">
                        <a:latin typeface="Cambria Math" panose="02040503050406030204" pitchFamily="18" charset="0"/>
                        <a:ea typeface="Cambria Math" panose="02040503050406030204" pitchFamily="18" charset="0"/>
                        <a:cs typeface="B Koodak" panose="00000700000000000000" pitchFamily="2" charset="-78"/>
                      </a:rPr>
                      <m:t>2</m:t>
                    </m:r>
                  </m:oMath>
                </a14:m>
                <a:r>
                  <a:rPr lang="fa-IR" sz="2000" dirty="0" smtClean="0">
                    <a:cs typeface="B Koodak" panose="00000700000000000000" pitchFamily="2" charset="-78"/>
                  </a:rPr>
                  <a:t>  </a:t>
                </a:r>
                <a14:m>
                  <m:oMath xmlns:m="http://schemas.openxmlformats.org/officeDocument/2006/math">
                    <m:r>
                      <a:rPr lang="fa-IR" sz="2000" b="0" i="1" smtClean="0">
                        <a:latin typeface="Cambria Math" panose="02040503050406030204" pitchFamily="18" charset="0"/>
                        <a:cs typeface="B Koodak" panose="00000700000000000000" pitchFamily="2" charset="-78"/>
                      </a:rPr>
                      <m:t>125</m:t>
                    </m:r>
                    <m:r>
                      <a:rPr lang="fa-IR" sz="2000" b="0" i="1" smtClean="0">
                        <a:latin typeface="Cambria Math" panose="02040503050406030204" pitchFamily="18" charset="0"/>
                        <a:cs typeface="B Koodak" panose="00000700000000000000" pitchFamily="2" charset="-78"/>
                      </a:rPr>
                      <m:t>/</m:t>
                    </m:r>
                    <m:r>
                      <a:rPr lang="fa-IR" sz="2000" b="0" i="1" smtClean="0">
                        <a:latin typeface="Cambria Math" panose="02040503050406030204" pitchFamily="18" charset="0"/>
                        <a:cs typeface="B Koodak" panose="00000700000000000000" pitchFamily="2" charset="-78"/>
                      </a:rPr>
                      <m:t>6</m:t>
                    </m:r>
                    <m:r>
                      <a:rPr lang="fa-IR" sz="2000" b="0" i="1" smtClean="0">
                        <a:latin typeface="Cambria Math" panose="02040503050406030204" pitchFamily="18" charset="0"/>
                        <a:ea typeface="Cambria Math" panose="02040503050406030204" pitchFamily="18" charset="0"/>
                        <a:cs typeface="B Koodak" panose="00000700000000000000" pitchFamily="2" charset="-78"/>
                      </a:rPr>
                      <m:t>×</m:t>
                    </m:r>
                    <m:f>
                      <m:fPr>
                        <m:ctrlPr>
                          <a:rPr lang="fa-IR" sz="2000" b="0" i="1" smtClean="0">
                            <a:latin typeface="Cambria Math" panose="02040503050406030204" pitchFamily="18" charset="0"/>
                            <a:ea typeface="Cambria Math" panose="02040503050406030204" pitchFamily="18" charset="0"/>
                            <a:cs typeface="B Koodak" panose="00000700000000000000" pitchFamily="2" charset="-78"/>
                          </a:rPr>
                        </m:ctrlPr>
                      </m:fPr>
                      <m:num>
                        <m:r>
                          <a:rPr lang="fa-IR" sz="2000" b="0" i="1" smtClean="0">
                            <a:latin typeface="Cambria Math" panose="02040503050406030204" pitchFamily="18" charset="0"/>
                            <a:ea typeface="Cambria Math" panose="02040503050406030204" pitchFamily="18" charset="0"/>
                            <a:cs typeface="B Koodak" panose="00000700000000000000" pitchFamily="2" charset="-78"/>
                          </a:rPr>
                          <m:t>3</m:t>
                        </m:r>
                      </m:num>
                      <m:den>
                        <m:r>
                          <a:rPr lang="fa-IR" sz="2000" b="0" i="1" smtClean="0">
                            <a:latin typeface="Cambria Math" panose="02040503050406030204" pitchFamily="18" charset="0"/>
                            <a:ea typeface="Cambria Math" panose="02040503050406030204" pitchFamily="18" charset="0"/>
                            <a:cs typeface="B Koodak" panose="00000700000000000000" pitchFamily="2" charset="-78"/>
                          </a:rPr>
                          <m:t>4</m:t>
                        </m:r>
                      </m:den>
                    </m:f>
                  </m:oMath>
                </a14:m>
                <a:r>
                  <a:rPr lang="fa-IR" sz="2000" dirty="0" smtClean="0">
                    <a:cs typeface="B Koodak" panose="00000700000000000000" pitchFamily="2" charset="-78"/>
                  </a:rPr>
                  <a:t>                       </a:t>
                </a:r>
                <a14:m>
                  <m:oMath xmlns:m="http://schemas.openxmlformats.org/officeDocument/2006/math">
                    <m:r>
                      <a:rPr lang="fa-IR" sz="2000" b="0" i="1" smtClean="0">
                        <a:latin typeface="Cambria Math" panose="02040503050406030204" pitchFamily="18" charset="0"/>
                        <a:cs typeface="B Koodak" panose="00000700000000000000" pitchFamily="2" charset="-78"/>
                      </a:rPr>
                      <m:t>20</m:t>
                    </m:r>
                    <m:r>
                      <a:rPr lang="fa-IR" sz="2000" b="0" i="1" smtClean="0">
                        <a:latin typeface="Cambria Math" panose="02040503050406030204" pitchFamily="18" charset="0"/>
                        <a:ea typeface="Cambria Math" panose="02040503050406030204" pitchFamily="18" charset="0"/>
                        <a:cs typeface="B Koodak" panose="00000700000000000000" pitchFamily="2" charset="-78"/>
                      </a:rPr>
                      <m:t>×</m:t>
                    </m:r>
                    <m:r>
                      <a:rPr lang="fa-IR" sz="2000" b="0" i="1" smtClean="0">
                        <a:latin typeface="Cambria Math" panose="02040503050406030204" pitchFamily="18" charset="0"/>
                        <a:ea typeface="Cambria Math" panose="02040503050406030204" pitchFamily="18" charset="0"/>
                        <a:cs typeface="B Koodak" panose="00000700000000000000" pitchFamily="2" charset="-78"/>
                      </a:rPr>
                      <m:t>2</m:t>
                    </m:r>
                    <m:r>
                      <a:rPr lang="fa-IR" sz="2000" b="0" i="1" smtClean="0">
                        <a:latin typeface="Cambria Math" panose="02040503050406030204" pitchFamily="18" charset="0"/>
                        <a:ea typeface="Cambria Math" panose="02040503050406030204" pitchFamily="18" charset="0"/>
                        <a:cs typeface="B Koodak" panose="00000700000000000000" pitchFamily="2" charset="-78"/>
                      </a:rPr>
                      <m:t>=</m:t>
                    </m:r>
                    <m:r>
                      <a:rPr lang="fa-IR" sz="2000" b="0" i="1" smtClean="0">
                        <a:latin typeface="Cambria Math" panose="02040503050406030204" pitchFamily="18" charset="0"/>
                        <a:ea typeface="Cambria Math" panose="02040503050406030204" pitchFamily="18" charset="0"/>
                        <a:cs typeface="B Koodak" panose="00000700000000000000" pitchFamily="2" charset="-78"/>
                      </a:rPr>
                      <m:t>40</m:t>
                    </m:r>
                    <m:r>
                      <a:rPr lang="fa-IR" sz="2000" b="0" i="1" smtClean="0">
                        <a:latin typeface="Cambria Math" panose="02040503050406030204" pitchFamily="18" charset="0"/>
                        <a:ea typeface="Cambria Math" panose="02040503050406030204" pitchFamily="18" charset="0"/>
                        <a:cs typeface="B Koodak" panose="00000700000000000000" pitchFamily="2" charset="-78"/>
                      </a:rPr>
                      <m:t>                             </m:t>
                    </m:r>
                    <m:r>
                      <a:rPr lang="fa-IR" sz="2000" b="0" i="1" smtClean="0">
                        <a:latin typeface="Cambria Math" panose="02040503050406030204" pitchFamily="18" charset="0"/>
                        <a:ea typeface="Cambria Math" panose="02040503050406030204" pitchFamily="18" charset="0"/>
                        <a:cs typeface="B Koodak" panose="00000700000000000000" pitchFamily="2" charset="-78"/>
                      </a:rPr>
                      <m:t>40</m:t>
                    </m:r>
                    <m:r>
                      <a:rPr lang="fa-IR" sz="2000" b="0" i="1" smtClean="0">
                        <a:latin typeface="Cambria Math" panose="02040503050406030204" pitchFamily="18" charset="0"/>
                        <a:ea typeface="Cambria Math" panose="02040503050406030204" pitchFamily="18" charset="0"/>
                        <a:cs typeface="B Koodak" panose="00000700000000000000" pitchFamily="2" charset="-78"/>
                      </a:rPr>
                      <m:t>×</m:t>
                    </m:r>
                    <m:r>
                      <a:rPr lang="fa-IR" sz="2000" b="0" i="1" smtClean="0">
                        <a:latin typeface="Cambria Math" panose="02040503050406030204" pitchFamily="18" charset="0"/>
                        <a:ea typeface="Cambria Math" panose="02040503050406030204" pitchFamily="18" charset="0"/>
                        <a:cs typeface="B Koodak" panose="00000700000000000000" pitchFamily="2" charset="-78"/>
                      </a:rPr>
                      <m:t>3</m:t>
                    </m:r>
                    <m:r>
                      <a:rPr lang="fa-IR" sz="2000" b="0" i="1" smtClean="0">
                        <a:latin typeface="Cambria Math" panose="02040503050406030204" pitchFamily="18" charset="0"/>
                        <a:ea typeface="Cambria Math" panose="02040503050406030204" pitchFamily="18" charset="0"/>
                        <a:cs typeface="B Koodak" panose="00000700000000000000" pitchFamily="2" charset="-78"/>
                      </a:rPr>
                      <m:t>/</m:t>
                    </m:r>
                    <m:r>
                      <a:rPr lang="fa-IR" sz="2000" b="0" i="1" smtClean="0">
                        <a:latin typeface="Cambria Math" panose="02040503050406030204" pitchFamily="18" charset="0"/>
                        <a:ea typeface="Cambria Math" panose="02040503050406030204" pitchFamily="18" charset="0"/>
                        <a:cs typeface="B Koodak" panose="00000700000000000000" pitchFamily="2" charset="-78"/>
                      </a:rPr>
                      <m:t>14</m:t>
                    </m:r>
                    <m:r>
                      <a:rPr lang="fa-IR" sz="2000" b="0" i="1" smtClean="0">
                        <a:latin typeface="Cambria Math" panose="02040503050406030204" pitchFamily="18" charset="0"/>
                        <a:ea typeface="Cambria Math" panose="02040503050406030204" pitchFamily="18" charset="0"/>
                        <a:cs typeface="B Koodak" panose="00000700000000000000" pitchFamily="2" charset="-78"/>
                      </a:rPr>
                      <m:t>=</m:t>
                    </m:r>
                    <m:r>
                      <a:rPr lang="fa-IR" sz="2000" b="0" i="1" smtClean="0">
                        <a:latin typeface="Cambria Math" panose="02040503050406030204" pitchFamily="18" charset="0"/>
                        <a:ea typeface="Cambria Math" panose="02040503050406030204" pitchFamily="18" charset="0"/>
                        <a:cs typeface="B Koodak" panose="00000700000000000000" pitchFamily="2" charset="-78"/>
                      </a:rPr>
                      <m:t>125</m:t>
                    </m:r>
                    <m:r>
                      <a:rPr lang="fa-IR" sz="2000" b="0" i="1" smtClean="0">
                        <a:latin typeface="Cambria Math" panose="02040503050406030204" pitchFamily="18" charset="0"/>
                        <a:ea typeface="Cambria Math" panose="02040503050406030204" pitchFamily="18" charset="0"/>
                        <a:cs typeface="B Koodak" panose="00000700000000000000" pitchFamily="2" charset="-78"/>
                      </a:rPr>
                      <m:t>/</m:t>
                    </m:r>
                    <m:r>
                      <a:rPr lang="fa-IR" sz="2000" b="0" i="1" smtClean="0">
                        <a:latin typeface="Cambria Math" panose="02040503050406030204" pitchFamily="18" charset="0"/>
                        <a:ea typeface="Cambria Math" panose="02040503050406030204" pitchFamily="18" charset="0"/>
                        <a:cs typeface="B Koodak" panose="00000700000000000000" pitchFamily="2" charset="-78"/>
                      </a:rPr>
                      <m:t>6</m:t>
                    </m:r>
                  </m:oMath>
                </a14:m>
                <a:endParaRPr lang="fa-IR" sz="2000" dirty="0" smtClean="0">
                  <a:cs typeface="B Koodak" panose="00000700000000000000" pitchFamily="2" charset="-78"/>
                </a:endParaRPr>
              </a:p>
              <a:p>
                <a:pPr algn="r">
                  <a:lnSpc>
                    <a:spcPct val="100000"/>
                  </a:lnSpc>
                </a:pPr>
                <a:r>
                  <a:rPr lang="fa-IR" sz="2000" dirty="0">
                    <a:cs typeface="B Koodak" panose="00000700000000000000" pitchFamily="2" charset="-78"/>
                  </a:rPr>
                  <a:t> </a:t>
                </a:r>
                <a:r>
                  <a:rPr lang="fa-IR" sz="2000" dirty="0" smtClean="0">
                    <a:cs typeface="B Koodak" panose="00000700000000000000" pitchFamily="2" charset="-78"/>
                  </a:rPr>
                  <a:t>                                            محیط کل شکل:                  </a:t>
                </a:r>
                <a14:m>
                  <m:oMath xmlns:m="http://schemas.openxmlformats.org/officeDocument/2006/math">
                    <m:r>
                      <a:rPr lang="fa-IR" sz="2000" b="0" i="1" smtClean="0">
                        <a:latin typeface="Cambria Math" panose="02040503050406030204" pitchFamily="18" charset="0"/>
                        <a:cs typeface="B Koodak" panose="00000700000000000000" pitchFamily="2" charset="-78"/>
                      </a:rPr>
                      <m:t>94</m:t>
                    </m:r>
                    <m:r>
                      <a:rPr lang="fa-IR" sz="2000" b="0" i="1" smtClean="0">
                        <a:latin typeface="Cambria Math" panose="02040503050406030204" pitchFamily="18" charset="0"/>
                        <a:cs typeface="B Koodak" panose="00000700000000000000" pitchFamily="2" charset="-78"/>
                      </a:rPr>
                      <m:t>/</m:t>
                    </m:r>
                    <m:r>
                      <a:rPr lang="fa-IR" sz="2000" b="0" i="1" smtClean="0">
                        <a:latin typeface="Cambria Math" panose="02040503050406030204" pitchFamily="18" charset="0"/>
                        <a:cs typeface="B Koodak" panose="00000700000000000000" pitchFamily="2" charset="-78"/>
                      </a:rPr>
                      <m:t>2</m:t>
                    </m:r>
                    <m:r>
                      <a:rPr lang="fa-IR" sz="2000" b="0" i="1" smtClean="0">
                        <a:latin typeface="Cambria Math" panose="02040503050406030204" pitchFamily="18" charset="0"/>
                        <a:ea typeface="Cambria Math" panose="02040503050406030204" pitchFamily="18" charset="0"/>
                        <a:cs typeface="B Koodak" panose="00000700000000000000" pitchFamily="2" charset="-78"/>
                      </a:rPr>
                      <m:t>+</m:t>
                    </m:r>
                    <m:r>
                      <a:rPr lang="fa-IR" sz="2000" b="0" i="1" smtClean="0">
                        <a:latin typeface="Cambria Math" panose="02040503050406030204" pitchFamily="18" charset="0"/>
                        <a:ea typeface="Cambria Math" panose="02040503050406030204" pitchFamily="18" charset="0"/>
                        <a:cs typeface="B Koodak" panose="00000700000000000000" pitchFamily="2" charset="-78"/>
                      </a:rPr>
                      <m:t>20</m:t>
                    </m:r>
                    <m:r>
                      <a:rPr lang="fa-IR" sz="2000" b="0" i="1" smtClean="0">
                        <a:latin typeface="Cambria Math" panose="02040503050406030204" pitchFamily="18" charset="0"/>
                        <a:ea typeface="Cambria Math" panose="02040503050406030204" pitchFamily="18" charset="0"/>
                        <a:cs typeface="B Koodak" panose="00000700000000000000" pitchFamily="2" charset="-78"/>
                      </a:rPr>
                      <m:t>+</m:t>
                    </m:r>
                    <m:r>
                      <a:rPr lang="fa-IR" sz="2000" b="0" i="1" smtClean="0">
                        <a:latin typeface="Cambria Math" panose="02040503050406030204" pitchFamily="18" charset="0"/>
                        <a:ea typeface="Cambria Math" panose="02040503050406030204" pitchFamily="18" charset="0"/>
                        <a:cs typeface="B Koodak" panose="00000700000000000000" pitchFamily="2" charset="-78"/>
                      </a:rPr>
                      <m:t>20</m:t>
                    </m:r>
                    <m:r>
                      <a:rPr lang="fa-IR" sz="2000" b="0" i="1" smtClean="0">
                        <a:latin typeface="Cambria Math" panose="02040503050406030204" pitchFamily="18" charset="0"/>
                        <a:ea typeface="Cambria Math" panose="02040503050406030204" pitchFamily="18" charset="0"/>
                        <a:cs typeface="B Koodak" panose="00000700000000000000" pitchFamily="2" charset="-78"/>
                      </a:rPr>
                      <m:t>=</m:t>
                    </m:r>
                    <m:r>
                      <a:rPr lang="fa-IR" sz="2000" b="0" i="1" smtClean="0">
                        <a:latin typeface="Cambria Math" panose="02040503050406030204" pitchFamily="18" charset="0"/>
                        <a:ea typeface="Cambria Math" panose="02040503050406030204" pitchFamily="18" charset="0"/>
                        <a:cs typeface="B Koodak" panose="00000700000000000000" pitchFamily="2" charset="-78"/>
                      </a:rPr>
                      <m:t>134</m:t>
                    </m:r>
                    <m:r>
                      <a:rPr lang="fa-IR" sz="2000" b="0" i="1" smtClean="0">
                        <a:latin typeface="Cambria Math" panose="02040503050406030204" pitchFamily="18" charset="0"/>
                        <a:ea typeface="Cambria Math" panose="02040503050406030204" pitchFamily="18" charset="0"/>
                        <a:cs typeface="B Koodak" panose="00000700000000000000" pitchFamily="2" charset="-78"/>
                      </a:rPr>
                      <m:t>/</m:t>
                    </m:r>
                    <m:r>
                      <a:rPr lang="fa-IR" sz="2000" b="0" i="1" smtClean="0">
                        <a:latin typeface="Cambria Math" panose="02040503050406030204" pitchFamily="18" charset="0"/>
                        <a:ea typeface="Cambria Math" panose="02040503050406030204" pitchFamily="18" charset="0"/>
                        <a:cs typeface="B Koodak" panose="00000700000000000000" pitchFamily="2" charset="-78"/>
                      </a:rPr>
                      <m:t>2</m:t>
                    </m:r>
                  </m:oMath>
                </a14:m>
                <a:r>
                  <a:rPr lang="fa-IR" sz="2000" dirty="0" smtClean="0">
                    <a:cs typeface="B Koodak" panose="00000700000000000000" pitchFamily="2" charset="-78"/>
                  </a:rPr>
                  <a:t>      </a:t>
                </a:r>
              </a:p>
              <a:p>
                <a:pPr algn="r">
                  <a:lnSpc>
                    <a:spcPct val="100000"/>
                  </a:lnSpc>
                </a:pPr>
                <a:r>
                  <a:rPr lang="fa-IR" sz="2000" dirty="0">
                    <a:cs typeface="B Koodak" panose="00000700000000000000" pitchFamily="2" charset="-78"/>
                  </a:rPr>
                  <a:t> </a:t>
                </a:r>
                <a:r>
                  <a:rPr lang="fa-IR" sz="2000" dirty="0" smtClean="0">
                    <a:cs typeface="B Koodak" panose="00000700000000000000" pitchFamily="2" charset="-78"/>
                  </a:rPr>
                  <a:t>                        </a:t>
                </a:r>
              </a:p>
              <a:p>
                <a:pPr algn="r">
                  <a:lnSpc>
                    <a:spcPct val="100000"/>
                  </a:lnSpc>
                </a:pPr>
                <a:r>
                  <a:rPr lang="fa-IR" sz="2000" dirty="0">
                    <a:cs typeface="B Koodak" panose="00000700000000000000" pitchFamily="2" charset="-78"/>
                  </a:rPr>
                  <a:t> </a:t>
                </a:r>
                <a:r>
                  <a:rPr lang="fa-IR" sz="2000" dirty="0" smtClean="0">
                    <a:cs typeface="B Koodak" panose="00000700000000000000" pitchFamily="2" charset="-78"/>
                  </a:rPr>
                  <a:t>                                  </a:t>
                </a:r>
                <a14:m>
                  <m:oMath xmlns:m="http://schemas.openxmlformats.org/officeDocument/2006/math">
                    <m:r>
                      <a:rPr lang="fa-IR" sz="2000" b="0" i="1" smtClean="0">
                        <a:latin typeface="Cambria Math" panose="02040503050406030204" pitchFamily="18" charset="0"/>
                        <a:cs typeface="B Koodak" panose="00000700000000000000" pitchFamily="2" charset="-78"/>
                      </a:rPr>
                      <m:t>30</m:t>
                    </m:r>
                    <m:r>
                      <a:rPr lang="fa-IR" sz="2000" b="0" i="1" smtClean="0">
                        <a:latin typeface="Cambria Math" panose="02040503050406030204" pitchFamily="18" charset="0"/>
                        <a:ea typeface="Cambria Math" panose="02040503050406030204" pitchFamily="18" charset="0"/>
                        <a:cs typeface="B Koodak" panose="00000700000000000000" pitchFamily="2" charset="-78"/>
                      </a:rPr>
                      <m:t>×</m:t>
                    </m:r>
                    <m:r>
                      <a:rPr lang="fa-IR" sz="2000" b="0" i="1" smtClean="0">
                        <a:latin typeface="Cambria Math" panose="02040503050406030204" pitchFamily="18" charset="0"/>
                        <a:ea typeface="Cambria Math" panose="02040503050406030204" pitchFamily="18" charset="0"/>
                        <a:cs typeface="B Koodak" panose="00000700000000000000" pitchFamily="2" charset="-78"/>
                      </a:rPr>
                      <m:t>3</m:t>
                    </m:r>
                    <m:r>
                      <a:rPr lang="fa-IR" sz="2000" b="0" i="1" smtClean="0">
                        <a:latin typeface="Cambria Math" panose="02040503050406030204" pitchFamily="18" charset="0"/>
                        <a:ea typeface="Cambria Math" panose="02040503050406030204" pitchFamily="18" charset="0"/>
                        <a:cs typeface="B Koodak" panose="00000700000000000000" pitchFamily="2" charset="-78"/>
                      </a:rPr>
                      <m:t>/</m:t>
                    </m:r>
                    <m:r>
                      <a:rPr lang="fa-IR" sz="2000" b="0" i="1" smtClean="0">
                        <a:latin typeface="Cambria Math" panose="02040503050406030204" pitchFamily="18" charset="0"/>
                        <a:ea typeface="Cambria Math" panose="02040503050406030204" pitchFamily="18" charset="0"/>
                        <a:cs typeface="B Koodak" panose="00000700000000000000" pitchFamily="2" charset="-78"/>
                      </a:rPr>
                      <m:t>14</m:t>
                    </m:r>
                    <m:r>
                      <a:rPr lang="fa-IR" sz="2000" b="0" i="1" smtClean="0">
                        <a:latin typeface="Cambria Math" panose="02040503050406030204" pitchFamily="18" charset="0"/>
                        <a:ea typeface="Cambria Math" panose="02040503050406030204" pitchFamily="18" charset="0"/>
                        <a:cs typeface="B Koodak" panose="00000700000000000000" pitchFamily="2" charset="-78"/>
                      </a:rPr>
                      <m:t>=</m:t>
                    </m:r>
                    <m:r>
                      <a:rPr lang="fa-IR" sz="2000" b="0" i="1" smtClean="0">
                        <a:latin typeface="Cambria Math" panose="02040503050406030204" pitchFamily="18" charset="0"/>
                        <a:ea typeface="Cambria Math" panose="02040503050406030204" pitchFamily="18" charset="0"/>
                        <a:cs typeface="B Koodak" panose="00000700000000000000" pitchFamily="2" charset="-78"/>
                      </a:rPr>
                      <m:t>94</m:t>
                    </m:r>
                    <m:r>
                      <a:rPr lang="fa-IR" sz="2000" b="0" i="1" smtClean="0">
                        <a:latin typeface="Cambria Math" panose="02040503050406030204" pitchFamily="18" charset="0"/>
                        <a:ea typeface="Cambria Math" panose="02040503050406030204" pitchFamily="18" charset="0"/>
                        <a:cs typeface="B Koodak" panose="00000700000000000000" pitchFamily="2" charset="-78"/>
                      </a:rPr>
                      <m:t>/</m:t>
                    </m:r>
                    <m:r>
                      <a:rPr lang="fa-IR" sz="2000" b="0" i="1" smtClean="0">
                        <a:latin typeface="Cambria Math" panose="02040503050406030204" pitchFamily="18" charset="0"/>
                        <a:ea typeface="Cambria Math" panose="02040503050406030204" pitchFamily="18" charset="0"/>
                        <a:cs typeface="B Koodak" panose="00000700000000000000" pitchFamily="2" charset="-78"/>
                      </a:rPr>
                      <m:t>2</m:t>
                    </m:r>
                  </m:oMath>
                </a14:m>
                <a:endParaRPr lang="fa-IR" sz="2000" dirty="0">
                  <a:cs typeface="B Koodak" panose="00000700000000000000" pitchFamily="2" charset="-78"/>
                </a:endParaRPr>
              </a:p>
            </p:txBody>
          </p:sp>
        </mc:Choice>
        <mc:Fallback xmlns="">
          <p:sp>
            <p:nvSpPr>
              <p:cNvPr id="8" name="Text Placeholder 7"/>
              <p:cNvSpPr>
                <a:spLocks noGrp="1" noRot="1" noChangeAspect="1" noMove="1" noResize="1" noEditPoints="1" noAdjustHandles="1" noChangeArrowheads="1" noChangeShapeType="1" noTextEdit="1"/>
              </p:cNvSpPr>
              <p:nvPr>
                <p:ph type="body" sz="half" idx="17"/>
              </p:nvPr>
            </p:nvSpPr>
            <p:spPr>
              <a:xfrm>
                <a:off x="913795" y="548641"/>
                <a:ext cx="10353761" cy="5242560"/>
              </a:xfrm>
              <a:blipFill>
                <a:blip r:embed="rId4"/>
                <a:stretch>
                  <a:fillRect/>
                </a:stretch>
              </a:blipFill>
            </p:spPr>
            <p:txBody>
              <a:bodyPr/>
              <a:lstStyle/>
              <a:p>
                <a:r>
                  <a:rPr lang="fa-IR">
                    <a:noFill/>
                  </a:rPr>
                  <a:t> </a:t>
                </a:r>
              </a:p>
            </p:txBody>
          </p:sp>
        </mc:Fallback>
      </mc:AlternateContent>
      <p:graphicFrame>
        <p:nvGraphicFramePr>
          <p:cNvPr id="10" name="Table 9"/>
          <p:cNvGraphicFramePr>
            <a:graphicFrameLocks noGrp="1"/>
          </p:cNvGraphicFramePr>
          <p:nvPr>
            <p:extLst>
              <p:ext uri="{D42A27DB-BD31-4B8C-83A1-F6EECF244321}">
                <p14:modId xmlns:p14="http://schemas.microsoft.com/office/powerpoint/2010/main" val="447712801"/>
              </p:ext>
            </p:extLst>
          </p:nvPr>
        </p:nvGraphicFramePr>
        <p:xfrm>
          <a:off x="4728754" y="4141784"/>
          <a:ext cx="2078446" cy="1300724"/>
        </p:xfrm>
        <a:graphic>
          <a:graphicData uri="http://schemas.openxmlformats.org/drawingml/2006/table">
            <a:tbl>
              <a:tblPr rtl="1" firstRow="1" bandRow="1">
                <a:tableStyleId>{5C22544A-7EE6-4342-B048-85BDC9FD1C3A}</a:tableStyleId>
              </a:tblPr>
              <a:tblGrid>
                <a:gridCol w="1039223">
                  <a:extLst>
                    <a:ext uri="{9D8B030D-6E8A-4147-A177-3AD203B41FA5}">
                      <a16:colId xmlns:a16="http://schemas.microsoft.com/office/drawing/2014/main" val="2095071332"/>
                    </a:ext>
                  </a:extLst>
                </a:gridCol>
                <a:gridCol w="1039223">
                  <a:extLst>
                    <a:ext uri="{9D8B030D-6E8A-4147-A177-3AD203B41FA5}">
                      <a16:colId xmlns:a16="http://schemas.microsoft.com/office/drawing/2014/main" val="1546268060"/>
                    </a:ext>
                  </a:extLst>
                </a:gridCol>
              </a:tblGrid>
              <a:tr h="650362">
                <a:tc>
                  <a:txBody>
                    <a:bodyPr/>
                    <a:lstStyle/>
                    <a:p>
                      <a:pPr algn="ctr" rtl="1"/>
                      <a:r>
                        <a:rPr lang="fa-IR" sz="2400" dirty="0" smtClean="0">
                          <a:cs typeface="B Koodak" panose="00000700000000000000" pitchFamily="2" charset="-78"/>
                        </a:rPr>
                        <a:t>30</a:t>
                      </a:r>
                      <a:endParaRPr lang="fa-IR" sz="2400" dirty="0">
                        <a:cs typeface="B Koodak" panose="00000700000000000000" pitchFamily="2" charset="-78"/>
                      </a:endParaRPr>
                    </a:p>
                  </a:txBody>
                  <a:tcPr anchor="ctr"/>
                </a:tc>
                <a:tc>
                  <a:txBody>
                    <a:bodyPr/>
                    <a:lstStyle/>
                    <a:p>
                      <a:pPr algn="ctr" rtl="1"/>
                      <a:r>
                        <a:rPr lang="fa-IR" sz="2400" dirty="0" smtClean="0">
                          <a:cs typeface="B Koodak" panose="00000700000000000000" pitchFamily="2" charset="-78"/>
                        </a:rPr>
                        <a:t>3</a:t>
                      </a:r>
                      <a:endParaRPr lang="fa-IR" sz="2400" dirty="0">
                        <a:cs typeface="B Koodak" panose="00000700000000000000" pitchFamily="2" charset="-78"/>
                      </a:endParaRPr>
                    </a:p>
                  </a:txBody>
                  <a:tcPr anchor="ctr"/>
                </a:tc>
                <a:extLst>
                  <a:ext uri="{0D108BD9-81ED-4DB2-BD59-A6C34878D82A}">
                    <a16:rowId xmlns:a16="http://schemas.microsoft.com/office/drawing/2014/main" val="756099985"/>
                  </a:ext>
                </a:extLst>
              </a:tr>
              <a:tr h="650362">
                <a:tc>
                  <a:txBody>
                    <a:bodyPr/>
                    <a:lstStyle/>
                    <a:p>
                      <a:pPr algn="ctr" rtl="1"/>
                      <a:r>
                        <a:rPr lang="fa-IR" sz="2400" dirty="0" smtClean="0">
                          <a:cs typeface="B Koodak" panose="00000700000000000000" pitchFamily="2" charset="-78"/>
                        </a:rPr>
                        <a:t>40</a:t>
                      </a:r>
                      <a:endParaRPr lang="fa-IR" sz="2400" dirty="0">
                        <a:cs typeface="B Koodak" panose="00000700000000000000" pitchFamily="2" charset="-78"/>
                      </a:endParaRPr>
                    </a:p>
                  </a:txBody>
                  <a:tcPr anchor="ctr"/>
                </a:tc>
                <a:tc>
                  <a:txBody>
                    <a:bodyPr/>
                    <a:lstStyle/>
                    <a:p>
                      <a:pPr algn="ctr" rtl="1"/>
                      <a:r>
                        <a:rPr lang="fa-IR" sz="2400" dirty="0" smtClean="0">
                          <a:cs typeface="B Koodak" panose="00000700000000000000" pitchFamily="2" charset="-78"/>
                        </a:rPr>
                        <a:t>4</a:t>
                      </a:r>
                      <a:endParaRPr lang="fa-IR" sz="2400" dirty="0">
                        <a:cs typeface="B Koodak" panose="00000700000000000000" pitchFamily="2" charset="-78"/>
                      </a:endParaRPr>
                    </a:p>
                  </a:txBody>
                  <a:tcPr anchor="ctr"/>
                </a:tc>
                <a:extLst>
                  <a:ext uri="{0D108BD9-81ED-4DB2-BD59-A6C34878D82A}">
                    <a16:rowId xmlns:a16="http://schemas.microsoft.com/office/drawing/2014/main" val="1077219356"/>
                  </a:ext>
                </a:extLst>
              </a:tr>
            </a:tbl>
          </a:graphicData>
        </a:graphic>
      </p:graphicFrame>
      <p:pic>
        <p:nvPicPr>
          <p:cNvPr id="11"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84028" y="5198827"/>
            <a:ext cx="487363" cy="487363"/>
          </a:xfrm>
          <a:prstGeom prst="rect">
            <a:avLst/>
          </a:prstGeom>
        </p:spPr>
      </p:pic>
      <p:grpSp>
        <p:nvGrpSpPr>
          <p:cNvPr id="24" name="Group 23"/>
          <p:cNvGrpSpPr/>
          <p:nvPr/>
        </p:nvGrpSpPr>
        <p:grpSpPr>
          <a:xfrm>
            <a:off x="1063087" y="548641"/>
            <a:ext cx="1616608" cy="1472909"/>
            <a:chOff x="1384028" y="548641"/>
            <a:chExt cx="1616608" cy="1472909"/>
          </a:xfrm>
        </p:grpSpPr>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84028" y="548641"/>
              <a:ext cx="1616608" cy="1472909"/>
            </a:xfrm>
            <a:prstGeom prst="rect">
              <a:avLst/>
            </a:prstGeom>
          </p:spPr>
        </p:pic>
        <p:cxnSp>
          <p:nvCxnSpPr>
            <p:cNvPr id="14" name="Straight Connector 13"/>
            <p:cNvCxnSpPr/>
            <p:nvPr/>
          </p:nvCxnSpPr>
          <p:spPr>
            <a:xfrm flipV="1">
              <a:off x="1793966" y="1105990"/>
              <a:ext cx="441908" cy="17416"/>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5" name="Straight Connector 14"/>
            <p:cNvCxnSpPr/>
            <p:nvPr/>
          </p:nvCxnSpPr>
          <p:spPr>
            <a:xfrm>
              <a:off x="2235874" y="1123406"/>
              <a:ext cx="0" cy="452845"/>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Tree>
    <p:extLst>
      <p:ext uri="{BB962C8B-B14F-4D97-AF65-F5344CB8AC3E}">
        <p14:creationId xmlns:p14="http://schemas.microsoft.com/office/powerpoint/2010/main" val="39589395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339"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VTI">
  <a:themeElements>
    <a:clrScheme name="Coffee">
      <a:dk1>
        <a:sysClr val="windowText" lastClr="000000"/>
      </a:dk1>
      <a:lt1>
        <a:sysClr val="window" lastClr="FFFFFF"/>
      </a:lt1>
      <a:dk2>
        <a:srgbClr val="4E3B30"/>
      </a:dk2>
      <a:lt2>
        <a:srgbClr val="F4EEDC"/>
      </a:lt2>
      <a:accent1>
        <a:srgbClr val="CC830E"/>
      </a:accent1>
      <a:accent2>
        <a:srgbClr val="B54C2D"/>
      </a:accent2>
      <a:accent3>
        <a:srgbClr val="99570C"/>
      </a:accent3>
      <a:accent4>
        <a:srgbClr val="C17529"/>
      </a:accent4>
      <a:accent5>
        <a:srgbClr val="A19574"/>
      </a:accent5>
      <a:accent6>
        <a:srgbClr val="A49518"/>
      </a:accent6>
      <a:hlink>
        <a:srgbClr val="AD1F1F"/>
      </a:hlink>
      <a:folHlink>
        <a:srgbClr val="FFC42F"/>
      </a:folHlink>
    </a:clrScheme>
    <a:fontScheme name="Custom 4">
      <a:majorFont>
        <a:latin typeface="Goudy Old Style"/>
        <a:ea typeface=""/>
        <a:cs typeface=""/>
      </a:majorFont>
      <a:minorFont>
        <a:latin typeface="Goudy Old Style"/>
        <a:ea typeface=""/>
        <a:cs typeface=""/>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THREE.pptx" id="{E781C72B-3D65-4B8D-9071-33B66AF0EF30}" vid="{3A5A58F2-9BE1-435C-B12D-88FD9BF70179}"/>
    </a:ext>
  </a:extLst>
</a:theme>
</file>

<file path=docProps/app.xml><?xml version="1.0" encoding="utf-8"?>
<Properties xmlns="http://schemas.openxmlformats.org/officeDocument/2006/extended-properties" xmlns:vt="http://schemas.openxmlformats.org/officeDocument/2006/docPropsVTypes">
  <Template>Earthy inspiration</Template>
  <TotalTime>0</TotalTime>
  <Words>1133</Words>
  <Application>Microsoft Office PowerPoint</Application>
  <PresentationFormat>Widescreen</PresentationFormat>
  <Paragraphs>153</Paragraphs>
  <Slides>19</Slides>
  <Notes>0</Notes>
  <HiddenSlides>0</HiddenSlides>
  <MMClips>10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B Koodak</vt:lpstr>
      <vt:lpstr>Cambria Math</vt:lpstr>
      <vt:lpstr>Goudy Old Style</vt:lpstr>
      <vt:lpstr>Trebuchet MS</vt:lpstr>
      <vt:lpstr>Wingdings</vt:lpstr>
      <vt:lpstr>Wingdings 2</vt:lpstr>
      <vt:lpstr>SlateVTI</vt:lpstr>
      <vt:lpstr>بسم الله الرحمن الرحیم</vt:lpstr>
      <vt:lpstr>PowerPoint Presentation</vt:lpstr>
      <vt:lpstr>PowerPoint Presentation</vt:lpstr>
      <vt:lpstr>PowerPoint Presentation</vt:lpstr>
      <vt:lpstr>PowerPoint Presentation</vt:lpstr>
      <vt:lpstr>PowerPoint Presentation</vt:lpstr>
      <vt:lpstr>PowerPoint Presentation</vt:lpstr>
      <vt:lpstr>7-محیط هر یک از شکل های زیر را حساب کنید.</vt:lpstr>
      <vt:lpstr>PowerPoint Presentation</vt:lpstr>
      <vt:lpstr>PowerPoint Presentation</vt:lpstr>
      <vt:lpstr>PowerPoint Presentation</vt:lpstr>
      <vt:lpstr>PowerPoint Presentation</vt:lpstr>
      <vt:lpstr>PowerPoint Presentation</vt:lpstr>
      <vt:lpstr>PowerPoint Presentation</vt:lpstr>
      <vt:lpstr>12-محیط شکل های زیر را بدست آورید.</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2020-04-09T16:05:46Z</dcterms:created>
  <dcterms:modified xsi:type="dcterms:W3CDTF">2020-04-11T07:21:56Z</dcterms:modified>
</cp:coreProperties>
</file>