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62" r:id="rId4"/>
  </p:sldMasterIdLst>
  <p:notesMasterIdLst>
    <p:notesMasterId r:id="rId13"/>
  </p:notesMasterIdLst>
  <p:sldIdLst>
    <p:sldId id="285" r:id="rId5"/>
    <p:sldId id="286" r:id="rId6"/>
    <p:sldId id="287" r:id="rId7"/>
    <p:sldId id="288" r:id="rId8"/>
    <p:sldId id="289" r:id="rId9"/>
    <p:sldId id="290" r:id="rId10"/>
    <p:sldId id="291" r:id="rId11"/>
    <p:sldId id="292"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106" y="21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38646-CEA8-41F9-BD9F-D1FA107D99CC}" type="datetimeFigureOut">
              <a:rPr lang="en-US" smtClean="0"/>
              <a:t>4/23/2020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040C8-62D2-4EA7-B200-D3B8C06AAFD8}" type="slidenum">
              <a:rPr lang="en-US" smtClean="0"/>
              <a:t>‹#›</a:t>
            </a:fld>
            <a:endParaRPr lang="en-US"/>
          </a:p>
        </p:txBody>
      </p:sp>
    </p:spTree>
    <p:extLst>
      <p:ext uri="{BB962C8B-B14F-4D97-AF65-F5344CB8AC3E}">
        <p14:creationId xmlns:p14="http://schemas.microsoft.com/office/powerpoint/2010/main" val="2483067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4E39389-D342-42C9-A280-8ADE336DA885}" type="datetime1">
              <a:rPr lang="en-US" smtClean="0"/>
              <a:t>4/23/2020</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2057715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9B8B6D2-5532-4B59-9C5A-AB106F128946}" type="datetime1">
              <a:rPr lang="en-US" smtClean="0"/>
              <a:t>4/23/2020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214081776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9B8B6D2-5532-4B59-9C5A-AB106F128946}" type="datetime1">
              <a:rPr lang="en-US" smtClean="0"/>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209625418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9B8B6D2-5532-4B59-9C5A-AB106F128946}" type="datetime1">
              <a:rPr lang="en-US" smtClean="0"/>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302040724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9B8B6D2-5532-4B59-9C5A-AB106F128946}" type="datetime1">
              <a:rPr lang="en-US" smtClean="0"/>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338931466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9B8B6D2-5532-4B59-9C5A-AB106F128946}" type="datetime1">
              <a:rPr lang="en-US" smtClean="0"/>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388249177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9B8B6D2-5532-4B59-9C5A-AB106F128946}" type="datetime1">
              <a:rPr lang="en-US" smtClean="0"/>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367598332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B5ED82-9221-4209-9FC6-897FECC94D85}" type="datetime1">
              <a:rPr lang="en-US" smtClean="0"/>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218960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695C5F-8991-4788-8021-97F7E97CAA77}" type="datetime1">
              <a:rPr lang="en-US" smtClean="0"/>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1967927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80732C-99B6-468D-8E86-54127C661C29}" type="datetime1">
              <a:rPr lang="en-US" smtClean="0"/>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3703384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6096AA6-1553-455E-A701-5DB89675312A}" type="datetime1">
              <a:rPr lang="en-US" smtClean="0"/>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326624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A427D05-0AAA-4191-8602-39A011BE220C}" type="datetime1">
              <a:rPr lang="en-US" smtClean="0"/>
              <a:t>4/23/2020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2381197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69B8012-90E5-4BF2-B13D-6DEC2EE5E086}" type="datetime1">
              <a:rPr lang="en-US" smtClean="0"/>
              <a:t>4/23/2020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313132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D562E2D-C320-4C5E-98F1-D60DBA71A352}" type="datetime1">
              <a:rPr lang="en-US" smtClean="0"/>
              <a:t>4/23/2020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3293572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06C99D-E4E2-4DDF-8629-131208CB18B0}" type="datetime1">
              <a:rPr lang="en-US" smtClean="0"/>
              <a:t>4/23/2020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3182304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B420CF4-5FC9-46F3-B596-BE1F927BA2F1}" type="datetime1">
              <a:rPr lang="en-US" smtClean="0"/>
              <a:t>4/23/2020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4146689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F1ABFC0-89FE-4355-9E74-11DC57FEA97E}" type="datetime1">
              <a:rPr lang="en-US" smtClean="0"/>
              <a:t>4/23/2020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3226886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9B8B6D2-5532-4B59-9C5A-AB106F128946}" type="datetime1">
              <a:rPr lang="en-US" smtClean="0"/>
              <a:t>4/23/2020</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351728114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hf sldNum="0" hdr="0" ftr="0" dt="0"/>
  <p:txStyles>
    <p:title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r" defTabSz="457200" rtl="1"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r" defTabSz="457200" rtl="1"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r" defTabSz="457200" rtl="1"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r" defTabSz="457200" rtl="1"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r" defTabSz="457200" rtl="1"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r" defTabSz="457200" rtl="1"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r" defTabSz="457200" rtl="1"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r" defTabSz="457200" rtl="1"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9.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atellite view of the Earth">
            <a:extLst>
              <a:ext uri="{FF2B5EF4-FFF2-40B4-BE49-F238E27FC236}">
                <a16:creationId xmlns:a16="http://schemas.microsoft.com/office/drawing/2014/main" id="{997CF875-7865-4B60-BE3C-F759090A4D58}"/>
              </a:ext>
            </a:extLst>
          </p:cNvPr>
          <p:cNvPicPr>
            <a:picLocks noChangeAspect="1"/>
          </p:cNvPicPr>
          <p:nvPr/>
        </p:nvPicPr>
        <p:blipFill rotWithShape="1">
          <a:blip r:embed="rId2"/>
          <a:srcRect t="3125" b="3125"/>
          <a:stretch/>
        </p:blipFill>
        <p:spPr>
          <a:xfrm>
            <a:off x="20" y="10"/>
            <a:ext cx="12191980" cy="6857990"/>
          </a:xfrm>
          <a:prstGeom prst="rect">
            <a:avLst/>
          </a:prstGeom>
        </p:spPr>
      </p:pic>
      <p:sp>
        <p:nvSpPr>
          <p:cNvPr id="2" name="Title 1">
            <a:extLst>
              <a:ext uri="{FF2B5EF4-FFF2-40B4-BE49-F238E27FC236}">
                <a16:creationId xmlns:a16="http://schemas.microsoft.com/office/drawing/2014/main" id="{646D0423-92ED-41A8-B13E-ED2A99FC380C}"/>
              </a:ext>
            </a:extLst>
          </p:cNvPr>
          <p:cNvSpPr>
            <a:spLocks noGrp="1"/>
          </p:cNvSpPr>
          <p:nvPr>
            <p:ph type="ctrTitle"/>
          </p:nvPr>
        </p:nvSpPr>
        <p:spPr>
          <a:solidFill>
            <a:schemeClr val="bg1">
              <a:alpha val="60000"/>
            </a:schemeClr>
          </a:solidFill>
          <a:ln w="38100" cap="sq">
            <a:solidFill>
              <a:schemeClr val="tx1"/>
            </a:solidFill>
            <a:miter lim="800000"/>
          </a:ln>
        </p:spPr>
        <p:txBody>
          <a:bodyPr anchor="ctr">
            <a:normAutofit/>
          </a:bodyPr>
          <a:lstStyle/>
          <a:p>
            <a:r>
              <a:rPr lang="fa-IR" dirty="0" smtClean="0">
                <a:solidFill>
                  <a:schemeClr val="tx1"/>
                </a:solidFill>
                <a:cs typeface="B Koodak" panose="00000700000000000000" pitchFamily="2" charset="-78"/>
              </a:rPr>
              <a:t>بسم الله الرحمن الرحیم</a:t>
            </a:r>
            <a:endParaRPr lang="en-US" dirty="0">
              <a:solidFill>
                <a:schemeClr val="tx1"/>
              </a:solidFill>
              <a:cs typeface="B Koodak" panose="00000700000000000000" pitchFamily="2" charset="-78"/>
            </a:endParaRPr>
          </a:p>
        </p:txBody>
      </p:sp>
      <p:sp>
        <p:nvSpPr>
          <p:cNvPr id="3" name="Subtitle 2">
            <a:extLst>
              <a:ext uri="{FF2B5EF4-FFF2-40B4-BE49-F238E27FC236}">
                <a16:creationId xmlns:a16="http://schemas.microsoft.com/office/drawing/2014/main" id="{74B4D8F8-4E82-4BDB-B682-C4008F4B24EF}"/>
              </a:ext>
            </a:extLst>
          </p:cNvPr>
          <p:cNvSpPr>
            <a:spLocks noGrp="1"/>
          </p:cNvSpPr>
          <p:nvPr>
            <p:ph type="subTitle" idx="1"/>
          </p:nvPr>
        </p:nvSpPr>
        <p:spPr>
          <a:xfrm>
            <a:off x="248085" y="4291584"/>
            <a:ext cx="6801612" cy="1239894"/>
          </a:xfrm>
        </p:spPr>
        <p:txBody>
          <a:bodyPr>
            <a:normAutofit/>
          </a:bodyPr>
          <a:lstStyle/>
          <a:p>
            <a:pPr algn="r"/>
            <a:r>
              <a:rPr lang="fa-IR" dirty="0" smtClean="0">
                <a:solidFill>
                  <a:srgbClr val="FFFFFF"/>
                </a:solidFill>
                <a:cs typeface="B Koodak" panose="00000700000000000000" pitchFamily="2" charset="-78"/>
              </a:rPr>
              <a:t>موضوع:حل تمرین صفحه 121 کتاب پایه پنجم</a:t>
            </a:r>
          </a:p>
          <a:p>
            <a:pPr algn="l"/>
            <a:r>
              <a:rPr lang="fa-IR" dirty="0" smtClean="0">
                <a:solidFill>
                  <a:srgbClr val="FFFFFF"/>
                </a:solidFill>
                <a:cs typeface="B Koodak" panose="00000700000000000000" pitchFamily="2" charset="-78"/>
              </a:rPr>
              <a:t>تهیه کننده:فاطمه قاسمی</a:t>
            </a:r>
            <a:endParaRPr lang="en-US" dirty="0">
              <a:solidFill>
                <a:srgbClr val="FFFFFF"/>
              </a:solidFill>
              <a:cs typeface="B Koodak" panose="00000700000000000000" pitchFamily="2" charset="-78"/>
            </a:endParaRPr>
          </a:p>
        </p:txBody>
      </p:sp>
    </p:spTree>
    <p:extLst>
      <p:ext uri="{BB962C8B-B14F-4D97-AF65-F5344CB8AC3E}">
        <p14:creationId xmlns:p14="http://schemas.microsoft.com/office/powerpoint/2010/main" val="24010680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87679" y="296092"/>
                <a:ext cx="11268891" cy="6261462"/>
              </a:xfrm>
            </p:spPr>
            <p:txBody>
              <a:bodyPr>
                <a:normAutofit/>
              </a:bodyPr>
              <a:lstStyle/>
              <a:p>
                <a:pPr marL="0" indent="0">
                  <a:buNone/>
                </a:pPr>
                <a:r>
                  <a:rPr lang="fa-IR" sz="2000" dirty="0" smtClean="0">
                    <a:cs typeface="B Koodak" panose="00000700000000000000" pitchFamily="2" charset="-78"/>
                  </a:rPr>
                  <a:t>1- برای اندازه گیری حجم هر یک از مواد زیر،چه واحدی را پیشنهاد می کنید؟</a:t>
                </a:r>
              </a:p>
              <a:p>
                <a:pPr marL="0" indent="0">
                  <a:buNone/>
                </a:pPr>
                <a:r>
                  <a:rPr lang="fa-IR" sz="2000" dirty="0" smtClean="0">
                    <a:cs typeface="B Koodak" panose="00000700000000000000" pitchFamily="2" charset="-78"/>
                  </a:rPr>
                  <a:t>آب یک آکواریوم</a:t>
                </a:r>
                <a:r>
                  <a:rPr lang="fa-IR" sz="2000" dirty="0" smtClean="0">
                    <a:solidFill>
                      <a:srgbClr val="FF0000"/>
                    </a:solidFill>
                    <a:cs typeface="B Koodak" panose="00000700000000000000" pitchFamily="2" charset="-78"/>
                  </a:rPr>
                  <a:t>  لیتر</a:t>
                </a:r>
                <a:endParaRPr lang="fa-IR" sz="2000" dirty="0" smtClean="0">
                  <a:cs typeface="B Koodak" panose="00000700000000000000" pitchFamily="2" charset="-78"/>
                </a:endParaRPr>
              </a:p>
              <a:p>
                <a:pPr marL="0" indent="0">
                  <a:buNone/>
                </a:pPr>
                <a:r>
                  <a:rPr lang="fa-IR" sz="2000" dirty="0" smtClean="0">
                    <a:cs typeface="B Koodak" panose="00000700000000000000" pitchFamily="2" charset="-78"/>
                  </a:rPr>
                  <a:t>شربت سرما خوردگی که بیمار در هر وعده باید مصرف کند   </a:t>
                </a:r>
                <a:r>
                  <a:rPr lang="fa-IR" sz="2000" dirty="0" smtClean="0">
                    <a:solidFill>
                      <a:srgbClr val="FF0000"/>
                    </a:solidFill>
                    <a:cs typeface="B Koodak" panose="00000700000000000000" pitchFamily="2" charset="-78"/>
                  </a:rPr>
                  <a:t>سی سی</a:t>
                </a:r>
                <a:endParaRPr lang="fa-IR" sz="2000" dirty="0" smtClean="0">
                  <a:cs typeface="B Koodak" panose="00000700000000000000" pitchFamily="2" charset="-78"/>
                </a:endParaRPr>
              </a:p>
              <a:p>
                <a:pPr marL="0" indent="0">
                  <a:buNone/>
                </a:pPr>
                <a:r>
                  <a:rPr lang="fa-IR" sz="2000" dirty="0" smtClean="0">
                    <a:cs typeface="B Koodak" panose="00000700000000000000" pitchFamily="2" charset="-78"/>
                  </a:rPr>
                  <a:t>آبی که به یک گلدان می دهیم  </a:t>
                </a:r>
                <a:r>
                  <a:rPr lang="fa-IR" sz="2000" dirty="0" smtClean="0">
                    <a:solidFill>
                      <a:srgbClr val="FF0000"/>
                    </a:solidFill>
                    <a:cs typeface="B Koodak" panose="00000700000000000000" pitchFamily="2" charset="-78"/>
                  </a:rPr>
                  <a:t>لیتر</a:t>
                </a:r>
                <a:endParaRPr lang="fa-IR" sz="2000" dirty="0" smtClean="0">
                  <a:cs typeface="B Koodak" panose="00000700000000000000" pitchFamily="2" charset="-78"/>
                </a:endParaRPr>
              </a:p>
              <a:p>
                <a:pPr marL="0" indent="0">
                  <a:buNone/>
                </a:pPr>
                <a:r>
                  <a:rPr lang="fa-IR" sz="2000" dirty="0" smtClean="0">
                    <a:cs typeface="B Koodak" panose="00000700000000000000" pitchFamily="2" charset="-78"/>
                  </a:rPr>
                  <a:t>آبی که در طول روز باید بنوشیم </a:t>
                </a:r>
                <a:r>
                  <a:rPr lang="fa-IR" sz="2000" dirty="0" smtClean="0">
                    <a:solidFill>
                      <a:srgbClr val="FF0000"/>
                    </a:solidFill>
                    <a:cs typeface="B Koodak" panose="00000700000000000000" pitchFamily="2" charset="-78"/>
                  </a:rPr>
                  <a:t>لیتر(لیوان)</a:t>
                </a:r>
                <a:endParaRPr lang="fa-IR" sz="2000" dirty="0" smtClean="0">
                  <a:cs typeface="B Koodak" panose="00000700000000000000" pitchFamily="2" charset="-78"/>
                </a:endParaRPr>
              </a:p>
              <a:p>
                <a:pPr marL="0" indent="0">
                  <a:buNone/>
                </a:pPr>
                <a:endParaRPr lang="fa-IR" sz="2000" dirty="0" smtClean="0">
                  <a:cs typeface="B Koodak" panose="00000700000000000000" pitchFamily="2" charset="-78"/>
                </a:endParaRPr>
              </a:p>
              <a:p>
                <a:pPr marL="0" indent="0">
                  <a:buNone/>
                </a:pPr>
                <a:r>
                  <a:rPr lang="fa-IR" sz="2000" dirty="0" smtClean="0">
                    <a:cs typeface="B Koodak" panose="00000700000000000000" pitchFamily="2" charset="-78"/>
                  </a:rPr>
                  <a:t>2-کدام یک مقدار بیشتری را نشان می دهد؟</a:t>
                </a:r>
              </a:p>
              <a:p>
                <a:pPr marL="0" indent="0">
                  <a:buNone/>
                </a:pPr>
                <a:r>
                  <a:rPr lang="fa-IR" sz="2000" dirty="0" smtClean="0">
                    <a:cs typeface="B Koodak" panose="00000700000000000000" pitchFamily="2" charset="-78"/>
                  </a:rPr>
                  <a:t>1275سانتی متر مکعب،1/25 لیتر،</a:t>
                </a:r>
                <a14:m>
                  <m:oMath xmlns:m="http://schemas.openxmlformats.org/officeDocument/2006/math">
                    <m:r>
                      <a:rPr lang="fa-IR" sz="2000" b="0" i="1" smtClean="0">
                        <a:latin typeface="Cambria Math" panose="02040503050406030204" pitchFamily="18" charset="0"/>
                        <a:cs typeface="B Koodak" panose="00000700000000000000" pitchFamily="2" charset="-78"/>
                      </a:rPr>
                      <m:t>1</m:t>
                    </m:r>
                    <m:f>
                      <m:fPr>
                        <m:ctrlPr>
                          <a:rPr lang="fa-IR" sz="2000" b="0" i="1" smtClean="0">
                            <a:latin typeface="Cambria Math" panose="02040503050406030204" pitchFamily="18" charset="0"/>
                            <a:cs typeface="B Koodak" panose="00000700000000000000" pitchFamily="2" charset="-78"/>
                          </a:rPr>
                        </m:ctrlPr>
                      </m:fPr>
                      <m:num>
                        <m:r>
                          <a:rPr lang="fa-IR" sz="2000" b="0" i="1" smtClean="0">
                            <a:latin typeface="Cambria Math" panose="02040503050406030204" pitchFamily="18" charset="0"/>
                            <a:cs typeface="B Koodak" panose="00000700000000000000" pitchFamily="2" charset="-78"/>
                          </a:rPr>
                          <m:t>1</m:t>
                        </m:r>
                      </m:num>
                      <m:den>
                        <m:r>
                          <a:rPr lang="fa-IR" sz="2000" b="0" i="1" smtClean="0">
                            <a:latin typeface="Cambria Math" panose="02040503050406030204" pitchFamily="18" charset="0"/>
                            <a:cs typeface="B Koodak" panose="00000700000000000000" pitchFamily="2" charset="-78"/>
                          </a:rPr>
                          <m:t>3</m:t>
                        </m:r>
                      </m:den>
                    </m:f>
                  </m:oMath>
                </a14:m>
                <a:r>
                  <a:rPr lang="fa-IR" sz="2000" dirty="0" smtClean="0">
                    <a:cs typeface="B Koodak" panose="00000700000000000000" pitchFamily="2" charset="-78"/>
                  </a:rPr>
                  <a:t>  لیتر</a:t>
                </a:r>
              </a:p>
              <a:p>
                <a:pPr marL="0" indent="0">
                  <a:buNone/>
                </a:pPr>
                <a:r>
                  <a:rPr lang="fa-IR" sz="2000" dirty="0" smtClean="0">
                    <a:cs typeface="B Koodak" panose="00000700000000000000" pitchFamily="2" charset="-78"/>
                  </a:rPr>
                  <a:t>1275 سانتی متر مکعب یعنی 1/275 لیتر که از 1/25 لیتر بیشتر است و سوال از ما خواسته که کدام یک مقدار بیشتری را نشان می دهد.حالا دو عدد یک و یک سوم را با 1/275 مقایسه می کنیم، این عدد از یک و یک سوم کوچکتر است چون 1/275 تقریبا نزدیک یک و یک چهارم است.</a:t>
                </a:r>
              </a:p>
              <a:p>
                <a:pPr marL="0" indent="0">
                  <a:buNone/>
                </a:pPr>
                <a:endParaRPr lang="fa-IR" sz="2000" dirty="0">
                  <a:cs typeface="B Koodak" panose="000007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87679" y="296092"/>
                <a:ext cx="11268891" cy="6261462"/>
              </a:xfrm>
              <a:blipFill>
                <a:blip r:embed="rId4"/>
                <a:stretch>
                  <a:fillRect l="-324" r="-541"/>
                </a:stretch>
              </a:blipFill>
            </p:spPr>
            <p:txBody>
              <a:bodyPr/>
              <a:lstStyle/>
              <a:p>
                <a:r>
                  <a:rPr lang="fa-IR">
                    <a:noFill/>
                  </a:rPr>
                  <a:t> </a:t>
                </a:r>
              </a:p>
            </p:txBody>
          </p:sp>
        </mc:Fallback>
      </mc:AlternateContent>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5125" y="413616"/>
            <a:ext cx="487363" cy="487363"/>
          </a:xfrm>
          <a:prstGeom prst="rect">
            <a:avLst/>
          </a:prstGeom>
        </p:spPr>
      </p:pic>
    </p:spTree>
    <p:extLst>
      <p:ext uri="{BB962C8B-B14F-4D97-AF65-F5344CB8AC3E}">
        <p14:creationId xmlns:p14="http://schemas.microsoft.com/office/powerpoint/2010/main" val="40609736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9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70263" y="365760"/>
                <a:ext cx="11312434" cy="6113417"/>
              </a:xfrm>
            </p:spPr>
            <p:txBody>
              <a:bodyPr anchor="t">
                <a:normAutofit/>
              </a:bodyPr>
              <a:lstStyle/>
              <a:p>
                <a:pPr marL="0" indent="0">
                  <a:buNone/>
                </a:pPr>
                <a:r>
                  <a:rPr lang="fa-IR" sz="2000" dirty="0" smtClean="0">
                    <a:cs typeface="B Koodak" panose="00000700000000000000" pitchFamily="2" charset="-78"/>
                  </a:rPr>
                  <a:t>3- حجم شکل را با توجه به واحد،به صورت یک عدد مخلوط و یک عدد اعشاری بنویسید.</a:t>
                </a:r>
              </a:p>
              <a:p>
                <a:pPr marL="0" indent="0">
                  <a:buNone/>
                </a:pPr>
                <a:r>
                  <a:rPr lang="fa-IR" sz="2000" dirty="0">
                    <a:cs typeface="B Koodak" panose="00000700000000000000" pitchFamily="2" charset="-78"/>
                  </a:rPr>
                  <a:t> </a:t>
                </a:r>
                <a:r>
                  <a:rPr lang="fa-IR" sz="2000" dirty="0" smtClean="0">
                    <a:cs typeface="B Koodak" panose="00000700000000000000" pitchFamily="2" charset="-78"/>
                  </a:rPr>
                  <a:t>                                                                                                                                                 </a:t>
                </a:r>
                <a14:m>
                  <m:oMath xmlns:m="http://schemas.openxmlformats.org/officeDocument/2006/math">
                    <m:r>
                      <a:rPr lang="fa-IR" sz="200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5</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25</m:t>
                    </m:r>
                  </m:oMath>
                </a14:m>
                <a:r>
                  <a:rPr lang="fa-IR" sz="2000" dirty="0" smtClean="0">
                    <a:cs typeface="B Koodak" panose="00000700000000000000" pitchFamily="2" charset="-78"/>
                  </a:rPr>
                  <a:t>  </a:t>
                </a:r>
                <a14:m>
                  <m:oMath xmlns:m="http://schemas.openxmlformats.org/officeDocument/2006/math">
                    <m:r>
                      <a:rPr lang="fa-IR" sz="2000" b="0" i="1" smtClean="0">
                        <a:latin typeface="Cambria Math" panose="02040503050406030204" pitchFamily="18" charset="0"/>
                        <a:cs typeface="B Koodak" panose="00000700000000000000" pitchFamily="2" charset="-78"/>
                      </a:rPr>
                      <m:t>5</m:t>
                    </m:r>
                    <m:f>
                      <m:fPr>
                        <m:ctrlPr>
                          <a:rPr lang="fa-IR" sz="2000" b="0" i="1" smtClean="0">
                            <a:latin typeface="Cambria Math" panose="02040503050406030204" pitchFamily="18" charset="0"/>
                            <a:cs typeface="B Koodak" panose="00000700000000000000" pitchFamily="2" charset="-78"/>
                          </a:rPr>
                        </m:ctrlPr>
                      </m:fPr>
                      <m:num>
                        <m:r>
                          <a:rPr lang="fa-IR" sz="2000" b="0" i="1" smtClean="0">
                            <a:latin typeface="Cambria Math" panose="02040503050406030204" pitchFamily="18" charset="0"/>
                            <a:cs typeface="B Koodak" panose="00000700000000000000" pitchFamily="2" charset="-78"/>
                          </a:rPr>
                          <m:t>1</m:t>
                        </m:r>
                      </m:num>
                      <m:den>
                        <m:r>
                          <a:rPr lang="fa-IR" sz="2000" b="0" i="1" smtClean="0">
                            <a:latin typeface="Cambria Math" panose="02040503050406030204" pitchFamily="18" charset="0"/>
                            <a:cs typeface="B Koodak" panose="00000700000000000000" pitchFamily="2" charset="-78"/>
                          </a:rPr>
                          <m:t>4</m:t>
                        </m:r>
                      </m:den>
                    </m:f>
                  </m:oMath>
                </a14:m>
                <a:endParaRPr lang="fa-IR" sz="2000" dirty="0" smtClean="0">
                  <a:cs typeface="B Koodak" panose="00000700000000000000" pitchFamily="2" charset="-78"/>
                </a:endParaRPr>
              </a:p>
              <a:p>
                <a:pPr marL="0" indent="0">
                  <a:buNone/>
                </a:pPr>
                <a:r>
                  <a:rPr lang="fa-IR" sz="2000" dirty="0">
                    <a:cs typeface="B Koodak" panose="00000700000000000000" pitchFamily="2" charset="-78"/>
                  </a:rPr>
                  <a:t> </a:t>
                </a:r>
                <a:endParaRPr lang="fa-IR" sz="2000" dirty="0" smtClean="0">
                  <a:cs typeface="B Koodak" panose="00000700000000000000" pitchFamily="2" charset="-78"/>
                </a:endParaRPr>
              </a:p>
              <a:p>
                <a:pPr marL="0" indent="0">
                  <a:buNone/>
                </a:pPr>
                <a:endParaRPr lang="fa-IR" sz="2400" dirty="0" smtClean="0">
                  <a:cs typeface="B Koodak" panose="000007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70263" y="365760"/>
                <a:ext cx="11312434" cy="6113417"/>
              </a:xfrm>
              <a:blipFill>
                <a:blip r:embed="rId2"/>
                <a:stretch>
                  <a:fillRect t="-499" r="-647"/>
                </a:stretch>
              </a:blipFill>
            </p:spPr>
            <p:txBody>
              <a:bodyPr/>
              <a:lstStyle/>
              <a:p>
                <a:r>
                  <a:rPr lang="fa-IR">
                    <a:noFill/>
                  </a:rPr>
                  <a:t> </a:t>
                </a:r>
              </a:p>
            </p:txBody>
          </p:sp>
        </mc:Fallback>
      </mc:AlternateContent>
      <p:grpSp>
        <p:nvGrpSpPr>
          <p:cNvPr id="15" name="Group 14"/>
          <p:cNvGrpSpPr/>
          <p:nvPr/>
        </p:nvGrpSpPr>
        <p:grpSpPr>
          <a:xfrm>
            <a:off x="1101634" y="2634337"/>
            <a:ext cx="9666514" cy="1750426"/>
            <a:chOff x="1598024" y="1571891"/>
            <a:chExt cx="9666514" cy="1750426"/>
          </a:xfrm>
        </p:grpSpPr>
        <p:sp>
          <p:nvSpPr>
            <p:cNvPr id="6" name="Can 5"/>
            <p:cNvSpPr/>
            <p:nvPr/>
          </p:nvSpPr>
          <p:spPr>
            <a:xfrm>
              <a:off x="10175967" y="2830285"/>
              <a:ext cx="1088571" cy="49202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0" name="Can 9"/>
            <p:cNvSpPr/>
            <p:nvPr/>
          </p:nvSpPr>
          <p:spPr>
            <a:xfrm>
              <a:off x="3300549" y="1571893"/>
              <a:ext cx="1088571" cy="175042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1" name="Can 10"/>
            <p:cNvSpPr/>
            <p:nvPr/>
          </p:nvSpPr>
          <p:spPr>
            <a:xfrm>
              <a:off x="1598024" y="1571894"/>
              <a:ext cx="1088571" cy="175042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2" name="Can 11"/>
            <p:cNvSpPr/>
            <p:nvPr/>
          </p:nvSpPr>
          <p:spPr>
            <a:xfrm>
              <a:off x="5055326" y="1571892"/>
              <a:ext cx="1088571" cy="175042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3" name="Can 12"/>
            <p:cNvSpPr/>
            <p:nvPr/>
          </p:nvSpPr>
          <p:spPr>
            <a:xfrm>
              <a:off x="6757851" y="1571892"/>
              <a:ext cx="1088571" cy="175042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4" name="Can 13"/>
            <p:cNvSpPr/>
            <p:nvPr/>
          </p:nvSpPr>
          <p:spPr>
            <a:xfrm>
              <a:off x="8447316" y="1571891"/>
              <a:ext cx="1088571" cy="175042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grpSp>
    </p:spTree>
    <p:extLst>
      <p:ext uri="{BB962C8B-B14F-4D97-AF65-F5344CB8AC3E}">
        <p14:creationId xmlns:p14="http://schemas.microsoft.com/office/powerpoint/2010/main" val="41248424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00593" y="496389"/>
                <a:ext cx="11251475" cy="5974079"/>
              </a:xfrm>
            </p:spPr>
            <p:txBody>
              <a:bodyPr anchor="t">
                <a:normAutofit/>
              </a:bodyPr>
              <a:lstStyle/>
              <a:p>
                <a:pPr marL="0" indent="0">
                  <a:lnSpc>
                    <a:spcPct val="150000"/>
                  </a:lnSpc>
                  <a:buNone/>
                </a:pPr>
                <a:r>
                  <a:rPr lang="fa-IR" sz="2000" dirty="0" smtClean="0">
                    <a:cs typeface="B Koodak" panose="00000700000000000000" pitchFamily="2" charset="-78"/>
                  </a:rPr>
                  <a:t>4-دانش آموزان یک کلاس تصمیم گرفته اند که در جشن عید مبعث،از دوستانشان با شربت پذیرایی کنند.اگر گنجایش یک لیوان 200 سی سی باشد و تعداد دانش آموزان کلاس 25 نفر باشد،برای تهیه شربت به یک ظرف چند لیتری نیاز است؟</a:t>
                </a:r>
              </a:p>
              <a:p>
                <a:pPr marL="0" indent="0">
                  <a:lnSpc>
                    <a:spcPct val="150000"/>
                  </a:lnSpc>
                  <a:buNone/>
                </a:pPr>
                <a:r>
                  <a:rPr lang="fa-IR" sz="2000" dirty="0">
                    <a:cs typeface="B Koodak" panose="00000700000000000000" pitchFamily="2" charset="-78"/>
                  </a:rPr>
                  <a:t> </a:t>
                </a:r>
                <a:r>
                  <a:rPr lang="fa-IR" sz="2000" dirty="0" smtClean="0">
                    <a:cs typeface="B Koodak" panose="00000700000000000000" pitchFamily="2" charset="-78"/>
                  </a:rPr>
                  <a:t>                                                                 سانتی متر مکعب     </a:t>
                </a:r>
                <a14:m>
                  <m:oMath xmlns:m="http://schemas.openxmlformats.org/officeDocument/2006/math">
                    <m:r>
                      <a:rPr lang="fa-IR" sz="2000" b="0" i="1" smtClean="0">
                        <a:latin typeface="Cambria Math" panose="02040503050406030204" pitchFamily="18" charset="0"/>
                        <a:cs typeface="B Koodak" panose="00000700000000000000" pitchFamily="2" charset="-78"/>
                      </a:rPr>
                      <m:t>25</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200</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5000</m:t>
                    </m:r>
                  </m:oMath>
                </a14:m>
                <a:endParaRPr lang="fa-IR" sz="2000" dirty="0" smtClean="0">
                  <a:cs typeface="B Koodak" panose="00000700000000000000" pitchFamily="2" charset="-78"/>
                </a:endParaRPr>
              </a:p>
              <a:p>
                <a:pPr marL="0" indent="0">
                  <a:lnSpc>
                    <a:spcPct val="150000"/>
                  </a:lnSpc>
                  <a:buNone/>
                </a:pPr>
                <a:r>
                  <a:rPr lang="fa-IR" sz="2000" dirty="0" smtClean="0">
                    <a:cs typeface="B Koodak" panose="00000700000000000000" pitchFamily="2" charset="-78"/>
                  </a:rPr>
                  <a:t>برای تهیه شربت به یک ظرف 5 لیتری نیاز داریم.</a:t>
                </a:r>
                <a:endParaRPr lang="fa-IR" sz="2000" dirty="0">
                  <a:cs typeface="B Koodak" panose="000007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00593" y="496389"/>
                <a:ext cx="11251475" cy="5974079"/>
              </a:xfrm>
              <a:blipFill>
                <a:blip r:embed="rId4"/>
                <a:stretch>
                  <a:fillRect r="-650"/>
                </a:stretch>
              </a:blipFill>
            </p:spPr>
            <p:txBody>
              <a:bodyPr/>
              <a:lstStyle/>
              <a:p>
                <a:r>
                  <a:rPr lang="fa-IR">
                    <a:noFill/>
                  </a:rPr>
                  <a:t> </a:t>
                </a:r>
              </a:p>
            </p:txBody>
          </p:sp>
        </mc:Fallback>
      </mc:AlternateContent>
      <p:graphicFrame>
        <p:nvGraphicFramePr>
          <p:cNvPr id="4" name="Table 3"/>
          <p:cNvGraphicFramePr>
            <a:graphicFrameLocks noGrp="1"/>
          </p:cNvGraphicFramePr>
          <p:nvPr>
            <p:extLst>
              <p:ext uri="{D42A27DB-BD31-4B8C-83A1-F6EECF244321}">
                <p14:modId xmlns:p14="http://schemas.microsoft.com/office/powerpoint/2010/main" val="4216585268"/>
              </p:ext>
            </p:extLst>
          </p:nvPr>
        </p:nvGraphicFramePr>
        <p:xfrm>
          <a:off x="1219199" y="2835847"/>
          <a:ext cx="2966721" cy="1919032"/>
        </p:xfrm>
        <a:graphic>
          <a:graphicData uri="http://schemas.openxmlformats.org/drawingml/2006/table">
            <a:tbl>
              <a:tblPr rtl="1" firstRow="1" bandRow="1">
                <a:tableStyleId>{5C22544A-7EE6-4342-B048-85BDC9FD1C3A}</a:tableStyleId>
              </a:tblPr>
              <a:tblGrid>
                <a:gridCol w="988907">
                  <a:extLst>
                    <a:ext uri="{9D8B030D-6E8A-4147-A177-3AD203B41FA5}">
                      <a16:colId xmlns:a16="http://schemas.microsoft.com/office/drawing/2014/main" val="2007087827"/>
                    </a:ext>
                  </a:extLst>
                </a:gridCol>
                <a:gridCol w="988907">
                  <a:extLst>
                    <a:ext uri="{9D8B030D-6E8A-4147-A177-3AD203B41FA5}">
                      <a16:colId xmlns:a16="http://schemas.microsoft.com/office/drawing/2014/main" val="176517425"/>
                    </a:ext>
                  </a:extLst>
                </a:gridCol>
                <a:gridCol w="988907">
                  <a:extLst>
                    <a:ext uri="{9D8B030D-6E8A-4147-A177-3AD203B41FA5}">
                      <a16:colId xmlns:a16="http://schemas.microsoft.com/office/drawing/2014/main" val="2853320933"/>
                    </a:ext>
                  </a:extLst>
                </a:gridCol>
              </a:tblGrid>
              <a:tr h="959516">
                <a:tc>
                  <a:txBody>
                    <a:bodyPr/>
                    <a:lstStyle/>
                    <a:p>
                      <a:pPr algn="ctr" rtl="1"/>
                      <a:r>
                        <a:rPr lang="fa-IR" sz="1800" dirty="0" smtClean="0">
                          <a:cs typeface="B Koodak" panose="00000700000000000000" pitchFamily="2" charset="-78"/>
                        </a:rPr>
                        <a:t>5</a:t>
                      </a:r>
                      <a:endParaRPr lang="fa-IR" sz="1800" dirty="0">
                        <a:cs typeface="B Koodak" panose="00000700000000000000" pitchFamily="2" charset="-78"/>
                      </a:endParaRPr>
                    </a:p>
                  </a:txBody>
                  <a:tcPr anchor="ctr"/>
                </a:tc>
                <a:tc>
                  <a:txBody>
                    <a:bodyPr/>
                    <a:lstStyle/>
                    <a:p>
                      <a:pPr algn="ctr" rtl="1"/>
                      <a:r>
                        <a:rPr lang="fa-IR" sz="1800" dirty="0" smtClean="0">
                          <a:cs typeface="B Koodak" panose="00000700000000000000" pitchFamily="2" charset="-78"/>
                        </a:rPr>
                        <a:t>1</a:t>
                      </a:r>
                      <a:endParaRPr lang="fa-IR" sz="1800" dirty="0">
                        <a:cs typeface="B Koodak" panose="00000700000000000000" pitchFamily="2" charset="-78"/>
                      </a:endParaRPr>
                    </a:p>
                  </a:txBody>
                  <a:tcPr anchor="ctr"/>
                </a:tc>
                <a:tc>
                  <a:txBody>
                    <a:bodyPr/>
                    <a:lstStyle/>
                    <a:p>
                      <a:pPr algn="ctr" rtl="1"/>
                      <a:r>
                        <a:rPr lang="fa-IR" sz="1800" dirty="0" smtClean="0">
                          <a:cs typeface="B Koodak" panose="00000700000000000000" pitchFamily="2" charset="-78"/>
                        </a:rPr>
                        <a:t>لیتر</a:t>
                      </a:r>
                      <a:endParaRPr lang="fa-IR" sz="1800" dirty="0">
                        <a:cs typeface="B Koodak" panose="00000700000000000000" pitchFamily="2" charset="-78"/>
                      </a:endParaRPr>
                    </a:p>
                  </a:txBody>
                  <a:tcPr anchor="ctr"/>
                </a:tc>
                <a:extLst>
                  <a:ext uri="{0D108BD9-81ED-4DB2-BD59-A6C34878D82A}">
                    <a16:rowId xmlns:a16="http://schemas.microsoft.com/office/drawing/2014/main" val="965900984"/>
                  </a:ext>
                </a:extLst>
              </a:tr>
              <a:tr h="959516">
                <a:tc>
                  <a:txBody>
                    <a:bodyPr/>
                    <a:lstStyle/>
                    <a:p>
                      <a:pPr algn="ctr" rtl="1"/>
                      <a:r>
                        <a:rPr lang="fa-IR" sz="1800" dirty="0" smtClean="0">
                          <a:cs typeface="B Koodak" panose="00000700000000000000" pitchFamily="2" charset="-78"/>
                        </a:rPr>
                        <a:t>5000</a:t>
                      </a:r>
                      <a:endParaRPr lang="fa-IR" sz="1800" dirty="0">
                        <a:cs typeface="B Koodak" panose="00000700000000000000" pitchFamily="2" charset="-78"/>
                      </a:endParaRPr>
                    </a:p>
                  </a:txBody>
                  <a:tcPr anchor="ctr"/>
                </a:tc>
                <a:tc>
                  <a:txBody>
                    <a:bodyPr/>
                    <a:lstStyle/>
                    <a:p>
                      <a:pPr algn="ctr" rtl="1"/>
                      <a:r>
                        <a:rPr lang="fa-IR" sz="1800" dirty="0" smtClean="0">
                          <a:cs typeface="B Koodak" panose="00000700000000000000" pitchFamily="2" charset="-78"/>
                        </a:rPr>
                        <a:t>1000</a:t>
                      </a:r>
                      <a:endParaRPr lang="fa-IR" sz="1800" dirty="0">
                        <a:cs typeface="B Koodak" panose="00000700000000000000" pitchFamily="2" charset="-78"/>
                      </a:endParaRPr>
                    </a:p>
                  </a:txBody>
                  <a:tcPr anchor="ctr"/>
                </a:tc>
                <a:tc>
                  <a:txBody>
                    <a:bodyPr/>
                    <a:lstStyle/>
                    <a:p>
                      <a:pPr algn="ctr" rtl="1"/>
                      <a:r>
                        <a:rPr lang="fa-IR" sz="1800" dirty="0" smtClean="0">
                          <a:cs typeface="B Koodak" panose="00000700000000000000" pitchFamily="2" charset="-78"/>
                        </a:rPr>
                        <a:t>سانتی متر مکعب</a:t>
                      </a:r>
                      <a:endParaRPr lang="fa-IR" sz="1800" dirty="0">
                        <a:cs typeface="B Koodak" panose="00000700000000000000" pitchFamily="2" charset="-78"/>
                      </a:endParaRPr>
                    </a:p>
                  </a:txBody>
                  <a:tcPr anchor="ctr"/>
                </a:tc>
                <a:extLst>
                  <a:ext uri="{0D108BD9-81ED-4DB2-BD59-A6C34878D82A}">
                    <a16:rowId xmlns:a16="http://schemas.microsoft.com/office/drawing/2014/main" val="459223433"/>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0834" y="5844597"/>
            <a:ext cx="487363" cy="487363"/>
          </a:xfrm>
          <a:prstGeom prst="rect">
            <a:avLst/>
          </a:prstGeom>
        </p:spPr>
      </p:pic>
    </p:spTree>
    <p:extLst>
      <p:ext uri="{BB962C8B-B14F-4D97-AF65-F5344CB8AC3E}">
        <p14:creationId xmlns:p14="http://schemas.microsoft.com/office/powerpoint/2010/main" val="32930624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87679" y="435430"/>
                <a:ext cx="11173097" cy="5878284"/>
              </a:xfrm>
            </p:spPr>
            <p:txBody>
              <a:bodyPr>
                <a:normAutofit/>
              </a:bodyPr>
              <a:lstStyle/>
              <a:p>
                <a:pPr marL="0" indent="0">
                  <a:lnSpc>
                    <a:spcPct val="150000"/>
                  </a:lnSpc>
                  <a:buNone/>
                </a:pPr>
                <a:r>
                  <a:rPr lang="fa-IR" sz="2000" dirty="0" smtClean="0">
                    <a:cs typeface="B Koodak" panose="00000700000000000000" pitchFamily="2" charset="-78"/>
                  </a:rPr>
                  <a:t>5-در یک آکواریوم 150 لیتری،حدّاکثر می توانیم 15ماهی 10 سانتی متر را نگه داری کنیم.پدر متین یک آکواریم 50 لیتری خریده است.او حداکثر چند ماهی 10 سانتی متری را می تواند در آکواریوم نگه داری کند؟</a:t>
                </a:r>
              </a:p>
              <a:p>
                <a:pPr marL="0" indent="0">
                  <a:lnSpc>
                    <a:spcPct val="150000"/>
                  </a:lnSpc>
                  <a:buNone/>
                </a:pPr>
                <a:r>
                  <a:rPr lang="fa-IR" sz="2000" dirty="0">
                    <a:cs typeface="B Koodak" panose="00000700000000000000" pitchFamily="2" charset="-78"/>
                  </a:rPr>
                  <a:t> </a:t>
                </a:r>
                <a:r>
                  <a:rPr lang="fa-IR" sz="2000" dirty="0" smtClean="0">
                    <a:cs typeface="B Koodak" panose="00000700000000000000" pitchFamily="2" charset="-78"/>
                  </a:rPr>
                  <a:t>                                                </a:t>
                </a:r>
                <a14:m>
                  <m:oMath xmlns:m="http://schemas.openxmlformats.org/officeDocument/2006/math">
                    <m:r>
                      <a:rPr lang="fa-IR" sz="2000" b="0" i="1" smtClean="0">
                        <a:latin typeface="Cambria Math" panose="02040503050406030204" pitchFamily="18" charset="0"/>
                        <a:cs typeface="B Koodak" panose="00000700000000000000" pitchFamily="2" charset="-78"/>
                      </a:rPr>
                      <m:t>15</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3</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5</m:t>
                    </m:r>
                    <m:r>
                      <a:rPr lang="fa-IR" sz="2000" b="0" i="1" smtClean="0">
                        <a:latin typeface="Cambria Math" panose="02040503050406030204" pitchFamily="18" charset="0"/>
                        <a:ea typeface="Cambria Math" panose="02040503050406030204" pitchFamily="18" charset="0"/>
                        <a:cs typeface="B Koodak" panose="00000700000000000000" pitchFamily="2" charset="-78"/>
                      </a:rPr>
                      <m:t> </m:t>
                    </m:r>
                  </m:oMath>
                </a14:m>
                <a:r>
                  <a:rPr lang="fa-IR" sz="2000" dirty="0" smtClean="0">
                    <a:cs typeface="B Koodak" panose="00000700000000000000" pitchFamily="2" charset="-78"/>
                  </a:rPr>
                  <a:t>                     </a:t>
                </a:r>
              </a:p>
              <a:p>
                <a:pPr marL="0" indent="0">
                  <a:lnSpc>
                    <a:spcPct val="150000"/>
                  </a:lnSpc>
                  <a:buNone/>
                </a:pPr>
                <a:r>
                  <a:rPr lang="fa-IR" sz="2000" dirty="0" smtClean="0">
                    <a:cs typeface="B Koodak" panose="00000700000000000000" pitchFamily="2" charset="-78"/>
                  </a:rPr>
                  <a:t>با توجه به رابطه ای که بین حجم آکواریومها در این سوال می توانیم </a:t>
                </a:r>
              </a:p>
              <a:p>
                <a:pPr marL="0" indent="0">
                  <a:lnSpc>
                    <a:spcPct val="150000"/>
                  </a:lnSpc>
                  <a:buNone/>
                </a:pPr>
                <a:r>
                  <a:rPr lang="fa-IR" sz="2000" dirty="0" smtClean="0">
                    <a:cs typeface="B Koodak" panose="00000700000000000000" pitchFamily="2" charset="-78"/>
                  </a:rPr>
                  <a:t>پیدا کنیم، می توانیم تعداد ماهی ها را مشخص کنیم.</a:t>
                </a:r>
              </a:p>
              <a:p>
                <a:pPr marL="0" indent="0">
                  <a:lnSpc>
                    <a:spcPct val="150000"/>
                  </a:lnSpc>
                  <a:buNone/>
                </a:pPr>
                <a:r>
                  <a:rPr lang="fa-IR" sz="2000" dirty="0" smtClean="0">
                    <a:cs typeface="B Koodak" panose="00000700000000000000" pitchFamily="2" charset="-78"/>
                  </a:rPr>
                  <a:t>در واقع چون حجم آکواریوم پدر متین یک سوم مقداری است که در بالا</a:t>
                </a:r>
              </a:p>
              <a:p>
                <a:pPr marL="0" indent="0">
                  <a:lnSpc>
                    <a:spcPct val="150000"/>
                  </a:lnSpc>
                  <a:buNone/>
                </a:pPr>
                <a:r>
                  <a:rPr lang="fa-IR" sz="2000" dirty="0" smtClean="0">
                    <a:cs typeface="B Koodak" panose="00000700000000000000" pitchFamily="2" charset="-78"/>
                  </a:rPr>
                  <a:t>گفته شده پس تعداد ماهیها هم باید تقسیم بر سه شود.</a:t>
                </a:r>
              </a:p>
              <a:p>
                <a:pPr marL="0" indent="0">
                  <a:lnSpc>
                    <a:spcPct val="150000"/>
                  </a:lnSpc>
                  <a:buNone/>
                </a:pPr>
                <a:r>
                  <a:rPr lang="fa-IR" sz="2000" dirty="0">
                    <a:cs typeface="B Koodak" panose="00000700000000000000" pitchFamily="2" charset="-78"/>
                  </a:rPr>
                  <a:t> </a:t>
                </a:r>
                <a:r>
                  <a:rPr lang="fa-IR" sz="2000" dirty="0" smtClean="0">
                    <a:cs typeface="B Koodak" panose="00000700000000000000" pitchFamily="2" charset="-78"/>
                  </a:rPr>
                  <a:t>                                </a:t>
                </a:r>
                <a:endParaRPr lang="fa-IR" sz="2000" dirty="0">
                  <a:cs typeface="B Koodak" panose="000007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87679" y="435430"/>
                <a:ext cx="11173097" cy="5878284"/>
              </a:xfrm>
              <a:blipFill>
                <a:blip r:embed="rId2"/>
                <a:stretch>
                  <a:fillRect r="-600"/>
                </a:stretch>
              </a:blipFill>
            </p:spPr>
            <p:txBody>
              <a:bodyPr/>
              <a:lstStyle/>
              <a:p>
                <a:r>
                  <a:rPr lang="fa-I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966" y="2211977"/>
            <a:ext cx="4666434" cy="2467792"/>
          </a:xfrm>
          <a:prstGeom prst="rect">
            <a:avLst/>
          </a:prstGeom>
        </p:spPr>
      </p:pic>
    </p:spTree>
    <p:extLst>
      <p:ext uri="{BB962C8B-B14F-4D97-AF65-F5344CB8AC3E}">
        <p14:creationId xmlns:p14="http://schemas.microsoft.com/office/powerpoint/2010/main" val="33021395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22513" y="383178"/>
                <a:ext cx="11190515" cy="6078582"/>
              </a:xfrm>
            </p:spPr>
            <p:txBody>
              <a:bodyPr anchor="t">
                <a:normAutofit/>
              </a:bodyPr>
              <a:lstStyle/>
              <a:p>
                <a:pPr marL="0" indent="0">
                  <a:lnSpc>
                    <a:spcPct val="150000"/>
                  </a:lnSpc>
                  <a:buNone/>
                </a:pPr>
                <a:r>
                  <a:rPr lang="fa-IR" sz="2000" dirty="0" smtClean="0">
                    <a:cs typeface="B Koodak" panose="00000700000000000000" pitchFamily="2" charset="-78"/>
                  </a:rPr>
                  <a:t>6- محمد رضا برای درمان سرماخوردگی اش،باید روزی سه بار و هر بار 5 سی سی از یک شربت را مصرف کند.</a:t>
                </a:r>
              </a:p>
              <a:p>
                <a:pPr marL="0" indent="0">
                  <a:lnSpc>
                    <a:spcPct val="150000"/>
                  </a:lnSpc>
                  <a:buNone/>
                </a:pPr>
                <a:r>
                  <a:rPr lang="fa-IR" sz="2000" dirty="0" smtClean="0">
                    <a:cs typeface="B Koodak" panose="00000700000000000000" pitchFamily="2" charset="-78"/>
                  </a:rPr>
                  <a:t>الف)بعد از یک هفته،او چند سی سی از آن شربت را مصرف کرده؟</a:t>
                </a:r>
              </a:p>
              <a:p>
                <a:pPr marL="0" indent="0">
                  <a:lnSpc>
                    <a:spcPct val="150000"/>
                  </a:lnSpc>
                  <a:buNone/>
                </a:pPr>
                <a:r>
                  <a:rPr lang="fa-IR" sz="2000" dirty="0" smtClean="0">
                    <a:cs typeface="B Koodak" panose="00000700000000000000" pitchFamily="2" charset="-78"/>
                  </a:rPr>
                  <a:t> او 105 سی سی از شربت را مصرف کرده است.                                                           </a:t>
                </a:r>
                <a14:m>
                  <m:oMath xmlns:m="http://schemas.openxmlformats.org/officeDocument/2006/math">
                    <m:r>
                      <a:rPr lang="fa-IR" sz="2000" b="0" i="1" smtClean="0">
                        <a:latin typeface="Cambria Math" panose="02040503050406030204" pitchFamily="18" charset="0"/>
                        <a:cs typeface="B Koodak" panose="00000700000000000000" pitchFamily="2" charset="-78"/>
                      </a:rPr>
                      <m:t>5</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3</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7</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105</m:t>
                    </m:r>
                  </m:oMath>
                </a14:m>
                <a:endParaRPr lang="fa-IR" sz="2000" dirty="0" smtClean="0">
                  <a:cs typeface="B Koodak" panose="00000700000000000000" pitchFamily="2" charset="-78"/>
                </a:endParaRPr>
              </a:p>
              <a:p>
                <a:pPr marL="0" indent="0">
                  <a:lnSpc>
                    <a:spcPct val="150000"/>
                  </a:lnSpc>
                  <a:buNone/>
                </a:pPr>
                <a:r>
                  <a:rPr lang="fa-IR" sz="2000" dirty="0" smtClean="0">
                    <a:cs typeface="B Koodak" panose="00000700000000000000" pitchFamily="2" charset="-78"/>
                  </a:rPr>
                  <a:t>ب)این مقدار چند لیتر است؟</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22513" y="383178"/>
                <a:ext cx="11190515" cy="6078582"/>
              </a:xfrm>
              <a:blipFill>
                <a:blip r:embed="rId4"/>
                <a:stretch>
                  <a:fillRect r="-599"/>
                </a:stretch>
              </a:blipFill>
            </p:spPr>
            <p:txBody>
              <a:bodyPr/>
              <a:lstStyle/>
              <a:p>
                <a:r>
                  <a:rPr lang="fa-IR">
                    <a:noFill/>
                  </a:rPr>
                  <a:t> </a:t>
                </a:r>
              </a:p>
            </p:txBody>
          </p:sp>
        </mc:Fallback>
      </mc:AlternateContent>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3931" y="3627120"/>
            <a:ext cx="2952205" cy="2214154"/>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863384919"/>
              </p:ext>
            </p:extLst>
          </p:nvPr>
        </p:nvGraphicFramePr>
        <p:xfrm>
          <a:off x="5634444" y="3627120"/>
          <a:ext cx="3149601" cy="2215126"/>
        </p:xfrm>
        <a:graphic>
          <a:graphicData uri="http://schemas.openxmlformats.org/drawingml/2006/table">
            <a:tbl>
              <a:tblPr rtl="1" firstRow="1" bandRow="1">
                <a:tableStyleId>{5C22544A-7EE6-4342-B048-85BDC9FD1C3A}</a:tableStyleId>
              </a:tblPr>
              <a:tblGrid>
                <a:gridCol w="1049867">
                  <a:extLst>
                    <a:ext uri="{9D8B030D-6E8A-4147-A177-3AD203B41FA5}">
                      <a16:colId xmlns:a16="http://schemas.microsoft.com/office/drawing/2014/main" val="3295387314"/>
                    </a:ext>
                  </a:extLst>
                </a:gridCol>
                <a:gridCol w="1049867">
                  <a:extLst>
                    <a:ext uri="{9D8B030D-6E8A-4147-A177-3AD203B41FA5}">
                      <a16:colId xmlns:a16="http://schemas.microsoft.com/office/drawing/2014/main" val="1278152435"/>
                    </a:ext>
                  </a:extLst>
                </a:gridCol>
                <a:gridCol w="1049867">
                  <a:extLst>
                    <a:ext uri="{9D8B030D-6E8A-4147-A177-3AD203B41FA5}">
                      <a16:colId xmlns:a16="http://schemas.microsoft.com/office/drawing/2014/main" val="3337225134"/>
                    </a:ext>
                  </a:extLst>
                </a:gridCol>
              </a:tblGrid>
              <a:tr h="1107563">
                <a:tc>
                  <a:txBody>
                    <a:bodyPr/>
                    <a:lstStyle/>
                    <a:p>
                      <a:pPr algn="ctr" rtl="1"/>
                      <a:r>
                        <a:rPr lang="fa-IR" sz="2000" dirty="0" smtClean="0">
                          <a:cs typeface="B Koodak" panose="00000700000000000000" pitchFamily="2" charset="-78"/>
                        </a:rPr>
                        <a:t>0/105</a:t>
                      </a:r>
                      <a:endParaRPr lang="fa-IR" sz="2000" dirty="0">
                        <a:cs typeface="B Koodak" panose="00000700000000000000" pitchFamily="2" charset="-78"/>
                      </a:endParaRPr>
                    </a:p>
                  </a:txBody>
                  <a:tcPr anchor="ctr"/>
                </a:tc>
                <a:tc>
                  <a:txBody>
                    <a:bodyPr/>
                    <a:lstStyle/>
                    <a:p>
                      <a:pPr algn="ctr" rtl="1"/>
                      <a:r>
                        <a:rPr lang="fa-IR" sz="2000" dirty="0" smtClean="0">
                          <a:cs typeface="B Koodak" panose="00000700000000000000" pitchFamily="2" charset="-78"/>
                        </a:rPr>
                        <a:t>1</a:t>
                      </a:r>
                      <a:endParaRPr lang="fa-IR" sz="2000" dirty="0">
                        <a:cs typeface="B Koodak" panose="00000700000000000000" pitchFamily="2" charset="-78"/>
                      </a:endParaRPr>
                    </a:p>
                  </a:txBody>
                  <a:tcPr anchor="ctr"/>
                </a:tc>
                <a:tc>
                  <a:txBody>
                    <a:bodyPr/>
                    <a:lstStyle/>
                    <a:p>
                      <a:pPr algn="ctr" rtl="1"/>
                      <a:r>
                        <a:rPr lang="fa-IR" sz="2000" dirty="0" smtClean="0">
                          <a:cs typeface="B Koodak" panose="00000700000000000000" pitchFamily="2" charset="-78"/>
                        </a:rPr>
                        <a:t>لیتر</a:t>
                      </a:r>
                      <a:endParaRPr lang="fa-IR" sz="2000" dirty="0">
                        <a:cs typeface="B Koodak" panose="00000700000000000000" pitchFamily="2" charset="-78"/>
                      </a:endParaRPr>
                    </a:p>
                  </a:txBody>
                  <a:tcPr anchor="ctr"/>
                </a:tc>
                <a:extLst>
                  <a:ext uri="{0D108BD9-81ED-4DB2-BD59-A6C34878D82A}">
                    <a16:rowId xmlns:a16="http://schemas.microsoft.com/office/drawing/2014/main" val="2640837088"/>
                  </a:ext>
                </a:extLst>
              </a:tr>
              <a:tr h="1107563">
                <a:tc>
                  <a:txBody>
                    <a:bodyPr/>
                    <a:lstStyle/>
                    <a:p>
                      <a:pPr algn="ctr" rtl="1"/>
                      <a:r>
                        <a:rPr lang="fa-IR" sz="2000" dirty="0" smtClean="0">
                          <a:cs typeface="B Koodak" panose="00000700000000000000" pitchFamily="2" charset="-78"/>
                        </a:rPr>
                        <a:t>105</a:t>
                      </a:r>
                      <a:endParaRPr lang="fa-IR" sz="2000" dirty="0">
                        <a:cs typeface="B Koodak" panose="00000700000000000000" pitchFamily="2" charset="-78"/>
                      </a:endParaRPr>
                    </a:p>
                  </a:txBody>
                  <a:tcPr anchor="ctr"/>
                </a:tc>
                <a:tc>
                  <a:txBody>
                    <a:bodyPr/>
                    <a:lstStyle/>
                    <a:p>
                      <a:pPr algn="ctr" rtl="1"/>
                      <a:r>
                        <a:rPr lang="fa-IR" sz="2000" dirty="0" smtClean="0">
                          <a:cs typeface="B Koodak" panose="00000700000000000000" pitchFamily="2" charset="-78"/>
                        </a:rPr>
                        <a:t>1000</a:t>
                      </a:r>
                      <a:endParaRPr lang="fa-IR" sz="2000" dirty="0">
                        <a:cs typeface="B Koodak" panose="00000700000000000000" pitchFamily="2" charset="-78"/>
                      </a:endParaRPr>
                    </a:p>
                  </a:txBody>
                  <a:tcPr anchor="ctr"/>
                </a:tc>
                <a:tc>
                  <a:txBody>
                    <a:bodyPr/>
                    <a:lstStyle/>
                    <a:p>
                      <a:pPr algn="ctr" rtl="1"/>
                      <a:r>
                        <a:rPr lang="fa-IR" sz="2000" dirty="0" smtClean="0">
                          <a:cs typeface="B Koodak" panose="00000700000000000000" pitchFamily="2" charset="-78"/>
                        </a:rPr>
                        <a:t>سانتی متر مکعب</a:t>
                      </a:r>
                      <a:endParaRPr lang="fa-IR" sz="2000" dirty="0">
                        <a:cs typeface="B Koodak" panose="00000700000000000000" pitchFamily="2" charset="-78"/>
                      </a:endParaRPr>
                    </a:p>
                  </a:txBody>
                  <a:tcPr anchor="ctr"/>
                </a:tc>
                <a:extLst>
                  <a:ext uri="{0D108BD9-81ED-4DB2-BD59-A6C34878D82A}">
                    <a16:rowId xmlns:a16="http://schemas.microsoft.com/office/drawing/2014/main" val="2905569820"/>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03816" y="5715289"/>
            <a:ext cx="487363" cy="487363"/>
          </a:xfrm>
          <a:prstGeom prst="rect">
            <a:avLst/>
          </a:prstGeom>
        </p:spPr>
      </p:pic>
    </p:spTree>
    <p:extLst>
      <p:ext uri="{BB962C8B-B14F-4D97-AF65-F5344CB8AC3E}">
        <p14:creationId xmlns:p14="http://schemas.microsoft.com/office/powerpoint/2010/main" val="38649842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87680" y="330928"/>
                <a:ext cx="11225349" cy="6165666"/>
              </a:xfrm>
            </p:spPr>
            <p:txBody>
              <a:bodyPr>
                <a:normAutofit/>
              </a:bodyPr>
              <a:lstStyle/>
              <a:p>
                <a:pPr marL="0" indent="0">
                  <a:lnSpc>
                    <a:spcPct val="150000"/>
                  </a:lnSpc>
                  <a:buNone/>
                </a:pPr>
                <a:r>
                  <a:rPr lang="fa-IR" sz="2000" dirty="0" smtClean="0">
                    <a:cs typeface="B Koodak" panose="00000700000000000000" pitchFamily="2" charset="-78"/>
                  </a:rPr>
                  <a:t>7- برای تهیه یک نوع شربت به 3 لیتر آب،2/15 لیتر آب میوه و یک چهارم لیتر آب لیمو نیاز داریم.</a:t>
                </a:r>
              </a:p>
              <a:p>
                <a:pPr marL="0" indent="0">
                  <a:lnSpc>
                    <a:spcPct val="150000"/>
                  </a:lnSpc>
                  <a:buNone/>
                </a:pPr>
                <a:r>
                  <a:rPr lang="fa-IR" sz="2000" dirty="0" smtClean="0">
                    <a:cs typeface="B Koodak" panose="00000700000000000000" pitchFamily="2" charset="-78"/>
                  </a:rPr>
                  <a:t>الف) آیا یک ظرف 5/5 لیتری برای تهیه ی این شربت کافی است؟ بله، برای اثبات این مطلب باید مواد بالا را با هم جمع کنیم</a:t>
                </a:r>
              </a:p>
              <a:p>
                <a:pPr marL="0" indent="0">
                  <a:lnSpc>
                    <a:spcPct val="150000"/>
                  </a:lnSpc>
                  <a:buNone/>
                </a:pPr>
                <a:r>
                  <a:rPr lang="fa-IR" sz="2000" dirty="0" smtClean="0">
                    <a:cs typeface="B Koodak" panose="00000700000000000000" pitchFamily="2" charset="-78"/>
                  </a:rPr>
                  <a:t>ب)حجم کل این شربت چند سی سی است؟ </a:t>
                </a:r>
                <a:r>
                  <a:rPr lang="fa-IR" sz="2000" dirty="0">
                    <a:cs typeface="B Koodak" panose="00000700000000000000" pitchFamily="2" charset="-78"/>
                  </a:rPr>
                  <a:t>همانطور که در </a:t>
                </a:r>
                <a:r>
                  <a:rPr lang="fa-IR" sz="2000" dirty="0" smtClean="0">
                    <a:cs typeface="B Koodak" panose="00000700000000000000" pitchFamily="2" charset="-78"/>
                  </a:rPr>
                  <a:t>جدول </a:t>
                </a:r>
                <a:r>
                  <a:rPr lang="fa-IR" sz="2000" dirty="0">
                    <a:cs typeface="B Koodak" panose="00000700000000000000" pitchFamily="2" charset="-78"/>
                  </a:rPr>
                  <a:t>می بینید حجم کل شربت </a:t>
                </a:r>
                <a:r>
                  <a:rPr lang="fa-IR" sz="2000" dirty="0" smtClean="0">
                    <a:cs typeface="B Koodak" panose="00000700000000000000" pitchFamily="2" charset="-78"/>
                  </a:rPr>
                  <a:t>5400 سی سی است</a:t>
                </a:r>
                <a:r>
                  <a:rPr lang="fa-IR" sz="2000" dirty="0">
                    <a:cs typeface="B Koodak" panose="00000700000000000000" pitchFamily="2" charset="-78"/>
                  </a:rPr>
                  <a:t>.</a:t>
                </a:r>
                <a:endParaRPr lang="fa-IR" sz="2000" dirty="0" smtClean="0">
                  <a:cs typeface="B Koodak" panose="00000700000000000000" pitchFamily="2" charset="-78"/>
                </a:endParaRPr>
              </a:p>
              <a:p>
                <a:pPr marL="0" indent="0">
                  <a:lnSpc>
                    <a:spcPct val="150000"/>
                  </a:lnSpc>
                  <a:buNone/>
                </a:pPr>
                <a:r>
                  <a:rPr lang="fa-IR" sz="2000" dirty="0" smtClean="0">
                    <a:cs typeface="B Koodak" panose="00000700000000000000" pitchFamily="2" charset="-78"/>
                  </a:rPr>
                  <a:t>پ)اگر این مقدار شربت را در پنج بطری یکسان بریزیم، حجم شربت هر بطری، چند سی سی خواهد شد؟</a:t>
                </a:r>
              </a:p>
              <a:p>
                <a:pPr marL="0" indent="0">
                  <a:lnSpc>
                    <a:spcPct val="150000"/>
                  </a:lnSpc>
                  <a:buNone/>
                </a:pPr>
                <a:r>
                  <a:rPr lang="fa-IR" sz="2000" dirty="0" smtClean="0">
                    <a:cs typeface="B Koodak" panose="00000700000000000000" pitchFamily="2" charset="-78"/>
                  </a:rPr>
                  <a:t>برای محاسبه ی مقدار کل شربت درست شده باید کل مواد بالا را با هم جمع بزنیم پس ابتدا یک چهارم را به عدد اعشاری تبدیل میکنیم که می شود 0/25  </a:t>
                </a:r>
              </a:p>
              <a:p>
                <a:pPr marL="0" indent="0">
                  <a:lnSpc>
                    <a:spcPct val="150000"/>
                  </a:lnSpc>
                  <a:buNone/>
                </a:pPr>
                <a:r>
                  <a:rPr lang="fa-IR" sz="2000" dirty="0" smtClean="0">
                    <a:cs typeface="B Koodak" panose="00000700000000000000" pitchFamily="2" charset="-78"/>
                  </a:rPr>
                  <a:t>برای حل قسمت  پ   </a:t>
                </a:r>
                <a14:m>
                  <m:oMath xmlns:m="http://schemas.openxmlformats.org/officeDocument/2006/math">
                    <m:r>
                      <a:rPr lang="fa-IR" sz="2000" b="0" i="1" smtClean="0">
                        <a:latin typeface="Cambria Math" panose="02040503050406030204" pitchFamily="18" charset="0"/>
                        <a:cs typeface="B Koodak" panose="00000700000000000000" pitchFamily="2" charset="-78"/>
                      </a:rPr>
                      <m:t>5400</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5</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108</m:t>
                    </m:r>
                  </m:oMath>
                </a14:m>
                <a:r>
                  <a:rPr lang="fa-IR" sz="2000" dirty="0" smtClean="0">
                    <a:cs typeface="B Koodak" panose="00000700000000000000" pitchFamily="2" charset="-78"/>
                  </a:rPr>
                  <a:t>   </a:t>
                </a:r>
              </a:p>
              <a:p>
                <a:pPr marL="0" indent="0">
                  <a:lnSpc>
                    <a:spcPct val="150000"/>
                  </a:lnSpc>
                  <a:buNone/>
                </a:pPr>
                <a:r>
                  <a:rPr lang="fa-IR" sz="2000" dirty="0" smtClean="0">
                    <a:cs typeface="B Koodak" panose="00000700000000000000" pitchFamily="2" charset="-78"/>
                  </a:rPr>
                  <a:t>کافیست که مقدار کل شربت را به سانتی متر </a:t>
                </a:r>
              </a:p>
              <a:p>
                <a:pPr marL="0" indent="0">
                  <a:lnSpc>
                    <a:spcPct val="150000"/>
                  </a:lnSpc>
                  <a:buNone/>
                </a:pPr>
                <a:r>
                  <a:rPr lang="fa-IR" sz="2000" dirty="0" smtClean="0">
                    <a:cs typeface="B Koodak" panose="00000700000000000000" pitchFamily="2" charset="-78"/>
                  </a:rPr>
                  <a:t>مکعب تبدیل کرده یعنی در 1000 ضرب کنیم </a:t>
                </a:r>
              </a:p>
              <a:p>
                <a:pPr marL="0" indent="0">
                  <a:lnSpc>
                    <a:spcPct val="150000"/>
                  </a:lnSpc>
                  <a:buNone/>
                </a:pPr>
                <a:r>
                  <a:rPr lang="fa-IR" sz="2000" dirty="0" smtClean="0">
                    <a:cs typeface="B Koodak" panose="00000700000000000000" pitchFamily="2" charset="-78"/>
                  </a:rPr>
                  <a:t>و سپس آن را بر 5 تقسیم کنیم.</a:t>
                </a:r>
                <a:endParaRPr lang="fa-IR" sz="2000" dirty="0">
                  <a:cs typeface="B Koodak" panose="00000700000000000000" pitchFamily="2" charset="-78"/>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87680" y="330928"/>
                <a:ext cx="11225349" cy="6165666"/>
              </a:xfrm>
              <a:blipFill>
                <a:blip r:embed="rId4"/>
                <a:stretch>
                  <a:fillRect r="-598"/>
                </a:stretch>
              </a:blipFill>
            </p:spPr>
            <p:txBody>
              <a:bodyPr/>
              <a:lstStyle/>
              <a:p>
                <a:r>
                  <a:rPr lang="fa-IR">
                    <a:noFill/>
                  </a:rPr>
                  <a:t> </a:t>
                </a:r>
              </a:p>
            </p:txBody>
          </p:sp>
        </mc:Fallback>
      </mc:AlternateContent>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 y="3832207"/>
            <a:ext cx="2934211" cy="1950284"/>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975757777"/>
              </p:ext>
            </p:extLst>
          </p:nvPr>
        </p:nvGraphicFramePr>
        <p:xfrm>
          <a:off x="3727265" y="3425065"/>
          <a:ext cx="3733076" cy="3432935"/>
        </p:xfrm>
        <a:graphic>
          <a:graphicData uri="http://schemas.openxmlformats.org/drawingml/2006/table">
            <a:tbl>
              <a:tblPr rtl="1" firstRow="1" bandRow="1">
                <a:tableStyleId>{D7AC3CCA-C797-4891-BE02-D94E43425B78}</a:tableStyleId>
              </a:tblPr>
              <a:tblGrid>
                <a:gridCol w="933269">
                  <a:extLst>
                    <a:ext uri="{9D8B030D-6E8A-4147-A177-3AD203B41FA5}">
                      <a16:colId xmlns:a16="http://schemas.microsoft.com/office/drawing/2014/main" val="1508869563"/>
                    </a:ext>
                  </a:extLst>
                </a:gridCol>
                <a:gridCol w="933269">
                  <a:extLst>
                    <a:ext uri="{9D8B030D-6E8A-4147-A177-3AD203B41FA5}">
                      <a16:colId xmlns:a16="http://schemas.microsoft.com/office/drawing/2014/main" val="941831985"/>
                    </a:ext>
                  </a:extLst>
                </a:gridCol>
                <a:gridCol w="933269">
                  <a:extLst>
                    <a:ext uri="{9D8B030D-6E8A-4147-A177-3AD203B41FA5}">
                      <a16:colId xmlns:a16="http://schemas.microsoft.com/office/drawing/2014/main" val="1644699795"/>
                    </a:ext>
                  </a:extLst>
                </a:gridCol>
                <a:gridCol w="933269">
                  <a:extLst>
                    <a:ext uri="{9D8B030D-6E8A-4147-A177-3AD203B41FA5}">
                      <a16:colId xmlns:a16="http://schemas.microsoft.com/office/drawing/2014/main" val="525167080"/>
                    </a:ext>
                  </a:extLst>
                </a:gridCol>
              </a:tblGrid>
              <a:tr h="686587">
                <a:tc>
                  <a:txBody>
                    <a:bodyPr/>
                    <a:lstStyle/>
                    <a:p>
                      <a:pPr rtl="1"/>
                      <a:r>
                        <a:rPr lang="fa-IR" dirty="0" smtClean="0"/>
                        <a:t>صدم</a:t>
                      </a:r>
                      <a:endParaRPr lang="fa-IR" dirty="0"/>
                    </a:p>
                  </a:txBody>
                  <a:tcPr/>
                </a:tc>
                <a:tc>
                  <a:txBody>
                    <a:bodyPr/>
                    <a:lstStyle/>
                    <a:p>
                      <a:pPr rtl="1"/>
                      <a:r>
                        <a:rPr lang="fa-IR" dirty="0" smtClean="0"/>
                        <a:t>دهم</a:t>
                      </a:r>
                      <a:endParaRPr lang="fa-IR" dirty="0"/>
                    </a:p>
                  </a:txBody>
                  <a:tcPr/>
                </a:tc>
                <a:tc>
                  <a:txBody>
                    <a:bodyPr/>
                    <a:lstStyle/>
                    <a:p>
                      <a:pPr rtl="1"/>
                      <a:r>
                        <a:rPr lang="fa-IR" dirty="0" smtClean="0"/>
                        <a:t>یکان</a:t>
                      </a:r>
                      <a:endParaRPr lang="fa-IR" dirty="0"/>
                    </a:p>
                  </a:txBody>
                  <a:tcPr/>
                </a:tc>
                <a:tc>
                  <a:txBody>
                    <a:bodyPr/>
                    <a:lstStyle/>
                    <a:p>
                      <a:pPr rtl="1"/>
                      <a:r>
                        <a:rPr lang="fa-IR" dirty="0" smtClean="0"/>
                        <a:t>دهگان</a:t>
                      </a:r>
                      <a:endParaRPr lang="fa-IR" dirty="0"/>
                    </a:p>
                  </a:txBody>
                  <a:tcPr/>
                </a:tc>
                <a:extLst>
                  <a:ext uri="{0D108BD9-81ED-4DB2-BD59-A6C34878D82A}">
                    <a16:rowId xmlns:a16="http://schemas.microsoft.com/office/drawing/2014/main" val="204497618"/>
                  </a:ext>
                </a:extLst>
              </a:tr>
              <a:tr h="686587">
                <a:tc>
                  <a:txBody>
                    <a:bodyPr/>
                    <a:lstStyle/>
                    <a:p>
                      <a:pPr rtl="1"/>
                      <a:endParaRPr lang="fa-IR" dirty="0"/>
                    </a:p>
                  </a:txBody>
                  <a:tcPr/>
                </a:tc>
                <a:tc>
                  <a:txBody>
                    <a:bodyPr/>
                    <a:lstStyle/>
                    <a:p>
                      <a:pPr rtl="1"/>
                      <a:endParaRPr lang="fa-IR" dirty="0"/>
                    </a:p>
                  </a:txBody>
                  <a:tcPr/>
                </a:tc>
                <a:tc>
                  <a:txBody>
                    <a:bodyPr/>
                    <a:lstStyle/>
                    <a:p>
                      <a:pPr rtl="1"/>
                      <a:r>
                        <a:rPr lang="fa-IR" dirty="0" smtClean="0"/>
                        <a:t>3</a:t>
                      </a:r>
                      <a:endParaRPr lang="fa-IR" dirty="0"/>
                    </a:p>
                  </a:txBody>
                  <a:tcPr/>
                </a:tc>
                <a:tc>
                  <a:txBody>
                    <a:bodyPr/>
                    <a:lstStyle/>
                    <a:p>
                      <a:pPr rtl="1"/>
                      <a:endParaRPr lang="fa-IR"/>
                    </a:p>
                  </a:txBody>
                  <a:tcPr/>
                </a:tc>
                <a:extLst>
                  <a:ext uri="{0D108BD9-81ED-4DB2-BD59-A6C34878D82A}">
                    <a16:rowId xmlns:a16="http://schemas.microsoft.com/office/drawing/2014/main" val="3918105128"/>
                  </a:ext>
                </a:extLst>
              </a:tr>
              <a:tr h="686587">
                <a:tc>
                  <a:txBody>
                    <a:bodyPr/>
                    <a:lstStyle/>
                    <a:p>
                      <a:pPr rtl="1"/>
                      <a:r>
                        <a:rPr lang="fa-IR" dirty="0" smtClean="0"/>
                        <a:t>5</a:t>
                      </a:r>
                      <a:endParaRPr lang="fa-IR" dirty="0"/>
                    </a:p>
                  </a:txBody>
                  <a:tcPr/>
                </a:tc>
                <a:tc>
                  <a:txBody>
                    <a:bodyPr/>
                    <a:lstStyle/>
                    <a:p>
                      <a:pPr rtl="1"/>
                      <a:r>
                        <a:rPr lang="fa-IR" dirty="0" smtClean="0"/>
                        <a:t>1</a:t>
                      </a:r>
                      <a:endParaRPr lang="fa-IR" dirty="0"/>
                    </a:p>
                  </a:txBody>
                  <a:tcPr/>
                </a:tc>
                <a:tc>
                  <a:txBody>
                    <a:bodyPr/>
                    <a:lstStyle/>
                    <a:p>
                      <a:pPr rtl="1"/>
                      <a:r>
                        <a:rPr lang="fa-IR" dirty="0" smtClean="0"/>
                        <a:t>2</a:t>
                      </a:r>
                      <a:endParaRPr lang="fa-IR" dirty="0"/>
                    </a:p>
                  </a:txBody>
                  <a:tcPr/>
                </a:tc>
                <a:tc>
                  <a:txBody>
                    <a:bodyPr/>
                    <a:lstStyle/>
                    <a:p>
                      <a:pPr rtl="1"/>
                      <a:r>
                        <a:rPr lang="fa-IR" dirty="0" smtClean="0"/>
                        <a:t>+</a:t>
                      </a:r>
                      <a:endParaRPr lang="fa-IR" dirty="0"/>
                    </a:p>
                  </a:txBody>
                  <a:tcPr/>
                </a:tc>
                <a:extLst>
                  <a:ext uri="{0D108BD9-81ED-4DB2-BD59-A6C34878D82A}">
                    <a16:rowId xmlns:a16="http://schemas.microsoft.com/office/drawing/2014/main" val="3210128202"/>
                  </a:ext>
                </a:extLst>
              </a:tr>
              <a:tr h="686587">
                <a:tc>
                  <a:txBody>
                    <a:bodyPr/>
                    <a:lstStyle/>
                    <a:p>
                      <a:pPr rtl="1"/>
                      <a:r>
                        <a:rPr lang="fa-IR" dirty="0" smtClean="0"/>
                        <a:t>5</a:t>
                      </a:r>
                      <a:endParaRPr lang="fa-IR" dirty="0"/>
                    </a:p>
                  </a:txBody>
                  <a:tcPr/>
                </a:tc>
                <a:tc>
                  <a:txBody>
                    <a:bodyPr/>
                    <a:lstStyle/>
                    <a:p>
                      <a:pPr rtl="1"/>
                      <a:r>
                        <a:rPr lang="fa-IR" dirty="0" smtClean="0"/>
                        <a:t>2</a:t>
                      </a:r>
                      <a:endParaRPr lang="fa-IR" dirty="0"/>
                    </a:p>
                  </a:txBody>
                  <a:tcPr/>
                </a:tc>
                <a:tc>
                  <a:txBody>
                    <a:bodyPr/>
                    <a:lstStyle/>
                    <a:p>
                      <a:pPr rtl="1"/>
                      <a:r>
                        <a:rPr lang="fa-IR" dirty="0" smtClean="0"/>
                        <a:t>0</a:t>
                      </a:r>
                      <a:endParaRPr lang="fa-IR" dirty="0"/>
                    </a:p>
                  </a:txBody>
                  <a:tcPr/>
                </a:tc>
                <a:tc>
                  <a:txBody>
                    <a:bodyPr/>
                    <a:lstStyle/>
                    <a:p>
                      <a:pPr rtl="1"/>
                      <a:endParaRPr lang="fa-IR" dirty="0"/>
                    </a:p>
                  </a:txBody>
                  <a:tcPr/>
                </a:tc>
                <a:extLst>
                  <a:ext uri="{0D108BD9-81ED-4DB2-BD59-A6C34878D82A}">
                    <a16:rowId xmlns:a16="http://schemas.microsoft.com/office/drawing/2014/main" val="3267078523"/>
                  </a:ext>
                </a:extLst>
              </a:tr>
              <a:tr h="686587">
                <a:tc>
                  <a:txBody>
                    <a:bodyPr/>
                    <a:lstStyle/>
                    <a:p>
                      <a:pPr rtl="1"/>
                      <a:r>
                        <a:rPr lang="fa-IR" dirty="0" smtClean="0"/>
                        <a:t>0</a:t>
                      </a:r>
                      <a:endParaRPr lang="fa-IR" dirty="0"/>
                    </a:p>
                  </a:txBody>
                  <a:tcPr/>
                </a:tc>
                <a:tc>
                  <a:txBody>
                    <a:bodyPr/>
                    <a:lstStyle/>
                    <a:p>
                      <a:pPr rtl="1"/>
                      <a:r>
                        <a:rPr lang="fa-IR" dirty="0" smtClean="0"/>
                        <a:t>4</a:t>
                      </a:r>
                      <a:endParaRPr lang="fa-IR" dirty="0"/>
                    </a:p>
                  </a:txBody>
                  <a:tcPr/>
                </a:tc>
                <a:tc>
                  <a:txBody>
                    <a:bodyPr/>
                    <a:lstStyle/>
                    <a:p>
                      <a:pPr rtl="1"/>
                      <a:r>
                        <a:rPr lang="fa-IR" dirty="0" smtClean="0"/>
                        <a:t>5</a:t>
                      </a:r>
                      <a:endParaRPr lang="fa-IR" dirty="0"/>
                    </a:p>
                  </a:txBody>
                  <a:tcPr/>
                </a:tc>
                <a:tc>
                  <a:txBody>
                    <a:bodyPr/>
                    <a:lstStyle/>
                    <a:p>
                      <a:pPr rtl="1"/>
                      <a:endParaRPr lang="fa-IR" dirty="0"/>
                    </a:p>
                  </a:txBody>
                  <a:tcPr/>
                </a:tc>
                <a:extLst>
                  <a:ext uri="{0D108BD9-81ED-4DB2-BD59-A6C34878D82A}">
                    <a16:rowId xmlns:a16="http://schemas.microsoft.com/office/drawing/2014/main" val="1661921695"/>
                  </a:ext>
                </a:extLst>
              </a:tr>
            </a:tbl>
          </a:graphicData>
        </a:graphic>
      </p:graphicFrame>
      <p:cxnSp>
        <p:nvCxnSpPr>
          <p:cNvPr id="7" name="Straight Connector 6"/>
          <p:cNvCxnSpPr/>
          <p:nvPr/>
        </p:nvCxnSpPr>
        <p:spPr>
          <a:xfrm flipH="1">
            <a:off x="5486399" y="4900178"/>
            <a:ext cx="243840" cy="313291"/>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flipH="1">
            <a:off x="5471883" y="5603210"/>
            <a:ext cx="243840" cy="313291"/>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flipH="1">
            <a:off x="5471883" y="6245066"/>
            <a:ext cx="243840" cy="313291"/>
          </a:xfrm>
          <a:prstGeom prst="line">
            <a:avLst/>
          </a:prstGeom>
        </p:spPr>
        <p:style>
          <a:lnRef idx="3">
            <a:schemeClr val="dk1"/>
          </a:lnRef>
          <a:fillRef idx="0">
            <a:schemeClr val="dk1"/>
          </a:fillRef>
          <a:effectRef idx="2">
            <a:schemeClr val="dk1"/>
          </a:effectRef>
          <a:fontRef idx="minor">
            <a:schemeClr val="tx1"/>
          </a:fontRef>
        </p:style>
      </p:cxn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11275" y="6040112"/>
            <a:ext cx="487363" cy="487363"/>
          </a:xfrm>
          <a:prstGeom prst="rect">
            <a:avLst/>
          </a:prstGeom>
        </p:spPr>
      </p:pic>
    </p:spTree>
    <p:extLst>
      <p:ext uri="{BB962C8B-B14F-4D97-AF65-F5344CB8AC3E}">
        <p14:creationId xmlns:p14="http://schemas.microsoft.com/office/powerpoint/2010/main" val="1012831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7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3703" y="792480"/>
            <a:ext cx="9631679" cy="5320937"/>
          </a:xfrm>
        </p:spPr>
        <p:txBody>
          <a:bodyPr anchor="ctr">
            <a:normAutofit/>
          </a:bodyPr>
          <a:lstStyle/>
          <a:p>
            <a:pPr marL="0" indent="0">
              <a:buNone/>
            </a:pPr>
            <a:r>
              <a:rPr lang="fa-IR" sz="3600" dirty="0" smtClean="0">
                <a:cs typeface="B Koodak" panose="00000700000000000000" pitchFamily="2" charset="-78"/>
              </a:rPr>
              <a:t>دخترای عزیزم امیدوارم تونسته باشید اشکالاتتون رو با دیدن این پاور برطرف کنید.</a:t>
            </a:r>
          </a:p>
          <a:p>
            <a:pPr marL="0" indent="0">
              <a:buNone/>
            </a:pPr>
            <a:r>
              <a:rPr lang="fa-IR" sz="3600" dirty="0">
                <a:cs typeface="B Koodak" panose="00000700000000000000" pitchFamily="2" charset="-78"/>
              </a:rPr>
              <a:t> </a:t>
            </a:r>
            <a:r>
              <a:rPr lang="fa-IR" sz="3600" dirty="0" smtClean="0">
                <a:cs typeface="B Koodak" panose="00000700000000000000" pitchFamily="2" charset="-78"/>
              </a:rPr>
              <a:t>                                                            </a:t>
            </a:r>
          </a:p>
          <a:p>
            <a:pPr marL="0" indent="0">
              <a:buNone/>
            </a:pPr>
            <a:endParaRPr lang="fa-IR" sz="3600" dirty="0">
              <a:cs typeface="B Koodak" panose="00000700000000000000" pitchFamily="2" charset="-78"/>
            </a:endParaRPr>
          </a:p>
          <a:p>
            <a:pPr marL="0" indent="0">
              <a:buNone/>
            </a:pPr>
            <a:r>
              <a:rPr lang="fa-IR" sz="3600" dirty="0" smtClean="0">
                <a:cs typeface="B Koodak" panose="00000700000000000000" pitchFamily="2" charset="-78"/>
              </a:rPr>
              <a:t>                                                                         خسته نباشید.</a:t>
            </a:r>
            <a:endParaRPr lang="fa-IR" sz="3600" dirty="0">
              <a:cs typeface="B Koodak" panose="000007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760" y="3048001"/>
            <a:ext cx="3350622" cy="3350622"/>
          </a:xfrm>
          <a:prstGeom prst="rect">
            <a:avLst/>
          </a:prstGeom>
        </p:spPr>
      </p:pic>
    </p:spTree>
    <p:extLst>
      <p:ext uri="{BB962C8B-B14F-4D97-AF65-F5344CB8AC3E}">
        <p14:creationId xmlns:p14="http://schemas.microsoft.com/office/powerpoint/2010/main" val="155988945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775A23-75CA-4614-9647-C9B2CE742CA2}">
  <ds:schemaRefs>
    <ds:schemaRef ds:uri="http://purl.org/dc/elements/1.1/"/>
    <ds:schemaRef ds:uri="http://www.w3.org/XML/1998/namespace"/>
    <ds:schemaRef ds:uri="http://purl.org/dc/terms/"/>
    <ds:schemaRef ds:uri="http://schemas.microsoft.com/office/2006/metadata/properties"/>
    <ds:schemaRef ds:uri="71af3243-3dd4-4a8d-8c0d-dd76da1f02a5"/>
    <ds:schemaRef ds:uri="http://schemas.microsoft.com/office/infopath/2007/PartnerControls"/>
    <ds:schemaRef ds:uri="http://schemas.microsoft.com/office/2006/documentManagement/types"/>
    <ds:schemaRef ds:uri="http://schemas.openxmlformats.org/package/2006/metadata/core-properties"/>
    <ds:schemaRef ds:uri="16c05727-aa75-4e4a-9b5f-8a80a1165891"/>
    <ds:schemaRef ds:uri="http://purl.org/dc/dcmitype/"/>
  </ds:schemaRefs>
</ds:datastoreItem>
</file>

<file path=customXml/itemProps2.xml><?xml version="1.0" encoding="utf-8"?>
<ds:datastoreItem xmlns:ds="http://schemas.openxmlformats.org/officeDocument/2006/customXml" ds:itemID="{8A451F4C-A3A1-4FF3-AEA5-AE3EFF175B02}">
  <ds:schemaRefs>
    <ds:schemaRef ds:uri="http://schemas.microsoft.com/sharepoint/v3/contenttype/forms"/>
  </ds:schemaRefs>
</ds:datastoreItem>
</file>

<file path=customXml/itemProps3.xml><?xml version="1.0" encoding="utf-8"?>
<ds:datastoreItem xmlns:ds="http://schemas.openxmlformats.org/officeDocument/2006/customXml" ds:itemID="{F009F5EF-575C-40E7-A9C5-EC1F2A5548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TM03457496[[fn=Parallax]]</Template>
  <TotalTime>0</TotalTime>
  <Words>513</Words>
  <Application>Microsoft Office PowerPoint</Application>
  <PresentationFormat>Widescreen</PresentationFormat>
  <Paragraphs>69</Paragraphs>
  <Slides>8</Slides>
  <Notes>0</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B Koodak</vt:lpstr>
      <vt:lpstr>Calibri</vt:lpstr>
      <vt:lpstr>Cambria Math</vt:lpstr>
      <vt:lpstr>Corbel</vt:lpstr>
      <vt:lpstr>Tahoma</vt:lpstr>
      <vt:lpstr>Parallax</vt:lpstr>
      <vt:lpstr>بسم الله الرحمن الرحیم</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2020-04-22T15:47:54Z</dcterms:created>
  <dcterms:modified xsi:type="dcterms:W3CDTF">2020-04-23T09:33:01Z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