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0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2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1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8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9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5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9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4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53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8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Koodak" panose="00000700000000000000" pitchFamily="2" charset="-78"/>
              </a:rPr>
              <a:t>بسم الله الرحمن الرحیم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91127"/>
          </a:xfrm>
        </p:spPr>
        <p:txBody>
          <a:bodyPr>
            <a:normAutofit/>
          </a:bodyPr>
          <a:lstStyle/>
          <a:p>
            <a:r>
              <a:rPr lang="fa-IR" spc="0" dirty="0" smtClean="0">
                <a:cs typeface="B Koodak" panose="00000700000000000000" pitchFamily="2" charset="-78"/>
              </a:rPr>
              <a:t>موضوع:حل تمرین صفحه 141</a:t>
            </a:r>
          </a:p>
          <a:p>
            <a:pPr algn="l"/>
            <a:r>
              <a:rPr lang="fa-IR" spc="0" dirty="0" smtClean="0">
                <a:cs typeface="B Koodak" panose="00000700000000000000" pitchFamily="2" charset="-78"/>
              </a:rPr>
              <a:t>تهیه کننده:فاطمه قاسمی</a:t>
            </a:r>
            <a:endParaRPr lang="fa-IR" spc="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0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357051"/>
                <a:ext cx="11434354" cy="6078583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1- حاصل عبارت را به دو روش(</a:t>
                </a:r>
                <a:r>
                  <a:rPr lang="fa-IR" sz="20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ابتدا تقریب،سپس محاسبه</a:t>
                </a:r>
                <a:r>
                  <a:rPr lang="fa-IR" sz="2000" dirty="0" smtClean="0">
                    <a:cs typeface="B Koodak" panose="00000700000000000000" pitchFamily="2" charset="-78"/>
                  </a:rPr>
                  <a:t>-</a:t>
                </a:r>
                <a:r>
                  <a:rPr lang="fa-IR" sz="20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ابتدا محاسبه،سپس تقریب</a:t>
                </a:r>
                <a:r>
                  <a:rPr lang="fa-IR" sz="2000" dirty="0" smtClean="0">
                    <a:cs typeface="B Koodak" panose="00000700000000000000" pitchFamily="2" charset="-78"/>
                  </a:rPr>
                  <a:t>)با تقریب کمتر از 1 و به روش گرد کردن به دست آورید.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>
                    <a:cs typeface="B Koodak" panose="00000700000000000000" pitchFamily="2" charset="-78"/>
                  </a:rPr>
                  <a:t> </a:t>
                </a:r>
                <a:r>
                  <a:rPr lang="fa-IR" sz="2000" dirty="0" smtClean="0">
                    <a:cs typeface="B Koodak" panose="00000700000000000000" pitchFamily="2" charset="-78"/>
                  </a:rPr>
                  <a:t>    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5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37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7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44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48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 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روش اول:ابتدا تقریب سپس محاسبه: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5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7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 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endParaRPr lang="fa-IR" sz="2000" dirty="0">
                  <a:cs typeface="B Koodak" panose="00000700000000000000" pitchFamily="2" charset="-78"/>
                </a:endParaRP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روش دوم:ابتدا محاسبه سپس تقریب:                                       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33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≅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5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37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7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44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48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   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endParaRPr lang="fa-IR" sz="2000" dirty="0" smtClean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357051"/>
                <a:ext cx="11434354" cy="6078583"/>
              </a:xfrm>
              <a:blipFill>
                <a:blip r:embed="rId4"/>
                <a:stretch>
                  <a:fillRect l="-10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1668" y="5315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5429" y="409303"/>
                <a:ext cx="11268891" cy="5625737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2- حاصل عبارت ها را با تقریب کمتر از 1 و با روش قطع کردن به دست آورید.روشی مناسب (</a:t>
                </a:r>
                <a:r>
                  <a:rPr lang="fa-IR" sz="20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ابتدا تقریب،سپس محاسبه</a:t>
                </a:r>
                <a:r>
                  <a:rPr lang="fa-IR" sz="2000" dirty="0" smtClean="0">
                    <a:cs typeface="B Koodak" panose="00000700000000000000" pitchFamily="2" charset="-78"/>
                  </a:rPr>
                  <a:t>-</a:t>
                </a:r>
                <a:r>
                  <a:rPr lang="fa-IR" sz="20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ابتدا محاسبه،سپس تقریب</a:t>
                </a:r>
                <a:r>
                  <a:rPr lang="fa-IR" sz="2000" dirty="0" smtClean="0">
                    <a:cs typeface="B Koodak" panose="00000700000000000000" pitchFamily="2" charset="-78"/>
                  </a:rPr>
                  <a:t>)انتخاب کنید.در هر مورد اختلاف پاسخ تقریبی و عدد واقعی را به دست آورید.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>
                    <a:cs typeface="B Koodak" panose="00000700000000000000" pitchFamily="2" charset="-78"/>
                  </a:rPr>
                  <a:t> </a:t>
                </a:r>
                <a:r>
                  <a:rPr lang="fa-IR" sz="2000" dirty="0" smtClean="0">
                    <a:cs typeface="B Koodak" panose="00000700000000000000" pitchFamily="2" charset="-78"/>
                  </a:rPr>
                  <a:t>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4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31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7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9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82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 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ابتدا محاسبه سپس تقریب:               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5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93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≅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5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         ابتدا تقریب سپس محاسبه:                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4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7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5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   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اختلاف مقدار واقعی و مقدار تقریبی برابر 0/39 می باشد.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>
                    <a:cs typeface="B Koodak" panose="00000700000000000000" pitchFamily="2" charset="-78"/>
                  </a:rPr>
                  <a:t> </a:t>
                </a:r>
                <a:r>
                  <a:rPr lang="fa-IR" sz="2000" dirty="0" smtClean="0">
                    <a:cs typeface="B Koodak" panose="00000700000000000000" pitchFamily="2" charset="-78"/>
                  </a:rPr>
                  <a:t>    ابتدا محاسبه:            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11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41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≅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11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)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11</m:t>
                    </m:r>
                    <m:f>
                      <m:fPr>
                        <m:ctrlP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5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12</m:t>
                        </m:r>
                      </m:den>
                    </m:f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f>
                      <m:fPr>
                        <m:ctrlPr>
                          <a:rPr lang="fa-I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10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12</m:t>
                        </m:r>
                      </m:den>
                    </m:f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)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11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+(</m:t>
                    </m:r>
                    <m:f>
                      <m:fPr>
                        <m:ctrlP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15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12</m:t>
                        </m:r>
                      </m:den>
                    </m:f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f>
                      <m:fPr>
                        <m:ctrlPr>
                          <a:rPr lang="fa-I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10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12</m:t>
                        </m:r>
                      </m:den>
                    </m:f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(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13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)+(</m:t>
                    </m:r>
                    <m:f>
                      <m:fPr>
                        <m:ctrlP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3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12</m:t>
                        </m:r>
                      </m:den>
                    </m:f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</m:t>
                    </m:r>
                    <m:f>
                      <m:fPr>
                        <m:ctrlP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5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6</m:t>
                        </m:r>
                      </m:den>
                    </m:f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13</m:t>
                    </m:r>
                    <m:f>
                      <m:fPr>
                        <m:ctrlP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4</m:t>
                        </m:r>
                      </m:den>
                    </m:f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ابتدا تقریب سپس محاسبه:                                                     </a:t>
                </a:r>
                <a14:m>
                  <m:oMath xmlns:m="http://schemas.openxmlformats.org/officeDocument/2006/math">
                    <m:r>
                      <a:rPr lang="fa-IR" sz="2000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13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−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12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در هر دو روش ملاحظه می کنید که ابتدا محاسبه کردن و سپس تقریب زدن باعث می شود که مقدار تقریب زده شده به مقدار واقعی نزدیک تر باشد.</a:t>
                </a:r>
              </a:p>
              <a:p>
                <a:pPr marL="274320" lvl="1" indent="0">
                  <a:lnSpc>
                    <a:spcPct val="150000"/>
                  </a:lnSpc>
                  <a:buNone/>
                </a:pPr>
                <a:endParaRPr lang="fa-IR" sz="2000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429" y="409303"/>
                <a:ext cx="11268891" cy="5625737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359" y="56344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719" y="374468"/>
                <a:ext cx="11321143" cy="6483531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fa-IR" sz="6200" dirty="0" smtClean="0">
                    <a:cs typeface="B Koodak" panose="00000700000000000000" pitchFamily="2" charset="-78"/>
                  </a:rPr>
                  <a:t>3- حاصل عبارت ها را به دست آورید.می توانید عدد اعشاری را ابتدا به کسر و یا عدد کسری را به عدد اعشاری تبدیل کنید.باید تشخیص دهید کدام مناسب تر است.</a:t>
                </a:r>
              </a:p>
              <a:p>
                <a:pPr marL="0" indent="0" algn="l">
                  <a:buNone/>
                </a:pPr>
                <a:r>
                  <a:rPr lang="fa-IR" sz="4200" i="1" dirty="0">
                    <a:latin typeface="Cambria Math" panose="02040503050406030204" pitchFamily="18" charset="0"/>
                    <a:cs typeface="B Koodak" panose="00000700000000000000" pitchFamily="2" charset="-78"/>
                  </a:rPr>
                  <a:t> </a:t>
                </a:r>
                <a:r>
                  <a:rPr lang="fa-IR" sz="4200" i="1" dirty="0" smtClean="0">
                    <a:latin typeface="Cambria Math" panose="02040503050406030204" pitchFamily="18" charset="0"/>
                    <a:cs typeface="B Koodak" panose="00000700000000000000" pitchFamily="2" charset="-78"/>
                  </a:rPr>
                  <a:t>  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13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×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0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×(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7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)=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9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88</m:t>
                      </m:r>
                    </m:oMath>
                  </m:oMathPara>
                </a14:m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:endParaRPr lang="fa-IR" sz="6200" dirty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17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13</m:t>
                      </m:r>
                    </m:oMath>
                  </m:oMathPara>
                </a14:m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:endParaRPr lang="fa-IR" sz="6200" dirty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+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f>
                        <m:fPr>
                          <m:ctrlP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5</m:t>
                      </m:r>
                      <m:f>
                        <m:fPr>
                          <m:ctrlP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29</m:t>
                          </m:r>
                        </m:num>
                        <m:den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:endParaRPr lang="fa-IR" sz="6200" dirty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12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f>
                        <m:fPr>
                          <m:ctrlPr>
                            <a:rPr lang="fa-IR" sz="6200" b="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6200" b="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a:rPr lang="fa-IR" sz="6200" b="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den>
                      </m:f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+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f>
                        <m:fPr>
                          <m:ctrlP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num>
                        <m:den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den>
                      </m:f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13</m:t>
                      </m:r>
                      <m:f>
                        <m:fPr>
                          <m:ctrlP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sz="6200" b="0" dirty="0" smtClean="0">
                  <a:ea typeface="Cambria Math" panose="02040503050406030204" pitchFamily="18" charset="0"/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f>
                        <m:fPr>
                          <m:ctrlPr>
                            <a:rPr lang="fa-IR" sz="6200" b="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6200" b="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fa-IR" sz="6200" b="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den>
                      </m:f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17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25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17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08</m:t>
                      </m:r>
                    </m:oMath>
                  </m:oMathPara>
                </a14:m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:endParaRPr lang="fa-IR" sz="6200" dirty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0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×</m:t>
                      </m:r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f>
                        <m:fPr>
                          <m:ctrlP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num>
                        <m:den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7</m:t>
                          </m:r>
                        </m:den>
                      </m:f>
                      <m:r>
                        <a:rPr lang="fa-IR" sz="6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a:rPr lang="fa-IR" sz="6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:endParaRPr lang="fa-IR" sz="62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buNone/>
                </a:pPr>
                <a:endParaRPr lang="fa-IR" sz="2000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719" y="374468"/>
                <a:ext cx="11321143" cy="6483531"/>
              </a:xfrm>
              <a:blipFill>
                <a:blip r:embed="rId2"/>
                <a:stretch>
                  <a:fillRect l="-1185" t="-1222" r="-59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8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3177" y="365760"/>
                <a:ext cx="11390812" cy="61569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4- با توجه به اینکه  ...........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3</m:t>
                        </m:r>
                      </m:den>
                    </m:f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0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333333</m:t>
                    </m:r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،مقدار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7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sz="2000" dirty="0" smtClean="0">
                    <a:cs typeface="B Koodak" panose="00000700000000000000" pitchFamily="2" charset="-78"/>
                  </a:rPr>
                  <a:t>  را با تقریب کمتر از 0/1 به دو روش زیر محاسبه کنید: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000" b="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7</m:t>
                          </m:r>
                        </m:num>
                        <m:den>
                          <m:r>
                            <a:rPr lang="fa-IR" sz="2000" b="0" i="1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fa-I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7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×</m:t>
                      </m:r>
                      <m:f>
                        <m:fPr>
                          <m:ctrlPr>
                            <a:rPr lang="fa-I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r>
                            <a:rPr lang="fa-I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fa-I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≅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7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×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0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/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sz="2000" dirty="0" smtClean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sz="2000" dirty="0" smtClean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sz="2000" dirty="0">
                  <a:cs typeface="B Koodak" panose="00000700000000000000" pitchFamily="2" charset="-78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fa-IR" sz="2400" i="1" dirty="0" smtClean="0">
                    <a:latin typeface="Cambria Math" panose="02040503050406030204" pitchFamily="18" charset="0"/>
                    <a:cs typeface="B Koodak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7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3</m:t>
                        </m:r>
                      </m:den>
                    </m:f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=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7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÷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3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≅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2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33333</m:t>
                    </m:r>
                  </m:oMath>
                </a14:m>
                <a:endParaRPr lang="fa-IR" sz="2000" dirty="0" smtClean="0">
                  <a:cs typeface="B Koodak" panose="00000700000000000000" pitchFamily="2" charset="-78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endParaRPr lang="fa-IR" sz="2000" dirty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برای اینکه پاسخ ها یکسان باشد چه پیشنهادی دارید؟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sz="2000" dirty="0" smtClean="0">
                    <a:cs typeface="B Koodak" panose="00000700000000000000" pitchFamily="2" charset="-78"/>
                  </a:rPr>
                  <a:t>باید مرتبه ی تقریب را به 0/01 و یا حتی 0/001 تغییر دهیم تا پاسخ هر دو قسمت تقریباً شبیه هم شود.</a:t>
                </a:r>
                <a:endParaRPr lang="fa-IR" sz="2000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177" y="365760"/>
                <a:ext cx="11390812" cy="6156960"/>
              </a:xfrm>
              <a:blipFill>
                <a:blip r:embed="rId2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183811" y="3174521"/>
            <a:ext cx="2251495" cy="7418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تا 5 رقم اعشار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992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/>
        </p:blipFill>
        <p:spPr>
          <a:xfrm>
            <a:off x="566603" y="474302"/>
            <a:ext cx="6351782" cy="580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13732"/>
          <a:stretch/>
        </p:blipFill>
        <p:spPr>
          <a:xfrm>
            <a:off x="7214042" y="751155"/>
            <a:ext cx="4429052" cy="5253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30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131</TotalTime>
  <Words>201</Words>
  <Application>Microsoft Office PowerPoint</Application>
  <PresentationFormat>Widescreen</PresentationFormat>
  <Paragraphs>39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 Koodak</vt:lpstr>
      <vt:lpstr>Cambria Math</vt:lpstr>
      <vt:lpstr>Century Gothic</vt:lpstr>
      <vt:lpstr>Tahoma</vt:lpstr>
      <vt:lpstr>Savon</vt:lpstr>
      <vt:lpstr>بسم الله الرحمن الرحیم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فاطمه قاسمی</dc:creator>
  <cp:lastModifiedBy>فاطمه قاسمی</cp:lastModifiedBy>
  <cp:revision>18</cp:revision>
  <dcterms:created xsi:type="dcterms:W3CDTF">2020-04-22T15:16:09Z</dcterms:created>
  <dcterms:modified xsi:type="dcterms:W3CDTF">2020-04-24T10:24:48Z</dcterms:modified>
</cp:coreProperties>
</file>