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504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66D7D910-611F-4070-9EE1-E781873B4E57}" type="datetimeFigureOut">
              <a:rPr lang="fa-IR" smtClean="0"/>
              <a:t>02/09/1441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8C77F2AF-0ACE-4941-90E6-6321A15300AE}" type="slidenum">
              <a:rPr lang="fa-IR" smtClean="0"/>
              <a:t>‹#›</a:t>
            </a:fld>
            <a:endParaRPr lang="fa-IR"/>
          </a:p>
        </p:txBody>
      </p:sp>
      <p:sp>
        <p:nvSpPr>
          <p:cNvPr id="68" name="Freeform 57"/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3121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7D910-611F-4070-9EE1-E781873B4E57}" type="datetimeFigureOut">
              <a:rPr lang="fa-IR" smtClean="0"/>
              <a:t>02/09/1441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7F2AF-0ACE-4941-90E6-6321A15300A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21034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Feather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66D7D910-611F-4070-9EE1-E781873B4E57}" type="datetimeFigureOut">
              <a:rPr lang="fa-IR" smtClean="0"/>
              <a:t>02/09/1441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8C77F2AF-0ACE-4941-90E6-6321A15300AE}" type="slidenum">
              <a:rPr lang="fa-IR" smtClean="0"/>
              <a:t>‹#›</a:t>
            </a:fld>
            <a:endParaRPr lang="fa-IR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9074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7D910-611F-4070-9EE1-E781873B4E57}" type="datetimeFigureOut">
              <a:rPr lang="fa-IR" smtClean="0"/>
              <a:t>02/09/1441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7F2AF-0ACE-4941-90E6-6321A15300A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397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 title="Feather Background"/>
          <p:cNvSpPr>
            <a:spLocks noEditPoints="1"/>
          </p:cNvSpPr>
          <p:nvPr/>
        </p:nvSpPr>
        <p:spPr bwMode="auto">
          <a:xfrm>
            <a:off x="0" y="-4679"/>
            <a:ext cx="12200615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6D7D910-611F-4070-9EE1-E781873B4E57}" type="datetimeFigureOut">
              <a:rPr lang="fa-IR" smtClean="0"/>
              <a:t>02/09/1441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8C77F2AF-0ACE-4941-90E6-6321A15300AE}" type="slidenum">
              <a:rPr lang="fa-IR" smtClean="0"/>
              <a:t>‹#›</a:t>
            </a:fld>
            <a:endParaRPr lang="fa-I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0861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7D910-611F-4070-9EE1-E781873B4E57}" type="datetimeFigureOut">
              <a:rPr lang="fa-IR" smtClean="0"/>
              <a:t>02/09/1441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7F2AF-0ACE-4941-90E6-6321A15300A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55197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698" y="566928"/>
            <a:ext cx="8770573" cy="15636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7D910-611F-4070-9EE1-E781873B4E57}" type="datetimeFigureOut">
              <a:rPr lang="fa-IR" smtClean="0"/>
              <a:t>02/09/1441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7F2AF-0ACE-4941-90E6-6321A15300A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94997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7D910-611F-4070-9EE1-E781873B4E57}" type="datetimeFigureOut">
              <a:rPr lang="fa-IR" smtClean="0"/>
              <a:t>02/09/1441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7F2AF-0ACE-4941-90E6-6321A15300A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27626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7D910-611F-4070-9EE1-E781873B4E57}" type="datetimeFigureOut">
              <a:rPr lang="fa-IR" smtClean="0"/>
              <a:t>02/09/1441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7F2AF-0ACE-4941-90E6-6321A15300A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45368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66D7D910-611F-4070-9EE1-E781873B4E57}" type="datetimeFigureOut">
              <a:rPr lang="fa-IR" smtClean="0"/>
              <a:t>02/09/1441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8C77F2AF-0ACE-4941-90E6-6321A15300A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955623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66D7D910-611F-4070-9EE1-E781873B4E57}" type="datetimeFigureOut">
              <a:rPr lang="fa-IR" smtClean="0"/>
              <a:t>02/09/1441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8C77F2AF-0ACE-4941-90E6-6321A15300A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89799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66D7D910-611F-4070-9EE1-E781873B4E57}" type="datetimeFigureOut">
              <a:rPr lang="fa-IR" smtClean="0"/>
              <a:t>02/09/1441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8C77F2AF-0ACE-4941-90E6-6321A15300AE}" type="slidenum">
              <a:rPr lang="fa-IR" smtClean="0"/>
              <a:t>‹#›</a:t>
            </a:fld>
            <a:endParaRPr lang="fa-IR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1011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1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r" defTabSz="914400" rtl="1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r" defTabSz="914400" rtl="1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r" defTabSz="914400" rtl="1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r" defTabSz="914400" rtl="1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r" defTabSz="914400" rtl="1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r" defTabSz="914400" rtl="1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r" defTabSz="914400" rtl="1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r" defTabSz="914400" rtl="1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r" defTabSz="914400" rtl="1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7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35541" y="928072"/>
            <a:ext cx="4164099" cy="3349641"/>
          </a:xfrm>
        </p:spPr>
        <p:txBody>
          <a:bodyPr/>
          <a:lstStyle/>
          <a:p>
            <a:pPr algn="ctr"/>
            <a:r>
              <a:rPr lang="fa-IR" dirty="0" smtClean="0">
                <a:cs typeface="B Koodak" panose="00000700000000000000" pitchFamily="2" charset="-78"/>
              </a:rPr>
              <a:t>بسم الله الرحمن الرحیم</a:t>
            </a:r>
            <a:endParaRPr lang="fa-IR" dirty="0">
              <a:cs typeface="B Koodak" panose="000007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fa-IR" dirty="0" smtClean="0">
                <a:cs typeface="B Koodak" panose="00000700000000000000" pitchFamily="2" charset="-78"/>
              </a:rPr>
              <a:t>موضوع:حل کاردرکلاس صفحه 139و 140</a:t>
            </a:r>
          </a:p>
          <a:p>
            <a:r>
              <a:rPr lang="fa-IR" dirty="0" smtClean="0">
                <a:cs typeface="B Koodak" panose="00000700000000000000" pitchFamily="2" charset="-78"/>
              </a:rPr>
              <a:t>تهیه کننده:فاطمه قاسمی</a:t>
            </a:r>
            <a:endParaRPr lang="fa-IR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5892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>
                <a:cs typeface="B Koodak" panose="00000700000000000000" pitchFamily="2" charset="-78"/>
              </a:rPr>
              <a:t>سوال پنجم</a:t>
            </a:r>
            <a:endParaRPr lang="fa-IR" dirty="0">
              <a:cs typeface="B Koodak" panose="00000700000000000000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96092" y="2316480"/>
                <a:ext cx="11408180" cy="4293326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fa-IR" dirty="0" smtClean="0">
                    <a:cs typeface="B Koodak" panose="00000700000000000000" pitchFamily="2" charset="-78"/>
                  </a:rPr>
                  <a:t>حاصل عبارت های زیر را بدست آورید و با تقریب کمتر از 0/1 به روش گرد کردن تقریب بزنید.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dirty="0">
                    <a:cs typeface="B Koodak" panose="00000700000000000000" pitchFamily="2" charset="-78"/>
                  </a:rPr>
                  <a:t> </a:t>
                </a:r>
                <a:r>
                  <a:rPr lang="fa-IR" dirty="0" smtClean="0">
                    <a:cs typeface="B Koodak" panose="00000700000000000000" pitchFamily="2" charset="-78"/>
                  </a:rPr>
                  <a:t>           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fa-I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3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56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≅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3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6</m:t>
                    </m:r>
                  </m:oMath>
                </a14:m>
                <a:r>
                  <a:rPr lang="fa-IR" dirty="0" smtClean="0">
                    <a:cs typeface="B Koodak" panose="00000700000000000000" pitchFamily="2" charset="-78"/>
                  </a:rPr>
                  <a:t>  </a:t>
                </a:r>
                <a14:m>
                  <m:oMath xmlns:m="http://schemas.openxmlformats.org/officeDocument/2006/math">
                    <m:r>
                      <a:rPr lang="fa-I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3</m:t>
                    </m:r>
                    <m:f>
                      <m:fPr>
                        <m:ctrlPr>
                          <a:rPr lang="fa-I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Koodak" panose="00000700000000000000" pitchFamily="2" charset="-78"/>
                          </a:rPr>
                        </m:ctrlPr>
                      </m:fPr>
                      <m:num>
                        <m:r>
                          <a:rPr lang="fa-I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Koodak" panose="00000700000000000000" pitchFamily="2" charset="-78"/>
                          </a:rPr>
                          <m:t>17</m:t>
                        </m:r>
                      </m:num>
                      <m:den>
                        <m:r>
                          <a:rPr lang="fa-I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Koodak" panose="00000700000000000000" pitchFamily="2" charset="-78"/>
                          </a:rPr>
                          <m:t>30</m:t>
                        </m:r>
                      </m:den>
                    </m:f>
                  </m:oMath>
                </a14:m>
                <a:r>
                  <a:rPr lang="fa-IR" dirty="0" smtClean="0">
                    <a:cs typeface="B Koodak" panose="00000700000000000000" pitchFamily="2" charset="-78"/>
                  </a:rPr>
                  <a:t>  </a:t>
                </a:r>
                <a14:m>
                  <m:oMath xmlns:m="http://schemas.openxmlformats.org/officeDocument/2006/math">
                    <m:r>
                      <a:rPr lang="fa-I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+</m:t>
                    </m:r>
                    <m:f>
                      <m:fPr>
                        <m:ctrlPr>
                          <a:rPr lang="fa-I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Koodak" panose="00000700000000000000" pitchFamily="2" charset="-78"/>
                          </a:rPr>
                        </m:ctrlPr>
                      </m:fPr>
                      <m:num>
                        <m:r>
                          <a:rPr lang="fa-I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Koodak" panose="00000700000000000000" pitchFamily="2" charset="-78"/>
                          </a:rPr>
                          <m:t>16</m:t>
                        </m:r>
                      </m:num>
                      <m:den>
                        <m:r>
                          <a:rPr lang="fa-I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Koodak" panose="00000700000000000000" pitchFamily="2" charset="-78"/>
                          </a:rPr>
                          <m:t>15</m:t>
                        </m:r>
                      </m:den>
                    </m:f>
                  </m:oMath>
                </a14:m>
                <a:r>
                  <a:rPr lang="fa-IR" dirty="0" smtClean="0">
                    <a:cs typeface="B Koodak" panose="00000700000000000000" pitchFamily="2" charset="-78"/>
                  </a:rPr>
                  <a:t>   </a:t>
                </a:r>
                <a14:m>
                  <m:oMath xmlns:m="http://schemas.openxmlformats.org/officeDocument/2006/math">
                    <m:r>
                      <a:rPr lang="fa-I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2</m:t>
                    </m:r>
                    <m:f>
                      <m:fPr>
                        <m:ctrlPr>
                          <a:rPr lang="fa-I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Koodak" panose="00000700000000000000" pitchFamily="2" charset="-78"/>
                          </a:rPr>
                        </m:ctrlPr>
                      </m:fPr>
                      <m:num>
                        <m:r>
                          <a:rPr lang="fa-I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Koodak" panose="00000700000000000000" pitchFamily="2" charset="-78"/>
                          </a:rPr>
                          <m:t>1</m:t>
                        </m:r>
                      </m:num>
                      <m:den>
                        <m:r>
                          <a:rPr lang="fa-I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Koodak" panose="00000700000000000000" pitchFamily="2" charset="-78"/>
                          </a:rPr>
                          <m:t>2</m:t>
                        </m:r>
                      </m:den>
                    </m:f>
                  </m:oMath>
                </a14:m>
                <a:r>
                  <a:rPr lang="fa-IR" dirty="0" smtClean="0">
                    <a:cs typeface="B Koodak" panose="00000700000000000000" pitchFamily="2" charset="-78"/>
                  </a:rPr>
                  <a:t>   </a:t>
                </a:r>
                <a14:m>
                  <m:oMath xmlns:m="http://schemas.openxmlformats.org/officeDocument/2006/math">
                    <m:r>
                      <a:rPr lang="fa-I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×</m:t>
                    </m:r>
                    <m:f>
                      <m:fPr>
                        <m:ctrlPr>
                          <a:rPr lang="fa-I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Koodak" panose="00000700000000000000" pitchFamily="2" charset="-78"/>
                          </a:rPr>
                        </m:ctrlPr>
                      </m:fPr>
                      <m:num>
                        <m:r>
                          <a:rPr lang="fa-I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Koodak" panose="00000700000000000000" pitchFamily="2" charset="-78"/>
                          </a:rPr>
                          <m:t>4</m:t>
                        </m:r>
                      </m:num>
                      <m:den>
                        <m:r>
                          <a:rPr lang="fa-I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Koodak" panose="00000700000000000000" pitchFamily="2" charset="-78"/>
                          </a:rPr>
                          <m:t>5</m:t>
                        </m:r>
                      </m:den>
                    </m:f>
                  </m:oMath>
                </a14:m>
                <a:r>
                  <a:rPr lang="fa-IR" dirty="0" smtClean="0">
                    <a:cs typeface="B Koodak" panose="00000700000000000000" pitchFamily="2" charset="-78"/>
                  </a:rPr>
                  <a:t>  </a:t>
                </a:r>
                <a14:m>
                  <m:oMath xmlns:m="http://schemas.openxmlformats.org/officeDocument/2006/math">
                    <m:r>
                      <a:rPr lang="fa-IR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+</m:t>
                    </m:r>
                    <m:f>
                      <m:fPr>
                        <m:ctrlPr>
                          <a:rPr lang="fa-IR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Koodak" panose="00000700000000000000" pitchFamily="2" charset="-78"/>
                          </a:rPr>
                        </m:ctrlPr>
                      </m:fPr>
                      <m:num>
                        <m:r>
                          <a:rPr lang="fa-I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Koodak" panose="00000700000000000000" pitchFamily="2" charset="-78"/>
                          </a:rPr>
                          <m:t>4</m:t>
                        </m:r>
                      </m:num>
                      <m:den>
                        <m:r>
                          <a:rPr lang="fa-I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Koodak" panose="00000700000000000000" pitchFamily="2" charset="-78"/>
                          </a:rPr>
                          <m:t>3</m:t>
                        </m:r>
                      </m:den>
                    </m:f>
                  </m:oMath>
                </a14:m>
                <a:r>
                  <a:rPr lang="fa-IR" dirty="0" smtClean="0">
                    <a:cs typeface="B Koodak" panose="00000700000000000000" pitchFamily="2" charset="-78"/>
                  </a:rPr>
                  <a:t>   </a:t>
                </a:r>
                <a14:m>
                  <m:oMath xmlns:m="http://schemas.openxmlformats.org/officeDocument/2006/math">
                    <m:r>
                      <a:rPr lang="fa-IR" i="1" dirty="0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 </m:t>
                    </m:r>
                  </m:oMath>
                </a14:m>
                <a:r>
                  <a:rPr lang="fa-IR" dirty="0" smtClean="0">
                    <a:cs typeface="B Koodak" panose="00000700000000000000" pitchFamily="2" charset="-78"/>
                  </a:rPr>
                  <a:t> </a:t>
                </a:r>
                <a14:m>
                  <m:oMath xmlns:m="http://schemas.openxmlformats.org/officeDocument/2006/math">
                    <m:r>
                      <a:rPr lang="fa-IR" b="0" i="1" dirty="0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2</m:t>
                    </m:r>
                    <m:f>
                      <m:fPr>
                        <m:ctrlPr>
                          <a:rPr lang="fa-IR" b="0" i="1" dirty="0" smtClean="0">
                            <a:latin typeface="Cambria Math" panose="02040503050406030204" pitchFamily="18" charset="0"/>
                            <a:cs typeface="B Koodak" panose="00000700000000000000" pitchFamily="2" charset="-78"/>
                          </a:rPr>
                        </m:ctrlPr>
                      </m:fPr>
                      <m:num>
                        <m:r>
                          <a:rPr lang="fa-IR" b="0" i="1" dirty="0" smtClean="0">
                            <a:latin typeface="Cambria Math" panose="02040503050406030204" pitchFamily="18" charset="0"/>
                            <a:cs typeface="B Koodak" panose="00000700000000000000" pitchFamily="2" charset="-78"/>
                          </a:rPr>
                          <m:t>1</m:t>
                        </m:r>
                      </m:num>
                      <m:den>
                        <m:r>
                          <a:rPr lang="fa-IR" b="0" i="1" dirty="0" smtClean="0">
                            <a:latin typeface="Cambria Math" panose="02040503050406030204" pitchFamily="18" charset="0"/>
                            <a:cs typeface="B Koodak" panose="00000700000000000000" pitchFamily="2" charset="-78"/>
                          </a:rPr>
                          <m:t>2</m:t>
                        </m:r>
                      </m:den>
                    </m:f>
                  </m:oMath>
                </a14:m>
                <a:r>
                  <a:rPr lang="fa-IR" dirty="0" smtClean="0">
                    <a:cs typeface="B Koodak" panose="00000700000000000000" pitchFamily="2" charset="-78"/>
                  </a:rPr>
                  <a:t>(الف</a:t>
                </a:r>
                <a:endParaRPr lang="fa-IR" dirty="0">
                  <a:cs typeface="B Koodak" panose="00000700000000000000" pitchFamily="2" charset="-78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fa-IR" dirty="0" smtClean="0">
                  <a:cs typeface="B Koodak" panose="00000700000000000000" pitchFamily="2" charset="-78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6092" y="2316480"/>
                <a:ext cx="11408180" cy="4293326"/>
              </a:xfrm>
              <a:blipFill>
                <a:blip r:embed="rId4"/>
                <a:stretch>
                  <a:fillRect r="-534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377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1" b="23317"/>
          <a:stretch/>
        </p:blipFill>
        <p:spPr>
          <a:xfrm>
            <a:off x="4063041" y="719902"/>
            <a:ext cx="6478438" cy="5253621"/>
          </a:xfrm>
        </p:spPr>
      </p:pic>
    </p:spTree>
    <p:extLst>
      <p:ext uri="{BB962C8B-B14F-4D97-AF65-F5344CB8AC3E}">
        <p14:creationId xmlns:p14="http://schemas.microsoft.com/office/powerpoint/2010/main" val="54350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a-IR" sz="2800" dirty="0" smtClean="0">
                <a:cs typeface="B Koodak" panose="00000700000000000000" pitchFamily="2" charset="-78"/>
              </a:rPr>
              <a:t>دخترای عزیزم امیدوارم اشکالاتتون برطرف شده باشه.</a:t>
            </a:r>
          </a:p>
          <a:p>
            <a:pPr marL="0" indent="0">
              <a:buNone/>
            </a:pPr>
            <a:endParaRPr lang="fa-IR" sz="2800" dirty="0">
              <a:cs typeface="B Koodak" panose="00000700000000000000" pitchFamily="2" charset="-78"/>
            </a:endParaRPr>
          </a:p>
          <a:p>
            <a:pPr marL="0" indent="0">
              <a:buNone/>
            </a:pPr>
            <a:endParaRPr lang="fa-IR" sz="2800" dirty="0" smtClean="0">
              <a:cs typeface="B Koodak" panose="00000700000000000000" pitchFamily="2" charset="-78"/>
            </a:endParaRPr>
          </a:p>
          <a:p>
            <a:pPr marL="0" indent="0">
              <a:buNone/>
            </a:pPr>
            <a:endParaRPr lang="fa-IR" sz="2800" dirty="0">
              <a:cs typeface="B Koodak" panose="00000700000000000000" pitchFamily="2" charset="-78"/>
            </a:endParaRPr>
          </a:p>
          <a:p>
            <a:pPr marL="0" indent="0">
              <a:buNone/>
            </a:pPr>
            <a:r>
              <a:rPr lang="fa-IR" sz="2800" dirty="0" smtClean="0">
                <a:cs typeface="B Koodak" panose="00000700000000000000" pitchFamily="2" charset="-78"/>
              </a:rPr>
              <a:t>                                                                                    خسته نباشید</a:t>
            </a:r>
            <a:endParaRPr lang="fa-IR" sz="28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3310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>
                <a:cs typeface="B Koodak" panose="00000700000000000000" pitchFamily="2" charset="-78"/>
              </a:rPr>
              <a:t>سوال اول</a:t>
            </a:r>
            <a:endParaRPr lang="fa-IR" dirty="0">
              <a:cs typeface="B Koodak" panose="00000700000000000000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09006" y="2203269"/>
                <a:ext cx="11495265" cy="443266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fa-IR" dirty="0" smtClean="0">
                    <a:cs typeface="B Koodak" panose="00000700000000000000" pitchFamily="2" charset="-78"/>
                  </a:rPr>
                  <a:t>وزن یک برگه کاغذ 3/5 گرم است.وزن یک بسته 500 تایی از این برگه ها چند کیلوگرم است.به دو روش حساب کنید و جواب را با تقریب کمتر از یک گرم (0/001 کیلوگرم)به دست آورید.(در این سوال از تقریب به روش قطع کردن استفاده کردیم)</a:t>
                </a:r>
              </a:p>
              <a:p>
                <a:pPr marL="0" indent="0">
                  <a:buNone/>
                </a:pPr>
                <a:r>
                  <a:rPr lang="fa-IR" dirty="0" smtClean="0">
                    <a:cs typeface="B Koodak" panose="00000700000000000000" pitchFamily="2" charset="-78"/>
                  </a:rPr>
                  <a:t>محاسبه به دو روش یعنی یک بار ابتدا عدد مربوط به جرم یک برگه کاغذ را بر حسب کیلوگرم به دست آورید و تقریب بزنید و سپس جرم 500 برگ را به دست آورید و روش دوم یعنی ابتدا محاسبه ی جرم 500 برگ و بعد از آن تقریب زدن</a:t>
                </a:r>
              </a:p>
              <a:p>
                <a:pPr marL="0" indent="0">
                  <a:buNone/>
                </a:pPr>
                <a:r>
                  <a:rPr lang="fa-IR" dirty="0" smtClean="0">
                    <a:cs typeface="B Koodak" panose="00000700000000000000" pitchFamily="2" charset="-78"/>
                  </a:rPr>
                  <a:t>   ابتدا تقریب سپس محاسبه                                                                ابتدا محاسبه سپس تقریب     </a:t>
                </a:r>
              </a:p>
              <a:p>
                <a:pPr marL="0" indent="0">
                  <a:buNone/>
                </a:pPr>
                <a:r>
                  <a:rPr lang="fa-IR" b="0" dirty="0">
                    <a:cs typeface="B Koodak" panose="00000700000000000000" pitchFamily="2" charset="-78"/>
                  </a:rPr>
                  <a:t> </a:t>
                </a:r>
                <a:r>
                  <a:rPr lang="fa-IR" b="0" dirty="0" smtClean="0">
                    <a:cs typeface="B Koodak" panose="00000700000000000000" pitchFamily="2" charset="-78"/>
                  </a:rPr>
                  <a:t>       </a:t>
                </a:r>
                <a14:m>
                  <m:oMath xmlns:m="http://schemas.openxmlformats.org/officeDocument/2006/math"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003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×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500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5</m:t>
                    </m:r>
                  </m:oMath>
                </a14:m>
                <a:r>
                  <a:rPr lang="fa-IR" dirty="0" smtClean="0">
                    <a:cs typeface="B Koodak" panose="00000700000000000000" pitchFamily="2" charset="-78"/>
                  </a:rPr>
                  <a:t> </a:t>
                </a:r>
              </a:p>
              <a:p>
                <a:pPr marL="0" indent="0">
                  <a:buNone/>
                </a:pPr>
                <a:r>
                  <a:rPr lang="fa-IR" dirty="0" smtClean="0">
                    <a:cs typeface="B Koodak" panose="00000700000000000000" pitchFamily="2" charset="-78"/>
                  </a:rPr>
                  <a:t>                                                            </a:t>
                </a:r>
              </a:p>
              <a:p>
                <a:pPr marL="0" indent="0">
                  <a:buNone/>
                </a:pPr>
                <a:endParaRPr lang="fa-IR" dirty="0" smtClean="0">
                  <a:cs typeface="B Koodak" panose="00000700000000000000" pitchFamily="2" charset="-78"/>
                </a:endParaRPr>
              </a:p>
              <a:p>
                <a:pPr marL="0" indent="0">
                  <a:buNone/>
                </a:pPr>
                <a:r>
                  <a:rPr lang="fa-IR" dirty="0">
                    <a:cs typeface="B Koodak" panose="00000700000000000000" pitchFamily="2" charset="-78"/>
                  </a:rPr>
                  <a:t> </a:t>
                </a:r>
                <a:r>
                  <a:rPr lang="fa-IR" dirty="0" smtClean="0">
                    <a:cs typeface="B Koodak" panose="00000700000000000000" pitchFamily="2" charset="-78"/>
                  </a:rPr>
                  <a:t>                                                                                                       </a:t>
                </a:r>
                <a:endParaRPr lang="fa-IR" dirty="0">
                  <a:cs typeface="B Koodak" panose="00000700000000000000" pitchFamily="2" charset="-78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9006" y="2203269"/>
                <a:ext cx="11495265" cy="4432662"/>
              </a:xfrm>
              <a:blipFill>
                <a:blip r:embed="rId5"/>
                <a:stretch>
                  <a:fillRect r="-530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715135"/>
              </p:ext>
            </p:extLst>
          </p:nvPr>
        </p:nvGraphicFramePr>
        <p:xfrm>
          <a:off x="610026" y="4444438"/>
          <a:ext cx="2424024" cy="180723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808008">
                  <a:extLst>
                    <a:ext uri="{9D8B030D-6E8A-4147-A177-3AD203B41FA5}">
                      <a16:colId xmlns:a16="http://schemas.microsoft.com/office/drawing/2014/main" val="968704474"/>
                    </a:ext>
                  </a:extLst>
                </a:gridCol>
                <a:gridCol w="808008">
                  <a:extLst>
                    <a:ext uri="{9D8B030D-6E8A-4147-A177-3AD203B41FA5}">
                      <a16:colId xmlns:a16="http://schemas.microsoft.com/office/drawing/2014/main" val="72691306"/>
                    </a:ext>
                  </a:extLst>
                </a:gridCol>
                <a:gridCol w="808008">
                  <a:extLst>
                    <a:ext uri="{9D8B030D-6E8A-4147-A177-3AD203B41FA5}">
                      <a16:colId xmlns:a16="http://schemas.microsoft.com/office/drawing/2014/main" val="1451975433"/>
                    </a:ext>
                  </a:extLst>
                </a:gridCol>
              </a:tblGrid>
              <a:tr h="892834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500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1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تعداد برگ کاغذ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416307"/>
                  </a:ext>
                </a:extLst>
              </a:tr>
              <a:tr h="892834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1750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3/5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جرم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0009938"/>
                  </a:ext>
                </a:extLst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 flipH="1">
            <a:off x="6012611" y="3821502"/>
            <a:ext cx="8630" cy="241539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772845"/>
              </p:ext>
            </p:extLst>
          </p:nvPr>
        </p:nvGraphicFramePr>
        <p:xfrm>
          <a:off x="6230558" y="4456460"/>
          <a:ext cx="2458530" cy="1768416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819510">
                  <a:extLst>
                    <a:ext uri="{9D8B030D-6E8A-4147-A177-3AD203B41FA5}">
                      <a16:colId xmlns:a16="http://schemas.microsoft.com/office/drawing/2014/main" val="2030759623"/>
                    </a:ext>
                  </a:extLst>
                </a:gridCol>
                <a:gridCol w="819510">
                  <a:extLst>
                    <a:ext uri="{9D8B030D-6E8A-4147-A177-3AD203B41FA5}">
                      <a16:colId xmlns:a16="http://schemas.microsoft.com/office/drawing/2014/main" val="2882775052"/>
                    </a:ext>
                  </a:extLst>
                </a:gridCol>
                <a:gridCol w="819510">
                  <a:extLst>
                    <a:ext uri="{9D8B030D-6E8A-4147-A177-3AD203B41FA5}">
                      <a16:colId xmlns:a16="http://schemas.microsoft.com/office/drawing/2014/main" val="3366040840"/>
                    </a:ext>
                  </a:extLst>
                </a:gridCol>
              </a:tblGrid>
              <a:tr h="884208">
                <a:tc>
                  <a:txBody>
                    <a:bodyPr/>
                    <a:lstStyle/>
                    <a:p>
                      <a:pPr algn="ctr" rtl="1"/>
                      <a:r>
                        <a:rPr lang="fa-IR" sz="1600" dirty="0" smtClean="0">
                          <a:cs typeface="B Koodak" panose="00000700000000000000" pitchFamily="2" charset="-78"/>
                        </a:rPr>
                        <a:t>3/5</a:t>
                      </a:r>
                      <a:endParaRPr lang="fa-IR" sz="16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dirty="0" smtClean="0">
                          <a:cs typeface="B Koodak" panose="00000700000000000000" pitchFamily="2" charset="-78"/>
                        </a:rPr>
                        <a:t>1000</a:t>
                      </a:r>
                      <a:endParaRPr lang="fa-IR" sz="16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dirty="0" smtClean="0">
                          <a:cs typeface="B Koodak" panose="00000700000000000000" pitchFamily="2" charset="-78"/>
                        </a:rPr>
                        <a:t>گرم</a:t>
                      </a:r>
                      <a:endParaRPr lang="fa-IR" sz="16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5742550"/>
                  </a:ext>
                </a:extLst>
              </a:tr>
              <a:tr h="884208">
                <a:tc>
                  <a:txBody>
                    <a:bodyPr/>
                    <a:lstStyle/>
                    <a:p>
                      <a:pPr algn="ctr" rtl="1"/>
                      <a:r>
                        <a:rPr lang="fa-IR" sz="1600" dirty="0" smtClean="0">
                          <a:cs typeface="B Koodak" panose="00000700000000000000" pitchFamily="2" charset="-78"/>
                        </a:rPr>
                        <a:t>0/0035</a:t>
                      </a:r>
                      <a:endParaRPr lang="fa-IR" sz="16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dirty="0" smtClean="0">
                          <a:cs typeface="B Koodak" panose="00000700000000000000" pitchFamily="2" charset="-78"/>
                        </a:rPr>
                        <a:t>1</a:t>
                      </a:r>
                      <a:endParaRPr lang="fa-IR" sz="16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dirty="0" smtClean="0">
                          <a:cs typeface="B Koodak" panose="00000700000000000000" pitchFamily="2" charset="-78"/>
                        </a:rPr>
                        <a:t>کیلوگرم</a:t>
                      </a:r>
                      <a:endParaRPr lang="fa-IR" sz="16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914469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076431"/>
              </p:ext>
            </p:extLst>
          </p:nvPr>
        </p:nvGraphicFramePr>
        <p:xfrm>
          <a:off x="3435069" y="4444438"/>
          <a:ext cx="2275458" cy="179246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758486">
                  <a:extLst>
                    <a:ext uri="{9D8B030D-6E8A-4147-A177-3AD203B41FA5}">
                      <a16:colId xmlns:a16="http://schemas.microsoft.com/office/drawing/2014/main" val="2431449430"/>
                    </a:ext>
                  </a:extLst>
                </a:gridCol>
                <a:gridCol w="758486">
                  <a:extLst>
                    <a:ext uri="{9D8B030D-6E8A-4147-A177-3AD203B41FA5}">
                      <a16:colId xmlns:a16="http://schemas.microsoft.com/office/drawing/2014/main" val="3199022778"/>
                    </a:ext>
                  </a:extLst>
                </a:gridCol>
                <a:gridCol w="758486">
                  <a:extLst>
                    <a:ext uri="{9D8B030D-6E8A-4147-A177-3AD203B41FA5}">
                      <a16:colId xmlns:a16="http://schemas.microsoft.com/office/drawing/2014/main" val="1583639524"/>
                    </a:ext>
                  </a:extLst>
                </a:gridCol>
              </a:tblGrid>
              <a:tr h="896230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/>
                        <a:t>1750</a:t>
                      </a:r>
                      <a:endParaRPr lang="fa-I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/>
                        <a:t>1000</a:t>
                      </a:r>
                      <a:endParaRPr lang="fa-I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/>
                        <a:t>گرم</a:t>
                      </a:r>
                      <a:endParaRPr lang="fa-I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3907908"/>
                  </a:ext>
                </a:extLst>
              </a:tr>
              <a:tr h="896230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/>
                        <a:t>1/750</a:t>
                      </a:r>
                      <a:endParaRPr lang="fa-I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/>
                        <a:t>1</a:t>
                      </a:r>
                      <a:endParaRPr lang="fa-I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/>
                        <a:t>کیلوگرم</a:t>
                      </a:r>
                      <a:endParaRPr lang="fa-I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656275"/>
                  </a:ext>
                </a:extLst>
              </a:tr>
            </a:tbl>
          </a:graphicData>
        </a:graphic>
      </p:graphicFrame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842" y="6742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4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5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>
                <a:cs typeface="B Koodak" panose="00000700000000000000" pitchFamily="2" charset="-78"/>
              </a:rPr>
              <a:t>سوال دوم</a:t>
            </a:r>
            <a:endParaRPr lang="fa-IR" dirty="0">
              <a:cs typeface="B Koodak" panose="00000700000000000000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48343" y="2194559"/>
                <a:ext cx="11355929" cy="4458789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fa-IR" dirty="0" smtClean="0">
                    <a:cs typeface="B Koodak" panose="00000700000000000000" pitchFamily="2" charset="-78"/>
                  </a:rPr>
                  <a:t>2-دو عدد 0/12 و 0/13 را در نظر بگیرید.</a:t>
                </a:r>
              </a:p>
              <a:p>
                <a:pPr marL="0" indent="0">
                  <a:buNone/>
                </a:pPr>
                <a:r>
                  <a:rPr lang="fa-IR" dirty="0" smtClean="0">
                    <a:cs typeface="B Koodak" panose="00000700000000000000" pitchFamily="2" charset="-78"/>
                  </a:rPr>
                  <a:t>الف)ابتدا حاصل جمع دو عدد را به دست آوردید و سپس جواب را با تقریب از 0/1 با روش گرد کردن تقریب بزنید.</a:t>
                </a:r>
              </a:p>
              <a:p>
                <a:pPr marL="0" indent="0">
                  <a:buNone/>
                </a:pPr>
                <a:r>
                  <a:rPr lang="fa-IR" dirty="0">
                    <a:cs typeface="B Koodak" panose="00000700000000000000" pitchFamily="2" charset="-78"/>
                  </a:rPr>
                  <a:t> </a:t>
                </a:r>
                <a:r>
                  <a:rPr lang="fa-IR" dirty="0" smtClean="0">
                    <a:cs typeface="B Koodak" panose="00000700000000000000" pitchFamily="2" charset="-78"/>
                  </a:rPr>
                  <a:t>   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25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≅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3</m:t>
                    </m:r>
                  </m:oMath>
                </a14:m>
                <a:r>
                  <a:rPr lang="fa-IR" dirty="0" smtClean="0">
                    <a:cs typeface="B Koodak" panose="00000700000000000000" pitchFamily="2" charset="-78"/>
                  </a:rPr>
                  <a:t>               </a:t>
                </a:r>
                <a14:m>
                  <m:oMath xmlns:m="http://schemas.openxmlformats.org/officeDocument/2006/math"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13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+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12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25</m:t>
                    </m:r>
                  </m:oMath>
                </a14:m>
                <a:r>
                  <a:rPr lang="fa-IR" dirty="0" smtClean="0">
                    <a:cs typeface="B Koodak" panose="00000700000000000000" pitchFamily="2" charset="-78"/>
                  </a:rPr>
                  <a:t>  </a:t>
                </a:r>
              </a:p>
              <a:p>
                <a:pPr marL="0" indent="0">
                  <a:buNone/>
                </a:pPr>
                <a:endParaRPr lang="fa-IR" dirty="0">
                  <a:cs typeface="B Koodak" panose="00000700000000000000" pitchFamily="2" charset="-78"/>
                </a:endParaRPr>
              </a:p>
              <a:p>
                <a:pPr marL="0" indent="0">
                  <a:buNone/>
                </a:pPr>
                <a:r>
                  <a:rPr lang="fa-IR" dirty="0" smtClean="0">
                    <a:cs typeface="B Koodak" panose="00000700000000000000" pitchFamily="2" charset="-78"/>
                  </a:rPr>
                  <a:t>ب)ابتدا هر عدد را با تقریب کمتر از 0/1 گرد کنید،سپس حاصل جمع را بدست آورید.</a:t>
                </a:r>
              </a:p>
              <a:p>
                <a:pPr marL="0" indent="0">
                  <a:buNone/>
                </a:pPr>
                <a:r>
                  <a:rPr lang="fa-IR" dirty="0">
                    <a:cs typeface="B Koodak" panose="00000700000000000000" pitchFamily="2" charset="-78"/>
                  </a:rPr>
                  <a:t> </a:t>
                </a:r>
                <a:r>
                  <a:rPr lang="fa-IR" dirty="0" smtClean="0">
                    <a:cs typeface="B Koodak" panose="00000700000000000000" pitchFamily="2" charset="-78"/>
                  </a:rPr>
                  <a:t>                                           </a:t>
                </a:r>
                <a14:m>
                  <m:oMath xmlns:m="http://schemas.openxmlformats.org/officeDocument/2006/math"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1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+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2</m:t>
                    </m:r>
                  </m:oMath>
                </a14:m>
                <a:r>
                  <a:rPr lang="fa-IR" dirty="0" smtClean="0">
                    <a:cs typeface="B Koodak" panose="00000700000000000000" pitchFamily="2" charset="-78"/>
                  </a:rPr>
                  <a:t>                      </a:t>
                </a:r>
                <a14:m>
                  <m:oMath xmlns:m="http://schemas.openxmlformats.org/officeDocument/2006/math"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13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≅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</m:t>
                    </m:r>
                  </m:oMath>
                </a14:m>
                <a:r>
                  <a:rPr lang="fa-IR" dirty="0" smtClean="0">
                    <a:cs typeface="B Koodak" panose="00000700000000000000" pitchFamily="2" charset="-78"/>
                  </a:rPr>
                  <a:t>             </a:t>
                </a:r>
                <a14:m>
                  <m:oMath xmlns:m="http://schemas.openxmlformats.org/officeDocument/2006/math"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12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≅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</m:t>
                    </m:r>
                  </m:oMath>
                </a14:m>
                <a:endParaRPr lang="fa-IR" dirty="0" smtClean="0">
                  <a:cs typeface="B Koodak" panose="00000700000000000000" pitchFamily="2" charset="-78"/>
                </a:endParaRPr>
              </a:p>
              <a:p>
                <a:pPr marL="0" indent="0">
                  <a:buNone/>
                </a:pPr>
                <a:r>
                  <a:rPr lang="fa-IR" dirty="0" smtClean="0">
                    <a:cs typeface="B Koodak" panose="00000700000000000000" pitchFamily="2" charset="-78"/>
                  </a:rPr>
                  <a:t>آیا نتیجه ها یکی هستند؟خیر، در روش اول مقدار حاصل به مقدار واقعی نزدیکتر است.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8343" y="2194559"/>
                <a:ext cx="11355929" cy="4458789"/>
              </a:xfrm>
              <a:blipFill>
                <a:blip r:embed="rId2"/>
                <a:stretch>
                  <a:fillRect r="-644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974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>
                <a:cs typeface="B Koodak" panose="00000700000000000000" pitchFamily="2" charset="-78"/>
              </a:rPr>
              <a:t>سوال سوم</a:t>
            </a:r>
            <a:endParaRPr lang="fa-IR" dirty="0">
              <a:cs typeface="B Koodak" panose="00000700000000000000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39634" y="2229393"/>
                <a:ext cx="11364637" cy="4275909"/>
              </a:xfrm>
            </p:spPr>
            <p:txBody>
              <a:bodyPr/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dirty="0" smtClean="0">
                    <a:cs typeface="B Koodak" panose="00000700000000000000" pitchFamily="2" charset="-78"/>
                  </a:rPr>
                  <a:t>دو عدد 0/12 و 0/13 را در نظر بگیرید.مراحل (الف) و (ب) سوال (2) را به روش قطع کردن انجام دهید.آیا نتیجه ها یکی هستند؟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dirty="0" smtClean="0">
                    <a:cs typeface="B Koodak" panose="00000700000000000000" pitchFamily="2" charset="-78"/>
                  </a:rPr>
                  <a:t>  ابتدا تقریب سپس محاسبه:                            </a:t>
                </a:r>
                <a14:m>
                  <m:oMath xmlns:m="http://schemas.openxmlformats.org/officeDocument/2006/math"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1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+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2</m:t>
                    </m:r>
                  </m:oMath>
                </a14:m>
                <a:r>
                  <a:rPr lang="fa-IR" dirty="0" smtClean="0">
                    <a:cs typeface="B Koodak" panose="00000700000000000000" pitchFamily="2" charset="-78"/>
                  </a:rPr>
                  <a:t>                        </a:t>
                </a:r>
                <a14:m>
                  <m:oMath xmlns:m="http://schemas.openxmlformats.org/officeDocument/2006/math"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13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≅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</m:t>
                    </m:r>
                  </m:oMath>
                </a14:m>
                <a:r>
                  <a:rPr lang="fa-IR" dirty="0" smtClean="0">
                    <a:cs typeface="B Koodak" panose="00000700000000000000" pitchFamily="2" charset="-78"/>
                  </a:rPr>
                  <a:t>                       </a:t>
                </a:r>
                <a14:m>
                  <m:oMath xmlns:m="http://schemas.openxmlformats.org/officeDocument/2006/math"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12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≅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</m:t>
                    </m:r>
                  </m:oMath>
                </a14:m>
                <a:r>
                  <a:rPr lang="fa-IR" dirty="0" smtClean="0">
                    <a:cs typeface="B Koodak" panose="00000700000000000000" pitchFamily="2" charset="-78"/>
                  </a:rPr>
                  <a:t> 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dirty="0" smtClean="0">
                    <a:cs typeface="B Koodak" panose="00000700000000000000" pitchFamily="2" charset="-78"/>
                  </a:rPr>
                  <a:t>ابتدا محاسبه سپس تقریب:                                   </a:t>
                </a:r>
                <a14:m>
                  <m:oMath xmlns:m="http://schemas.openxmlformats.org/officeDocument/2006/math"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25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≅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2</m:t>
                    </m:r>
                  </m:oMath>
                </a14:m>
                <a:r>
                  <a:rPr lang="fa-IR" dirty="0" smtClean="0">
                    <a:cs typeface="B Koodak" panose="00000700000000000000" pitchFamily="2" charset="-78"/>
                  </a:rPr>
                  <a:t>                              </a:t>
                </a:r>
                <a14:m>
                  <m:oMath xmlns:m="http://schemas.openxmlformats.org/officeDocument/2006/math"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12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+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13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25</m:t>
                    </m:r>
                  </m:oMath>
                </a14:m>
                <a:r>
                  <a:rPr lang="fa-IR" dirty="0" smtClean="0">
                    <a:cs typeface="B Koodak" panose="00000700000000000000" pitchFamily="2" charset="-78"/>
                  </a:rPr>
                  <a:t> 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dirty="0" smtClean="0">
                    <a:cs typeface="B Koodak" panose="00000700000000000000" pitchFamily="2" charset="-78"/>
                  </a:rPr>
                  <a:t>در این روش تقریب حاصل در هر دو مرحله با هم برابر شد.</a:t>
                </a:r>
                <a:endParaRPr lang="fa-IR" dirty="0">
                  <a:cs typeface="B Koodak" panose="00000700000000000000" pitchFamily="2" charset="-78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9634" y="2229393"/>
                <a:ext cx="11364637" cy="4275909"/>
              </a:xfrm>
              <a:blipFill>
                <a:blip r:embed="rId2"/>
                <a:stretch>
                  <a:fillRect r="-536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614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cs typeface="B Koodak" panose="00000700000000000000" pitchFamily="2" charset="-78"/>
              </a:rPr>
              <a:t>کاردرکلاس صفحه 140</a:t>
            </a:r>
            <a:endParaRPr lang="fa-IR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3942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>
                <a:cs typeface="B Koodak" panose="00000700000000000000" pitchFamily="2" charset="-78"/>
              </a:rPr>
              <a:t>سوال اول</a:t>
            </a:r>
            <a:endParaRPr lang="fa-IR" dirty="0">
              <a:cs typeface="B Koodak" panose="00000700000000000000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83178" y="2299063"/>
                <a:ext cx="11321094" cy="4110446"/>
              </a:xfrm>
            </p:spPr>
            <p:txBody>
              <a:bodyPr/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dirty="0" smtClean="0">
                    <a:cs typeface="B Koodak" panose="00000700000000000000" pitchFamily="2" charset="-78"/>
                  </a:rPr>
                  <a:t>1-با توجه به قرار داد حاصل هر عبارت را بدست آورید.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dirty="0" smtClean="0">
                    <a:cs typeface="B Koodak" panose="00000700000000000000" pitchFamily="2" charset="-78"/>
                  </a:rPr>
                  <a:t>                         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5</m:t>
                    </m:r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44</m:t>
                    </m:r>
                  </m:oMath>
                </a14:m>
                <a:r>
                  <a:rPr lang="fa-IR" dirty="0" smtClean="0">
                    <a:cs typeface="B Koodak" panose="00000700000000000000" pitchFamily="2" charset="-78"/>
                  </a:rPr>
                  <a:t>    </a:t>
                </a:r>
                <a14:m>
                  <m:oMath xmlns:m="http://schemas.openxmlformats.org/officeDocument/2006/math"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))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÷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3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</m:oMath>
                </a14:m>
                <a:r>
                  <a:rPr lang="fa-IR" dirty="0" smtClean="0">
                    <a:cs typeface="B Koodak" panose="00000700000000000000" pitchFamily="2" charset="-78"/>
                  </a:rPr>
                  <a:t>  </a:t>
                </a:r>
                <a14:m>
                  <m:oMath xmlns:m="http://schemas.openxmlformats.org/officeDocument/2006/math"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5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+(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3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−(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+(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71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−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03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)</m:t>
                    </m:r>
                  </m:oMath>
                </a14:m>
                <a:r>
                  <a:rPr lang="fa-IR" dirty="0" smtClean="0">
                    <a:cs typeface="B Koodak" panose="00000700000000000000" pitchFamily="2" charset="-78"/>
                  </a:rPr>
                  <a:t>   (الف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dirty="0">
                    <a:cs typeface="B Koodak" panose="00000700000000000000" pitchFamily="2" charset="-78"/>
                  </a:rPr>
                  <a:t> </a:t>
                </a:r>
                <a:r>
                  <a:rPr lang="fa-IR" dirty="0" smtClean="0">
                    <a:cs typeface="B Koodak" panose="00000700000000000000" pitchFamily="2" charset="-78"/>
                  </a:rPr>
                  <a:t>                                                          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5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+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32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÷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3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5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+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44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5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44</m:t>
                    </m:r>
                  </m:oMath>
                </a14:m>
                <a:endParaRPr lang="fa-IR" dirty="0" smtClean="0">
                  <a:cs typeface="B Koodak" panose="00000700000000000000" pitchFamily="2" charset="-78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dirty="0">
                    <a:cs typeface="B Koodak" panose="00000700000000000000" pitchFamily="2" charset="-78"/>
                  </a:rPr>
                  <a:t> </a:t>
                </a:r>
                <a:r>
                  <a:rPr lang="fa-IR" dirty="0" smtClean="0">
                    <a:cs typeface="B Koodak" panose="00000700000000000000" pitchFamily="2" charset="-78"/>
                  </a:rPr>
                  <a:t>                                            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8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÷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2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+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3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×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7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+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4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×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13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−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5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−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2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70</m:t>
                    </m:r>
                  </m:oMath>
                </a14:m>
                <a:r>
                  <a:rPr lang="fa-IR" dirty="0" smtClean="0">
                    <a:cs typeface="B Koodak" panose="00000700000000000000" pitchFamily="2" charset="-78"/>
                  </a:rPr>
                  <a:t>  (ب 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dirty="0">
                    <a:cs typeface="B Koodak" panose="00000700000000000000" pitchFamily="2" charset="-78"/>
                  </a:rPr>
                  <a:t> </a:t>
                </a:r>
                <a:r>
                  <a:rPr lang="fa-IR" dirty="0" smtClean="0">
                    <a:cs typeface="B Koodak" panose="00000700000000000000" pitchFamily="2" charset="-78"/>
                  </a:rPr>
                  <a:t>                                       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(</m:t>
                    </m:r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8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÷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2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)+(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3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×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7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)+(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4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×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13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)−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5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−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2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70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 </m:t>
                    </m:r>
                  </m:oMath>
                </a14:m>
                <a:r>
                  <a:rPr lang="fa-IR" dirty="0" smtClean="0">
                    <a:cs typeface="B Koodak" panose="00000700000000000000" pitchFamily="2" charset="-78"/>
                  </a:rPr>
                  <a:t> 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fa-IR" dirty="0">
                  <a:cs typeface="B Koodak" panose="00000700000000000000" pitchFamily="2" charset="-78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3178" y="2299063"/>
                <a:ext cx="11321094" cy="4110446"/>
              </a:xfrm>
              <a:blipFill>
                <a:blip r:embed="rId8"/>
                <a:stretch>
                  <a:fillRect r="-592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14567" y="55136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5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>
                <a:cs typeface="B Koodak" panose="00000700000000000000" pitchFamily="2" charset="-78"/>
              </a:rPr>
              <a:t>سوال دوم </a:t>
            </a:r>
            <a:endParaRPr lang="fa-IR" dirty="0">
              <a:cs typeface="B Koodak" panose="00000700000000000000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30926" y="2129061"/>
                <a:ext cx="11373345" cy="4310743"/>
              </a:xfrm>
            </p:spPr>
            <p:txBody>
              <a:bodyPr/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dirty="0" smtClean="0">
                    <a:cs typeface="B Koodak" panose="00000700000000000000" pitchFamily="2" charset="-78"/>
                  </a:rPr>
                  <a:t>عدد 4/25 به روش قطع کردن و با تقریب کمتر از یک بنویسید.سپس حاصل ضرب سمت راست را انجام دهید: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dirty="0" smtClean="0">
                    <a:cs typeface="B Koodak" panose="00000700000000000000" pitchFamily="2" charset="-78"/>
                  </a:rPr>
                  <a:t>                                           </a:t>
                </a:r>
                <a14:m>
                  <m:oMath xmlns:m="http://schemas.openxmlformats.org/officeDocument/2006/math"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4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×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4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25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17</m:t>
                    </m:r>
                  </m:oMath>
                </a14:m>
                <a:r>
                  <a:rPr lang="fa-IR" dirty="0" smtClean="0">
                    <a:cs typeface="B Koodak" panose="00000700000000000000" pitchFamily="2" charset="-78"/>
                  </a:rPr>
                  <a:t>              با تقریب کمتر از یک      </a:t>
                </a:r>
                <a14:m>
                  <m:oMath xmlns:m="http://schemas.openxmlformats.org/officeDocument/2006/math"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4</m:t>
                    </m:r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25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≅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4</m:t>
                    </m:r>
                  </m:oMath>
                </a14:m>
                <a:endParaRPr lang="fa-IR" dirty="0" smtClean="0">
                  <a:cs typeface="B Koodak" panose="00000700000000000000" pitchFamily="2" charset="-78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dirty="0" smtClean="0">
                    <a:cs typeface="B Koodak" panose="00000700000000000000" pitchFamily="2" charset="-78"/>
                  </a:rPr>
                  <a:t>مقدار واقعی 4/25 را در سمت چپ نشان داده و سپس آن را 4 برابر کرده ایم.توضیح دهید که حذف 0/25 چه تاءثیری در 4 برابر شدن آن دارد؟همان طور که در شکل می بینید بیست و پنج صدم یعنی یک چهارم یک مربع، پس وقتی که آن را چهار برابر می کنیم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dirty="0" smtClean="0">
                    <a:cs typeface="B Koodak" panose="00000700000000000000" pitchFamily="2" charset="-78"/>
                  </a:rPr>
                  <a:t>باید یک مربع کامل داشته باشیم که با تقریب زدن قبل از محاسبه و حذف این قسمت، ما یک مربع کامل را از دست خواهیم داد.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0926" y="2129061"/>
                <a:ext cx="11373345" cy="4310743"/>
              </a:xfrm>
              <a:blipFill>
                <a:blip r:embed="rId5"/>
                <a:stretch>
                  <a:fillRect r="-589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54" t="28201" r="7332" b="19312"/>
          <a:stretch/>
        </p:blipFill>
        <p:spPr>
          <a:xfrm>
            <a:off x="917823" y="4891177"/>
            <a:ext cx="3479810" cy="166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1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>
                <a:cs typeface="B Koodak" panose="00000700000000000000" pitchFamily="2" charset="-78"/>
              </a:rPr>
              <a:t>سوال سوم</a:t>
            </a:r>
            <a:endParaRPr lang="fa-IR" dirty="0">
              <a:cs typeface="B Koodak" panose="00000700000000000000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0594" y="2199737"/>
                <a:ext cx="11303677" cy="4427486"/>
              </a:xfrm>
            </p:spPr>
            <p:txBody>
              <a:bodyPr/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dirty="0" smtClean="0">
                    <a:solidFill>
                      <a:srgbClr val="FF0000"/>
                    </a:solidFill>
                    <a:cs typeface="B Koodak" panose="00000700000000000000" pitchFamily="2" charset="-78"/>
                  </a:rPr>
                  <a:t>احمد </a:t>
                </a:r>
                <a:r>
                  <a:rPr lang="fa-IR" dirty="0" smtClean="0">
                    <a:cs typeface="B Koodak" panose="00000700000000000000" pitchFamily="2" charset="-78"/>
                  </a:rPr>
                  <a:t>حاصل ضرب11/2 </a:t>
                </a:r>
                <a14:m>
                  <m:oMath xmlns:m="http://schemas.openxmlformats.org/officeDocument/2006/math">
                    <m:r>
                      <a:rPr lang="fa-I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×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 </m:t>
                    </m:r>
                  </m:oMath>
                </a14:m>
                <a:r>
                  <a:rPr lang="fa-IR" dirty="0" smtClean="0">
                    <a:cs typeface="B Koodak" panose="00000700000000000000" pitchFamily="2" charset="-78"/>
                  </a:rPr>
                  <a:t>  2/34 را به روش قطع کردن و با تقریب کمتر از یک حساب کرد و عدد 374 را به دست آورد.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a-I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B Koodak" panose="00000700000000000000" pitchFamily="2" charset="-78"/>
                        </a:rPr>
                        <m:t>34</m:t>
                      </m:r>
                      <m:r>
                        <a:rPr lang="fa-I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B Koodak" panose="00000700000000000000" pitchFamily="2" charset="-78"/>
                        </a:rPr>
                        <m:t>/</m:t>
                      </m:r>
                      <m:r>
                        <a:rPr lang="fa-I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B Koodak" panose="00000700000000000000" pitchFamily="2" charset="-78"/>
                        </a:rPr>
                        <m:t>2</m:t>
                      </m:r>
                      <m:r>
                        <a:rPr lang="fa-I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×</m:t>
                      </m:r>
                      <m:r>
                        <a:rPr lang="fa-I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11</m:t>
                      </m:r>
                      <m:r>
                        <a:rPr lang="fa-I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/</m:t>
                      </m:r>
                      <m:r>
                        <a:rPr lang="fa-I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2</m:t>
                      </m:r>
                      <m:r>
                        <a:rPr lang="fa-I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≅</m:t>
                      </m:r>
                      <m:r>
                        <a:rPr lang="fa-I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34</m:t>
                      </m:r>
                      <m:r>
                        <a:rPr lang="fa-I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×</m:t>
                      </m:r>
                      <m:r>
                        <a:rPr lang="fa-I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11</m:t>
                      </m:r>
                      <m:r>
                        <a:rPr lang="fa-I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=</m:t>
                      </m:r>
                      <m:r>
                        <a:rPr lang="fa-I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Koodak" panose="00000700000000000000" pitchFamily="2" charset="-78"/>
                        </a:rPr>
                        <m:t>347</m:t>
                      </m:r>
                    </m:oMath>
                  </m:oMathPara>
                </a14:m>
                <a:endParaRPr lang="fa-IR" dirty="0" smtClean="0">
                  <a:solidFill>
                    <a:srgbClr val="FF0000"/>
                  </a:solidFill>
                  <a:cs typeface="B Koodak" panose="00000700000000000000" pitchFamily="2" charset="-78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dirty="0" smtClean="0">
                    <a:solidFill>
                      <a:srgbClr val="00B0F0"/>
                    </a:solidFill>
                    <a:cs typeface="B Koodak" panose="00000700000000000000" pitchFamily="2" charset="-78"/>
                  </a:rPr>
                  <a:t>محسن</a:t>
                </a:r>
                <a:r>
                  <a:rPr lang="fa-IR" dirty="0" smtClean="0">
                    <a:cs typeface="B Koodak" panose="00000700000000000000" pitchFamily="2" charset="-78"/>
                  </a:rPr>
                  <a:t> حاصل را به روش قطع کردن و با تقریب کمتر از 10 به دست آورید: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dirty="0">
                    <a:cs typeface="B Koodak" panose="00000700000000000000" pitchFamily="2" charset="-78"/>
                  </a:rPr>
                  <a:t> </a:t>
                </a:r>
                <a:r>
                  <a:rPr lang="fa-IR" dirty="0" smtClean="0">
                    <a:cs typeface="B Koodak" panose="00000700000000000000" pitchFamily="2" charset="-78"/>
                  </a:rPr>
                  <a:t>        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fa-IR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34</m:t>
                    </m:r>
                    <m:r>
                      <a:rPr lang="fa-IR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2</m:t>
                    </m:r>
                    <m:r>
                      <a:rPr lang="fa-IR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×</m:t>
                    </m:r>
                    <m:r>
                      <a:rPr lang="fa-IR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11</m:t>
                    </m:r>
                    <m:r>
                      <a:rPr lang="fa-IR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2</m:t>
                    </m:r>
                    <m:r>
                      <a:rPr lang="fa-IR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≅</m:t>
                    </m:r>
                    <m:r>
                      <a:rPr lang="fa-IR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30</m:t>
                    </m:r>
                    <m:r>
                      <a:rPr lang="fa-IR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×</m:t>
                    </m:r>
                    <m:r>
                      <a:rPr lang="fa-IR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10</m:t>
                    </m:r>
                    <m:r>
                      <a:rPr lang="fa-IR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300</m:t>
                    </m:r>
                  </m:oMath>
                </a14:m>
                <a:endParaRPr lang="fa-IR" dirty="0" smtClean="0">
                  <a:cs typeface="B Koodak" panose="00000700000000000000" pitchFamily="2" charset="-78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dirty="0" smtClean="0">
                    <a:cs typeface="B Koodak" panose="00000700000000000000" pitchFamily="2" charset="-78"/>
                  </a:rPr>
                  <a:t>کدام یک به مقدار واقعی نزدیک تر است؟محاسبات احمد به مقدار واقعی نزدیک تر است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dirty="0" smtClean="0">
                    <a:cs typeface="B Koodak" panose="00000700000000000000" pitchFamily="2" charset="-78"/>
                  </a:rPr>
                  <a:t>نتیجه:در تقریب زدن                                                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34</m:t>
                    </m:r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2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×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11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2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383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04</m:t>
                    </m:r>
                  </m:oMath>
                </a14:m>
                <a:endParaRPr lang="fa-IR" dirty="0" smtClean="0">
                  <a:cs typeface="B Koodak" panose="00000700000000000000" pitchFamily="2" charset="-78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dirty="0" smtClean="0">
                    <a:cs typeface="B Koodak" panose="00000700000000000000" pitchFamily="2" charset="-78"/>
                  </a:rPr>
                  <a:t>به روش قطع کردن هر چقدر مرتبه ی تقریب پایین تر باشد حاصل به مقدار واقعی نزدیک تر است.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fa-IR" dirty="0">
                  <a:cs typeface="B Koodak" panose="00000700000000000000" pitchFamily="2" charset="-78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0594" y="2199737"/>
                <a:ext cx="11303677" cy="4427486"/>
              </a:xfrm>
              <a:blipFill>
                <a:blip r:embed="rId4"/>
                <a:stretch>
                  <a:fillRect r="-539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264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>
                <a:cs typeface="B Koodak" panose="00000700000000000000" pitchFamily="2" charset="-78"/>
              </a:rPr>
              <a:t>سوال چهارم</a:t>
            </a:r>
            <a:endParaRPr lang="fa-IR" dirty="0">
              <a:cs typeface="B Koodak" panose="00000700000000000000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39634" y="2299063"/>
                <a:ext cx="11364637" cy="4267199"/>
              </a:xfrm>
            </p:spPr>
            <p:txBody>
              <a:bodyPr/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dirty="0" smtClean="0">
                    <a:cs typeface="B Koodak" panose="00000700000000000000" pitchFamily="2" charset="-78"/>
                  </a:rPr>
                  <a:t>طبق قرارداد محاسبه را با رعایت ترتیب انجام عملیات انجام دهید.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dirty="0">
                    <a:cs typeface="B Koodak" panose="00000700000000000000" pitchFamily="2" charset="-78"/>
                  </a:rPr>
                  <a:t> </a:t>
                </a:r>
                <a:r>
                  <a:rPr lang="fa-IR" dirty="0" smtClean="0">
                    <a:cs typeface="B Koodak" panose="00000700000000000000" pitchFamily="2" charset="-78"/>
                  </a:rPr>
                  <a:t>                                           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1</m:t>
                    </m:r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1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−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2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×(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43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+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07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)=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0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8</m:t>
                    </m:r>
                  </m:oMath>
                </a14:m>
                <a:r>
                  <a:rPr lang="fa-IR" dirty="0" smtClean="0">
                    <a:cs typeface="B Koodak" panose="00000700000000000000" pitchFamily="2" charset="-78"/>
                  </a:rPr>
                  <a:t> (الف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dirty="0">
                    <a:cs typeface="B Koodak" panose="00000700000000000000" pitchFamily="2" charset="-78"/>
                  </a:rPr>
                  <a:t> </a:t>
                </a:r>
                <a:r>
                  <a:rPr lang="fa-IR" dirty="0" smtClean="0">
                    <a:cs typeface="B Koodak" panose="00000700000000000000" pitchFamily="2" charset="-78"/>
                  </a:rPr>
                  <a:t>                                                        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4</m:t>
                    </m:r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5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÷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5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+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2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×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3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6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/</m:t>
                    </m:r>
                    <m:r>
                      <a:rPr lang="fa-I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6</m:t>
                    </m:r>
                  </m:oMath>
                </a14:m>
                <a:r>
                  <a:rPr lang="fa-IR" dirty="0" smtClean="0">
                    <a:cs typeface="B Koodak" panose="00000700000000000000" pitchFamily="2" charset="-78"/>
                  </a:rPr>
                  <a:t>  (ب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dirty="0">
                    <a:cs typeface="B Koodak" panose="00000700000000000000" pitchFamily="2" charset="-78"/>
                  </a:rPr>
                  <a:t> </a:t>
                </a:r>
                <a:r>
                  <a:rPr lang="fa-IR" dirty="0" smtClean="0">
                    <a:cs typeface="B Koodak" panose="00000700000000000000" pitchFamily="2" charset="-78"/>
                  </a:rPr>
                  <a:t>                                                            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9634" y="2299063"/>
                <a:ext cx="11364637" cy="4267199"/>
              </a:xfrm>
              <a:blipFill>
                <a:blip r:embed="rId4"/>
                <a:stretch>
                  <a:fillRect r="-536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37789" y="57810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5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Feathered</Template>
  <TotalTime>269</TotalTime>
  <Words>631</Words>
  <Application>Microsoft Office PowerPoint</Application>
  <PresentationFormat>Widescreen</PresentationFormat>
  <Paragraphs>75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B Koodak</vt:lpstr>
      <vt:lpstr>Calibri</vt:lpstr>
      <vt:lpstr>Cambria Math</vt:lpstr>
      <vt:lpstr>Century Schoolbook</vt:lpstr>
      <vt:lpstr>Corbel</vt:lpstr>
      <vt:lpstr>Feathered</vt:lpstr>
      <vt:lpstr>بسم الله الرحمن الرحیم</vt:lpstr>
      <vt:lpstr>سوال اول</vt:lpstr>
      <vt:lpstr>سوال دوم</vt:lpstr>
      <vt:lpstr>سوال سوم</vt:lpstr>
      <vt:lpstr>کاردرکلاس صفحه 140</vt:lpstr>
      <vt:lpstr>سوال اول</vt:lpstr>
      <vt:lpstr>سوال دوم </vt:lpstr>
      <vt:lpstr>سوال سوم</vt:lpstr>
      <vt:lpstr>سوال چهارم</vt:lpstr>
      <vt:lpstr>سوال پنجم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بسم الله الرحمن الرحیم</dc:title>
  <dc:creator>فاطمه قاسمی</dc:creator>
  <cp:lastModifiedBy>فاطمه قاسمی</cp:lastModifiedBy>
  <cp:revision>28</cp:revision>
  <dcterms:created xsi:type="dcterms:W3CDTF">2020-04-22T05:14:09Z</dcterms:created>
  <dcterms:modified xsi:type="dcterms:W3CDTF">2020-04-24T08:38:40Z</dcterms:modified>
</cp:coreProperties>
</file>