
<file path=[Content_Types].xml><?xml version="1.0" encoding="utf-8"?>
<Types xmlns="http://schemas.openxmlformats.org/package/2006/content-types">
  <Default Extension="png" ContentType="image/png"/>
  <Default Extension="jfif" ContentType="image/jpe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4/25/2020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4/25/2020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lgn="r"/>
            <a:r>
              <a:rPr lang="fa-IR" sz="4000" dirty="0" smtClean="0">
                <a:cs typeface="B Koodak" panose="00000700000000000000" pitchFamily="2" charset="-78"/>
              </a:rPr>
              <a:t>مار و پله ریاضی پایه پنجم</a:t>
            </a:r>
            <a:br>
              <a:rPr lang="fa-IR" sz="4000" dirty="0" smtClean="0">
                <a:cs typeface="B Koodak" panose="00000700000000000000" pitchFamily="2" charset="-78"/>
              </a:rPr>
            </a:br>
            <a:r>
              <a:rPr lang="fa-IR" sz="4000" dirty="0">
                <a:cs typeface="B Koodak" panose="00000700000000000000" pitchFamily="2" charset="-78"/>
              </a:rPr>
              <a:t> </a:t>
            </a:r>
            <a:r>
              <a:rPr lang="fa-IR" sz="4000" dirty="0" smtClean="0">
                <a:cs typeface="B Koodak" panose="00000700000000000000" pitchFamily="2" charset="-78"/>
              </a:rPr>
              <a:t>              حل تمرینهای مربوط </a:t>
            </a:r>
            <a:r>
              <a:rPr lang="fa-IR" sz="4000" dirty="0" smtClean="0">
                <a:cs typeface="B Koodak" panose="00000700000000000000" pitchFamily="2" charset="-78"/>
              </a:rPr>
              <a:t>به گنجایش</a:t>
            </a:r>
            <a:endParaRPr lang="fa-IR" sz="4000" dirty="0">
              <a:cs typeface="B Koodak" panose="00000700000000000000" pitchFamily="2" charset="-78"/>
            </a:endParaRPr>
          </a:p>
        </p:txBody>
      </p:sp>
      <p:sp>
        <p:nvSpPr>
          <p:cNvPr id="3" name="Subtitle 2"/>
          <p:cNvSpPr>
            <a:spLocks noGrp="1"/>
          </p:cNvSpPr>
          <p:nvPr>
            <p:ph type="subTitle" idx="1"/>
          </p:nvPr>
        </p:nvSpPr>
        <p:spPr/>
        <p:txBody>
          <a:bodyPr/>
          <a:lstStyle/>
          <a:p>
            <a:pPr algn="ctr"/>
            <a:r>
              <a:rPr lang="fa-IR" dirty="0" smtClean="0">
                <a:cs typeface="B Koodak" panose="00000700000000000000" pitchFamily="2" charset="-78"/>
              </a:rPr>
              <a:t>                                                                                                                     تهیه کننده:فاطمه قاسمی</a:t>
            </a:r>
            <a:endParaRPr lang="fa-IR" dirty="0">
              <a:cs typeface="B Koodak" panose="00000700000000000000" pitchFamily="2" charset="-78"/>
            </a:endParaRPr>
          </a:p>
        </p:txBody>
      </p:sp>
    </p:spTree>
    <p:extLst>
      <p:ext uri="{BB962C8B-B14F-4D97-AF65-F5344CB8AC3E}">
        <p14:creationId xmlns:p14="http://schemas.microsoft.com/office/powerpoint/2010/main" val="550985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3312" y="715992"/>
                <a:ext cx="10033390" cy="5532408"/>
              </a:xfrm>
            </p:spPr>
            <p:txBody>
              <a:bodyPr/>
              <a:lstStyle/>
              <a:p>
                <a:pPr marL="0" indent="0">
                  <a:lnSpc>
                    <a:spcPct val="150000"/>
                  </a:lnSpc>
                  <a:buNone/>
                </a:pPr>
                <a:r>
                  <a:rPr lang="fa-IR" dirty="0" smtClean="0">
                    <a:cs typeface="B Koodak" panose="00000700000000000000" pitchFamily="2" charset="-78"/>
                  </a:rPr>
                  <a:t>9- یک مکعب مستطیل فلزی و توپر به ابعاد 5، 3 و 6 سانتی متر را در ظرف آبی مدرج می اندازیم که در آن 2/5 لیتر آب وجود دارد. سطح آب چند سی سی بالا می آید؟</a:t>
                </a:r>
              </a:p>
              <a:p>
                <a:pPr marL="0" indent="0">
                  <a:lnSpc>
                    <a:spcPct val="150000"/>
                  </a:lnSpc>
                  <a:buNone/>
                </a:pPr>
                <a:r>
                  <a:rPr lang="fa-IR" dirty="0" smtClean="0">
                    <a:cs typeface="B Koodak" panose="00000700000000000000" pitchFamily="2" charset="-78"/>
                  </a:rPr>
                  <a:t>سطح آب به اندازه ی حجم مکعب مستطیل بالا خواهد آمد</a:t>
                </a:r>
              </a:p>
              <a:p>
                <a:pPr marL="0" indent="0">
                  <a:lnSpc>
                    <a:spcPct val="150000"/>
                  </a:lnSpc>
                  <a:buNone/>
                </a:pPr>
                <a:r>
                  <a:rPr lang="fa-IR" dirty="0" smtClean="0">
                    <a:cs typeface="B Koodak" panose="00000700000000000000" pitchFamily="2" charset="-78"/>
                  </a:rPr>
                  <a:t>پس حجم مکعب مستطیل را پیدا می کنیم:</a:t>
                </a:r>
              </a:p>
              <a:p>
                <a:pPr marL="0" indent="0">
                  <a:lnSpc>
                    <a:spcPct val="150000"/>
                  </a:lnSpc>
                  <a:buNone/>
                </a:pPr>
                <a:r>
                  <a:rPr lang="fa-IR" dirty="0" smtClean="0">
                    <a:cs typeface="B Koodak" panose="00000700000000000000" pitchFamily="2" charset="-78"/>
                  </a:rPr>
                  <a:t>                                    90 سی سی سطح آب بالا خواهد آمد                     </a:t>
                </a:r>
                <a14:m>
                  <m:oMath xmlns:m="http://schemas.openxmlformats.org/officeDocument/2006/math">
                    <m:r>
                      <a:rPr lang="fa-IR" b="0" i="1" smtClean="0">
                        <a:latin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6</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90</m:t>
                    </m:r>
                  </m:oMath>
                </a14:m>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3312" y="715992"/>
                <a:ext cx="10033390" cy="5532408"/>
              </a:xfrm>
              <a:blipFill>
                <a:blip r:embed="rId4"/>
                <a:stretch>
                  <a:fillRect l="-486" r="-668"/>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630" y="5840640"/>
            <a:ext cx="487363" cy="487363"/>
          </a:xfrm>
          <a:prstGeom prst="rect">
            <a:avLst/>
          </a:prstGeom>
        </p:spPr>
      </p:pic>
    </p:spTree>
    <p:extLst>
      <p:ext uri="{BB962C8B-B14F-4D97-AF65-F5344CB8AC3E}">
        <p14:creationId xmlns:p14="http://schemas.microsoft.com/office/powerpoint/2010/main" val="2975340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4016" y="577970"/>
                <a:ext cx="10351698" cy="5670429"/>
              </a:xfrm>
            </p:spPr>
            <p:txBody>
              <a:bodyPr/>
              <a:lstStyle/>
              <a:p>
                <a:pPr marL="0" indent="0">
                  <a:lnSpc>
                    <a:spcPct val="150000"/>
                  </a:lnSpc>
                  <a:buNone/>
                </a:pPr>
                <a:r>
                  <a:rPr lang="fa-IR" dirty="0" smtClean="0">
                    <a:cs typeface="B Koodak" panose="00000700000000000000" pitchFamily="2" charset="-78"/>
                  </a:rPr>
                  <a:t>10- می خواهیم یک بطری 1/5 لیتری عطر را در شیشه هایی به گنجایش 7 سی سی بریزیم. چند شیشه لازم داریم؟</a:t>
                </a:r>
              </a:p>
              <a:p>
                <a:pPr marL="0" indent="0">
                  <a:lnSpc>
                    <a:spcPct val="150000"/>
                  </a:lnSpc>
                  <a:buNone/>
                </a:pPr>
                <a:r>
                  <a:rPr lang="fa-IR" dirty="0" smtClean="0">
                    <a:cs typeface="B Koodak" panose="00000700000000000000" pitchFamily="2" charset="-78"/>
                  </a:rPr>
                  <a:t>برای حل این سوال ابتدا لیتر را به سی سی تبدیل می کنیم تا واحدها یکی شود سپس تقسیم می کنیم.</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1500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7</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214</m:t>
                    </m:r>
                  </m:oMath>
                </a14:m>
                <a:r>
                  <a:rPr lang="fa-IR" dirty="0" smtClean="0">
                    <a:cs typeface="B Koodak" panose="00000700000000000000" pitchFamily="2" charset="-78"/>
                  </a:rPr>
                  <a:t>                      </a:t>
                </a:r>
                <a14:m>
                  <m:oMath xmlns:m="http://schemas.openxmlformats.org/officeDocument/2006/math">
                    <m:r>
                      <a:rPr lang="fa-IR" b="0" i="0" smtClean="0">
                        <a:latin typeface="Cambria Math" panose="02040503050406030204" pitchFamily="18" charset="0"/>
                        <a:cs typeface="B Koodak" panose="00000700000000000000" pitchFamily="2" charset="-78"/>
                      </a:rPr>
                      <m:t> </m:t>
                    </m:r>
                    <m:r>
                      <a:rPr lang="fa-IR" b="0" i="1" smtClean="0">
                        <a:latin typeface="Cambria Math" panose="02040503050406030204" pitchFamily="18" charset="0"/>
                        <a:cs typeface="B Koodak" panose="00000700000000000000" pitchFamily="2" charset="-78"/>
                      </a:rPr>
                      <m:t>1</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1500</m:t>
                    </m:r>
                  </m:oMath>
                </a14:m>
                <a:r>
                  <a:rPr lang="fa-IR" dirty="0" smtClean="0">
                    <a:cs typeface="B Koodak" panose="00000700000000000000" pitchFamily="2" charset="-78"/>
                  </a:rPr>
                  <a:t>   </a:t>
                </a:r>
              </a:p>
              <a:p>
                <a:pPr marL="0" indent="0">
                  <a:lnSpc>
                    <a:spcPct val="150000"/>
                  </a:lnSpc>
                  <a:buNone/>
                </a:pPr>
                <a:r>
                  <a:rPr lang="fa-IR" smtClean="0">
                    <a:cs typeface="B Koodak" panose="00000700000000000000" pitchFamily="2" charset="-78"/>
                  </a:rPr>
                  <a:t>تقسیم بالا داری باقیمانده ی 2 می باشد پس به 215 تا شیشه نیاز داریم.</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4016" y="577970"/>
                <a:ext cx="10351698" cy="5670429"/>
              </a:xfrm>
              <a:blipFill>
                <a:blip r:embed="rId2"/>
                <a:stretch>
                  <a:fillRect r="-707"/>
                </a:stretch>
              </a:blipFill>
            </p:spPr>
            <p:txBody>
              <a:bodyPr/>
              <a:lstStyle/>
              <a:p>
                <a:r>
                  <a:rPr lang="fa-IR">
                    <a:noFill/>
                  </a:rPr>
                  <a:t> </a:t>
                </a:r>
              </a:p>
            </p:txBody>
          </p:sp>
        </mc:Fallback>
      </mc:AlternateContent>
    </p:spTree>
    <p:extLst>
      <p:ext uri="{BB962C8B-B14F-4D97-AF65-F5344CB8AC3E}">
        <p14:creationId xmlns:p14="http://schemas.microsoft.com/office/powerpoint/2010/main" val="2767079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1654" y="690114"/>
                <a:ext cx="10343072" cy="5558286"/>
              </a:xfrm>
            </p:spPr>
            <p:txBody>
              <a:bodyPr/>
              <a:lstStyle/>
              <a:p>
                <a:pPr marL="0" indent="0">
                  <a:lnSpc>
                    <a:spcPct val="150000"/>
                  </a:lnSpc>
                  <a:buNone/>
                </a:pPr>
                <a:r>
                  <a:rPr lang="fa-IR" dirty="0" smtClean="0">
                    <a:cs typeface="B Koodak" panose="00000700000000000000" pitchFamily="2" charset="-78"/>
                  </a:rPr>
                  <a:t>11- نسبت کیلوگرم به گرم مثل نسبت </a:t>
                </a:r>
                <a:r>
                  <a:rPr lang="fa-IR" dirty="0" smtClean="0">
                    <a:solidFill>
                      <a:srgbClr val="FF0000"/>
                    </a:solidFill>
                    <a:cs typeface="B Koodak" panose="00000700000000000000" pitchFamily="2" charset="-78"/>
                  </a:rPr>
                  <a:t>لیتر </a:t>
                </a:r>
                <a:r>
                  <a:rPr lang="fa-IR" dirty="0" smtClean="0">
                    <a:solidFill>
                      <a:schemeClr val="tx1">
                        <a:lumMod val="95000"/>
                      </a:schemeClr>
                    </a:solidFill>
                    <a:cs typeface="B Koodak" panose="00000700000000000000" pitchFamily="2" charset="-78"/>
                  </a:rPr>
                  <a:t>است به سی سی .</a:t>
                </a:r>
              </a:p>
              <a:p>
                <a:pPr marL="0" indent="0">
                  <a:lnSpc>
                    <a:spcPct val="150000"/>
                  </a:lnSpc>
                  <a:buNone/>
                </a:pPr>
                <a:endParaRPr lang="fa-IR" dirty="0">
                  <a:solidFill>
                    <a:schemeClr val="tx1">
                      <a:lumMod val="95000"/>
                    </a:schemeClr>
                  </a:solidFill>
                  <a:cs typeface="B Koodak" panose="00000700000000000000" pitchFamily="2" charset="-78"/>
                </a:endParaRPr>
              </a:p>
              <a:p>
                <a:pPr marL="0" indent="0">
                  <a:lnSpc>
                    <a:spcPct val="150000"/>
                  </a:lnSpc>
                  <a:buNone/>
                </a:pPr>
                <a:endParaRPr lang="fa-IR" dirty="0" smtClean="0">
                  <a:solidFill>
                    <a:schemeClr val="tx1">
                      <a:lumMod val="95000"/>
                    </a:schemeClr>
                  </a:solidFill>
                  <a:cs typeface="B Koodak" panose="00000700000000000000" pitchFamily="2" charset="-78"/>
                </a:endParaRPr>
              </a:p>
              <a:p>
                <a:pPr marL="0" indent="0">
                  <a:lnSpc>
                    <a:spcPct val="150000"/>
                  </a:lnSpc>
                  <a:buNone/>
                </a:pPr>
                <a:r>
                  <a:rPr lang="fa-IR" dirty="0" smtClean="0">
                    <a:solidFill>
                      <a:schemeClr val="tx1">
                        <a:lumMod val="95000"/>
                      </a:schemeClr>
                    </a:solidFill>
                    <a:cs typeface="B Koodak" panose="00000700000000000000" pitchFamily="2" charset="-78"/>
                  </a:rPr>
                  <a:t>12- گنجایش پارچی پر از آب، 1 لیتر و برابر با 8 لیوان است. گنجایش هر کدام از این لیوانها چقدر است؟</a:t>
                </a:r>
              </a:p>
              <a:p>
                <a:pPr marL="0" indent="0">
                  <a:lnSpc>
                    <a:spcPct val="150000"/>
                  </a:lnSpc>
                  <a:buNone/>
                </a:pPr>
                <a:r>
                  <a:rPr lang="fa-IR" dirty="0" smtClean="0">
                    <a:solidFill>
                      <a:schemeClr val="tx1">
                        <a:lumMod val="95000"/>
                      </a:schemeClr>
                    </a:solidFill>
                    <a:cs typeface="B Koodak" panose="00000700000000000000" pitchFamily="2" charset="-78"/>
                  </a:rPr>
                  <a:t>ابتدا لیتر را به سی سی تبدیل می کنیم که می شود 1000 سانتی متر مکعب یا 1000 سی سی سپس 1000 را بر 8 تقسیم می کنیم که می شود: در واقع گنجایش هر لیوان 125 سی سی می باشد.                         </a:t>
                </a:r>
                <a14:m>
                  <m:oMath xmlns:m="http://schemas.openxmlformats.org/officeDocument/2006/math">
                    <m:r>
                      <a:rPr lang="fa-IR" b="0" i="1" smtClean="0">
                        <a:solidFill>
                          <a:schemeClr val="tx1">
                            <a:lumMod val="95000"/>
                          </a:schemeClr>
                        </a:solidFill>
                        <a:latin typeface="Cambria Math" panose="02040503050406030204" pitchFamily="18" charset="0"/>
                        <a:cs typeface="B Koodak" panose="00000700000000000000" pitchFamily="2" charset="-78"/>
                      </a:rPr>
                      <m:t>1000</m:t>
                    </m:r>
                    <m:r>
                      <a:rPr lang="fa-IR" b="0" i="1" smtClean="0">
                        <a:solidFill>
                          <a:schemeClr val="tx1">
                            <a:lumMod val="95000"/>
                          </a:schemeClr>
                        </a:solidFill>
                        <a:latin typeface="Cambria Math" panose="02040503050406030204" pitchFamily="18" charset="0"/>
                        <a:ea typeface="Cambria Math" panose="02040503050406030204" pitchFamily="18" charset="0"/>
                        <a:cs typeface="B Koodak" panose="00000700000000000000" pitchFamily="2" charset="-78"/>
                      </a:rPr>
                      <m:t>÷</m:t>
                    </m:r>
                    <m:r>
                      <a:rPr lang="fa-IR" b="0" i="1" smtClean="0">
                        <a:solidFill>
                          <a:schemeClr val="tx1">
                            <a:lumMod val="95000"/>
                          </a:schemeClr>
                        </a:solidFill>
                        <a:latin typeface="Cambria Math" panose="02040503050406030204" pitchFamily="18" charset="0"/>
                        <a:ea typeface="Cambria Math" panose="02040503050406030204" pitchFamily="18" charset="0"/>
                        <a:cs typeface="B Koodak" panose="00000700000000000000" pitchFamily="2" charset="-78"/>
                      </a:rPr>
                      <m:t>8</m:t>
                    </m:r>
                    <m:r>
                      <a:rPr lang="fa-IR" b="0" i="1" smtClean="0">
                        <a:solidFill>
                          <a:schemeClr val="tx1">
                            <a:lumMod val="95000"/>
                          </a:schemeClr>
                        </a:solidFill>
                        <a:latin typeface="Cambria Math" panose="02040503050406030204" pitchFamily="18" charset="0"/>
                        <a:ea typeface="Cambria Math" panose="02040503050406030204" pitchFamily="18" charset="0"/>
                        <a:cs typeface="B Koodak" panose="00000700000000000000" pitchFamily="2" charset="-78"/>
                      </a:rPr>
                      <m:t>=</m:t>
                    </m:r>
                    <m:r>
                      <a:rPr lang="fa-IR" b="0" i="1" smtClean="0">
                        <a:solidFill>
                          <a:schemeClr val="tx1">
                            <a:lumMod val="95000"/>
                          </a:schemeClr>
                        </a:solidFill>
                        <a:latin typeface="Cambria Math" panose="02040503050406030204" pitchFamily="18" charset="0"/>
                        <a:ea typeface="Cambria Math" panose="02040503050406030204" pitchFamily="18" charset="0"/>
                        <a:cs typeface="B Koodak" panose="00000700000000000000" pitchFamily="2" charset="-78"/>
                      </a:rPr>
                      <m:t>125</m:t>
                    </m:r>
                  </m:oMath>
                </a14:m>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1654" y="690114"/>
                <a:ext cx="10343072" cy="5558286"/>
              </a:xfrm>
              <a:blipFill>
                <a:blip r:embed="rId2"/>
                <a:stretch>
                  <a:fillRect l="-118" r="-648"/>
                </a:stretch>
              </a:blipFill>
            </p:spPr>
            <p:txBody>
              <a:bodyPr/>
              <a:lstStyle/>
              <a:p>
                <a:r>
                  <a:rPr lang="fa-IR">
                    <a:noFill/>
                  </a:rPr>
                  <a:t> </a:t>
                </a:r>
              </a:p>
            </p:txBody>
          </p:sp>
        </mc:Fallback>
      </mc:AlternateContent>
    </p:spTree>
    <p:extLst>
      <p:ext uri="{BB962C8B-B14F-4D97-AF65-F5344CB8AC3E}">
        <p14:creationId xmlns:p14="http://schemas.microsoft.com/office/powerpoint/2010/main" val="2746851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48906" y="793630"/>
                <a:ext cx="10325819" cy="5454769"/>
              </a:xfrm>
            </p:spPr>
            <p:txBody>
              <a:bodyPr/>
              <a:lstStyle/>
              <a:p>
                <a:pPr marL="0" indent="0">
                  <a:lnSpc>
                    <a:spcPct val="150000"/>
                  </a:lnSpc>
                  <a:buNone/>
                </a:pPr>
                <a:r>
                  <a:rPr lang="fa-IR" dirty="0" smtClean="0">
                    <a:cs typeface="B Koodak" panose="00000700000000000000" pitchFamily="2" charset="-78"/>
                  </a:rPr>
                  <a:t>13- با یک ظرف 3/5 لیتری مایع دست شویی، چند بار می توانیم جای مایع با گنجایش 240 سی سی را به طور کامل پر کنیم؟</a:t>
                </a:r>
              </a:p>
              <a:p>
                <a:pPr marL="0" indent="0">
                  <a:lnSpc>
                    <a:spcPct val="150000"/>
                  </a:lnSpc>
                  <a:buNone/>
                </a:pPr>
                <a:r>
                  <a:rPr lang="fa-IR" dirty="0" smtClean="0">
                    <a:cs typeface="B Koodak" panose="00000700000000000000" pitchFamily="2" charset="-78"/>
                  </a:rPr>
                  <a:t>در این سوال هم مانند سوالهای قبلی کار تبدیل واحد را انجام می دهیم تا بتوانیم مسأله را حل کنیم.</a:t>
                </a:r>
              </a:p>
              <a:p>
                <a:pPr marL="0" indent="0">
                  <a:lnSpc>
                    <a:spcPct val="150000"/>
                  </a:lnSpc>
                  <a:buNone/>
                </a:pPr>
                <a:r>
                  <a:rPr lang="fa-IR" dirty="0" smtClean="0">
                    <a:cs typeface="B Koodak" panose="00000700000000000000" pitchFamily="2" charset="-78"/>
                  </a:rPr>
                  <a:t>جای مایع دست شویی                    </a:t>
                </a:r>
                <a14:m>
                  <m:oMath xmlns:m="http://schemas.openxmlformats.org/officeDocument/2006/math">
                    <m:r>
                      <a:rPr lang="fa-IR" b="0" i="1" smtClean="0">
                        <a:latin typeface="Cambria Math" panose="02040503050406030204" pitchFamily="18" charset="0"/>
                        <a:cs typeface="B Koodak" panose="00000700000000000000" pitchFamily="2" charset="-78"/>
                      </a:rPr>
                      <m:t>3500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240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15</m:t>
                    </m:r>
                  </m:oMath>
                </a14:m>
                <a:r>
                  <a:rPr lang="fa-IR" dirty="0" smtClean="0">
                    <a:cs typeface="B Koodak" panose="00000700000000000000" pitchFamily="2" charset="-78"/>
                  </a:rPr>
                  <a:t>                        سی سی           </a:t>
                </a:r>
                <a14:m>
                  <m:oMath xmlns:m="http://schemas.openxmlformats.org/officeDocument/2006/math">
                    <m:r>
                      <a:rPr lang="fa-IR" b="0" i="1" smtClean="0">
                        <a:latin typeface="Cambria Math" panose="02040503050406030204" pitchFamily="18" charset="0"/>
                        <a:cs typeface="B Koodak" panose="00000700000000000000" pitchFamily="2" charset="-78"/>
                      </a:rPr>
                      <m:t>3</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3500</m:t>
                    </m:r>
                  </m:oMath>
                </a14:m>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48906" y="793630"/>
                <a:ext cx="10325819" cy="5454769"/>
              </a:xfrm>
              <a:blipFill>
                <a:blip r:embed="rId4"/>
                <a:stretch>
                  <a:fillRect r="-649"/>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977" y="5622925"/>
            <a:ext cx="487363" cy="487363"/>
          </a:xfrm>
          <a:prstGeom prst="rect">
            <a:avLst/>
          </a:prstGeom>
        </p:spPr>
      </p:pic>
    </p:spTree>
    <p:extLst>
      <p:ext uri="{BB962C8B-B14F-4D97-AF65-F5344CB8AC3E}">
        <p14:creationId xmlns:p14="http://schemas.microsoft.com/office/powerpoint/2010/main" val="1253162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57532" y="793630"/>
                <a:ext cx="10429336" cy="5454769"/>
              </a:xfrm>
            </p:spPr>
            <p:txBody>
              <a:bodyPr>
                <a:normAutofit/>
              </a:bodyPr>
              <a:lstStyle/>
              <a:p>
                <a:pPr marL="0" indent="0">
                  <a:lnSpc>
                    <a:spcPct val="150000"/>
                  </a:lnSpc>
                  <a:buNone/>
                </a:pPr>
                <a:r>
                  <a:rPr lang="fa-IR" dirty="0" smtClean="0">
                    <a:cs typeface="B Koodak" panose="00000700000000000000" pitchFamily="2" charset="-78"/>
                  </a:rPr>
                  <a:t>14- به وسیله قطره چکان با گنجایش 5 سی سی کل مایع درون یک بطری سرم را طی 150 دفعه، تخلیه کردیم.</a:t>
                </a:r>
              </a:p>
              <a:p>
                <a:pPr marL="0" indent="0">
                  <a:lnSpc>
                    <a:spcPct val="150000"/>
                  </a:lnSpc>
                  <a:buNone/>
                </a:pPr>
                <a:r>
                  <a:rPr lang="fa-IR" dirty="0" smtClean="0">
                    <a:cs typeface="B Koodak" panose="00000700000000000000" pitchFamily="2" charset="-78"/>
                  </a:rPr>
                  <a:t>سرم درون بطری چقدر بوده است؟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750 سی سی بوده است.              </a:t>
                </a:r>
                <a14:m>
                  <m:oMath xmlns:m="http://schemas.openxmlformats.org/officeDocument/2006/math">
                    <m:r>
                      <a:rPr lang="fa-IR" b="0" i="1" smtClean="0">
                        <a:latin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150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750</m:t>
                    </m:r>
                  </m:oMath>
                </a14:m>
                <a:r>
                  <a:rPr lang="fa-IR" dirty="0" smtClean="0">
                    <a:cs typeface="B Koodak" panose="00000700000000000000" pitchFamily="2" charset="-78"/>
                  </a:rPr>
                  <a:t>   </a:t>
                </a:r>
              </a:p>
              <a:p>
                <a:pPr marL="0" indent="0">
                  <a:lnSpc>
                    <a:spcPct val="150000"/>
                  </a:lnSpc>
                  <a:buNone/>
                </a:pPr>
                <a:endParaRPr lang="fa-IR" dirty="0">
                  <a:cs typeface="B Koodak" panose="00000700000000000000" pitchFamily="2" charset="-78"/>
                </a:endParaRPr>
              </a:p>
              <a:p>
                <a:pPr marL="0" indent="0">
                  <a:lnSpc>
                    <a:spcPct val="150000"/>
                  </a:lnSpc>
                  <a:buNone/>
                </a:pPr>
                <a:r>
                  <a:rPr lang="fa-IR" dirty="0" smtClean="0">
                    <a:cs typeface="B Koodak" panose="00000700000000000000" pitchFamily="2" charset="-78"/>
                  </a:rPr>
                  <a:t>15-حجم یک مکعب به اضلاع 20 سانتی متر، 4 برابر یک مکعب مستطیل به ضلع های 25 و 8 سانتی متر است. ارتفاع این مکعب مستطیل چند سانتی متر است؟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حجم=طول ضرب در عرض ضرب در ارتفاع=مساحت قاعده ضرب در ارتفاع</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حجم مکعب:      </a:t>
                </a:r>
                <a14:m>
                  <m:oMath xmlns:m="http://schemas.openxmlformats.org/officeDocument/2006/math">
                    <m:r>
                      <a:rPr lang="fa-IR" b="0" i="1" smtClean="0">
                        <a:latin typeface="Cambria Math" panose="02040503050406030204" pitchFamily="18" charset="0"/>
                        <a:cs typeface="B Koodak" panose="00000700000000000000" pitchFamily="2" charset="-78"/>
                      </a:rPr>
                      <m:t>20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8000</m:t>
                    </m:r>
                  </m:oMath>
                </a14:m>
                <a:r>
                  <a:rPr lang="fa-IR" dirty="0" smtClean="0">
                    <a:cs typeface="B Koodak" panose="00000700000000000000" pitchFamily="2" charset="-78"/>
                  </a:rPr>
                  <a:t>    سانتی متر مکعب</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i="1">
                        <a:latin typeface="Cambria Math" panose="02040503050406030204" pitchFamily="18" charset="0"/>
                        <a:cs typeface="B Koodak" panose="00000700000000000000" pitchFamily="2" charset="-78"/>
                      </a:rPr>
                      <m:t>2</m:t>
                    </m:r>
                    <m:r>
                      <a:rPr lang="fa-IR" b="0" i="1" smtClean="0">
                        <a:latin typeface="Cambria Math" panose="02040503050406030204" pitchFamily="18" charset="0"/>
                        <a:cs typeface="B Koodak" panose="00000700000000000000" pitchFamily="2" charset="-78"/>
                      </a:rPr>
                      <m:t>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m:t>
                    </m:r>
                  </m:oMath>
                </a14:m>
                <a:r>
                  <a:rPr lang="fa-IR" dirty="0" smtClean="0">
                    <a:cs typeface="B Koodak" panose="00000700000000000000" pitchFamily="2" charset="-78"/>
                  </a:rPr>
                  <a:t>                                             </a:t>
                </a:r>
                <a14:m>
                  <m:oMath xmlns:m="http://schemas.openxmlformats.org/officeDocument/2006/math">
                    <m:r>
                      <a:rPr lang="fa-IR" i="1">
                        <a:latin typeface="Cambria Math" panose="02040503050406030204" pitchFamily="18" charset="0"/>
                        <a:cs typeface="B Koodak" panose="00000700000000000000" pitchFamily="2" charset="-78"/>
                      </a:rPr>
                      <m:t>2</m:t>
                    </m:r>
                    <m:r>
                      <a:rPr lang="fa-IR" b="0" i="1" smtClean="0">
                        <a:latin typeface="Cambria Math" panose="02040503050406030204" pitchFamily="18" charset="0"/>
                        <a:cs typeface="B Koodak" panose="00000700000000000000" pitchFamily="2" charset="-78"/>
                      </a:rPr>
                      <m:t>00</m:t>
                    </m:r>
                    <m:r>
                      <a:rPr lang="fa-IR" b="0" i="0" smtClean="0">
                        <a:latin typeface="Cambria Math" panose="02040503050406030204" pitchFamily="18" charset="0"/>
                        <a:cs typeface="B Koodak" panose="00000700000000000000" pitchFamily="2" charset="-78"/>
                      </a:rPr>
                      <m:t>0</m:t>
                    </m:r>
                    <m:r>
                      <a:rPr lang="fa-IR" b="0" i="0" smtClean="0">
                        <a:latin typeface="Cambria Math" panose="02040503050406030204" pitchFamily="18" charset="0"/>
                        <a:ea typeface="Cambria Math" panose="02040503050406030204" pitchFamily="18" charset="0"/>
                        <a:cs typeface="B Koodak" panose="00000700000000000000" pitchFamily="2" charset="-78"/>
                      </a:rPr>
                      <m:t>=</m:t>
                    </m:r>
                    <m:r>
                      <a:rPr lang="fa-IR" b="0" i="0" smtClean="0">
                        <a:latin typeface="Cambria Math" panose="02040503050406030204" pitchFamily="18" charset="0"/>
                        <a:ea typeface="Cambria Math" panose="02040503050406030204" pitchFamily="18" charset="0"/>
                        <a:cs typeface="B Koodak" panose="00000700000000000000" pitchFamily="2" charset="-78"/>
                      </a:rPr>
                      <m:t>25</m:t>
                    </m:r>
                    <m:r>
                      <a:rPr lang="fa-IR" b="0" i="0" smtClean="0">
                        <a:latin typeface="Cambria Math" panose="02040503050406030204" pitchFamily="18" charset="0"/>
                        <a:ea typeface="Cambria Math" panose="02040503050406030204" pitchFamily="18" charset="0"/>
                        <a:cs typeface="B Koodak" panose="00000700000000000000" pitchFamily="2" charset="-78"/>
                      </a:rPr>
                      <m:t>×</m:t>
                    </m:r>
                    <m:r>
                      <a:rPr lang="fa-IR" b="0" i="0" smtClean="0">
                        <a:latin typeface="Cambria Math" panose="02040503050406030204" pitchFamily="18" charset="0"/>
                        <a:ea typeface="Cambria Math" panose="02040503050406030204" pitchFamily="18" charset="0"/>
                        <a:cs typeface="B Koodak" panose="00000700000000000000" pitchFamily="2" charset="-78"/>
                      </a:rPr>
                      <m:t>8</m:t>
                    </m:r>
                    <m:r>
                      <a:rPr lang="fa-IR" b="0" i="0" smtClean="0">
                        <a:latin typeface="Cambria Math" panose="02040503050406030204" pitchFamily="18" charset="0"/>
                        <a:ea typeface="Cambria Math" panose="02040503050406030204" pitchFamily="18" charset="0"/>
                        <a:cs typeface="B Koodak" panose="00000700000000000000" pitchFamily="2" charset="-78"/>
                      </a:rPr>
                      <m:t>×</m:t>
                    </m:r>
                  </m:oMath>
                </a14:m>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57532" y="793630"/>
                <a:ext cx="10429336" cy="5454769"/>
              </a:xfrm>
              <a:blipFill>
                <a:blip r:embed="rId4"/>
                <a:stretch>
                  <a:fillRect r="-701"/>
                </a:stretch>
              </a:blipFill>
            </p:spPr>
            <p:txBody>
              <a:bodyPr/>
              <a:lstStyle/>
              <a:p>
                <a:r>
                  <a:rPr lang="fa-IR">
                    <a:noFill/>
                  </a:rPr>
                  <a:t> </a:t>
                </a:r>
              </a:p>
            </p:txBody>
          </p:sp>
        </mc:Fallback>
      </mc:AlternateContent>
      <p:sp>
        <p:nvSpPr>
          <p:cNvPr id="4" name="Rectangle 3"/>
          <p:cNvSpPr/>
          <p:nvPr/>
        </p:nvSpPr>
        <p:spPr>
          <a:xfrm>
            <a:off x="4037162" y="5434641"/>
            <a:ext cx="396815" cy="38818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ctr"/>
            <a:endParaRPr lang="fa-I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4519" y="5628734"/>
            <a:ext cx="487363" cy="487363"/>
          </a:xfrm>
          <a:prstGeom prst="rect">
            <a:avLst/>
          </a:prstGeom>
        </p:spPr>
      </p:pic>
    </p:spTree>
    <p:extLst>
      <p:ext uri="{BB962C8B-B14F-4D97-AF65-F5344CB8AC3E}">
        <p14:creationId xmlns:p14="http://schemas.microsoft.com/office/powerpoint/2010/main" val="797705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521" y="724620"/>
            <a:ext cx="10429336" cy="5523780"/>
          </a:xfrm>
        </p:spPr>
        <p:txBody>
          <a:bodyPr/>
          <a:lstStyle/>
          <a:p>
            <a:pPr marL="0" indent="0">
              <a:lnSpc>
                <a:spcPct val="150000"/>
              </a:lnSpc>
              <a:buNone/>
            </a:pPr>
            <a:r>
              <a:rPr lang="fa-IR" dirty="0" smtClean="0">
                <a:cs typeface="B Koodak" panose="00000700000000000000" pitchFamily="2" charset="-78"/>
              </a:rPr>
              <a:t>16- برای درست کردن الکل 70 درصد، هر 70 سی سی الکل را با 30 سی سی آب مقطر مخلوط می کنند. حساب کنید در 5 لیتر الکل 70 درصد چند لیتر آب و چند لیتر الکل وجود دارد؟9 لیتر آب مقطر بایستی با چند لیتر الکل مخلوط شود تا الکل 70 درصد درست شود؟</a:t>
            </a:r>
            <a:endParaRPr lang="fa-IR" dirty="0">
              <a:cs typeface="B Koodak"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297712290"/>
              </p:ext>
            </p:extLst>
          </p:nvPr>
        </p:nvGraphicFramePr>
        <p:xfrm>
          <a:off x="2026196" y="2234956"/>
          <a:ext cx="3387633" cy="2589594"/>
        </p:xfrm>
        <a:graphic>
          <a:graphicData uri="http://schemas.openxmlformats.org/drawingml/2006/table">
            <a:tbl>
              <a:tblPr rtl="1" firstRow="1" bandRow="1">
                <a:tableStyleId>{5C22544A-7EE6-4342-B048-85BDC9FD1C3A}</a:tableStyleId>
              </a:tblPr>
              <a:tblGrid>
                <a:gridCol w="1129211">
                  <a:extLst>
                    <a:ext uri="{9D8B030D-6E8A-4147-A177-3AD203B41FA5}">
                      <a16:colId xmlns:a16="http://schemas.microsoft.com/office/drawing/2014/main" val="3259728844"/>
                    </a:ext>
                  </a:extLst>
                </a:gridCol>
                <a:gridCol w="1129211">
                  <a:extLst>
                    <a:ext uri="{9D8B030D-6E8A-4147-A177-3AD203B41FA5}">
                      <a16:colId xmlns:a16="http://schemas.microsoft.com/office/drawing/2014/main" val="4090295245"/>
                    </a:ext>
                  </a:extLst>
                </a:gridCol>
                <a:gridCol w="1129211">
                  <a:extLst>
                    <a:ext uri="{9D8B030D-6E8A-4147-A177-3AD203B41FA5}">
                      <a16:colId xmlns:a16="http://schemas.microsoft.com/office/drawing/2014/main" val="3286112295"/>
                    </a:ext>
                  </a:extLst>
                </a:gridCol>
              </a:tblGrid>
              <a:tr h="863198">
                <a:tc>
                  <a:txBody>
                    <a:bodyPr/>
                    <a:lstStyle/>
                    <a:p>
                      <a:pPr algn="ctr" rtl="1"/>
                      <a:r>
                        <a:rPr lang="fa-IR" dirty="0" smtClean="0">
                          <a:cs typeface="B Koodak" panose="00000700000000000000" pitchFamily="2" charset="-78"/>
                        </a:rPr>
                        <a:t>3/5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70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الکل خالص</a:t>
                      </a:r>
                      <a:endParaRPr lang="fa-IR" dirty="0">
                        <a:cs typeface="B Koodak" panose="00000700000000000000" pitchFamily="2" charset="-78"/>
                      </a:endParaRPr>
                    </a:p>
                  </a:txBody>
                  <a:tcPr anchor="ctr"/>
                </a:tc>
                <a:extLst>
                  <a:ext uri="{0D108BD9-81ED-4DB2-BD59-A6C34878D82A}">
                    <a16:rowId xmlns:a16="http://schemas.microsoft.com/office/drawing/2014/main" val="1625075121"/>
                  </a:ext>
                </a:extLst>
              </a:tr>
              <a:tr h="863198">
                <a:tc>
                  <a:txBody>
                    <a:bodyPr/>
                    <a:lstStyle/>
                    <a:p>
                      <a:pPr algn="ctr" rtl="1"/>
                      <a:r>
                        <a:rPr lang="fa-IR" dirty="0" smtClean="0">
                          <a:cs typeface="B Koodak" panose="00000700000000000000" pitchFamily="2" charset="-78"/>
                        </a:rPr>
                        <a:t>1/5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30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آب مقطر</a:t>
                      </a:r>
                      <a:endParaRPr lang="fa-IR" dirty="0">
                        <a:cs typeface="B Koodak" panose="00000700000000000000" pitchFamily="2" charset="-78"/>
                      </a:endParaRPr>
                    </a:p>
                  </a:txBody>
                  <a:tcPr anchor="ctr"/>
                </a:tc>
                <a:extLst>
                  <a:ext uri="{0D108BD9-81ED-4DB2-BD59-A6C34878D82A}">
                    <a16:rowId xmlns:a16="http://schemas.microsoft.com/office/drawing/2014/main" val="2423275212"/>
                  </a:ext>
                </a:extLst>
              </a:tr>
              <a:tr h="863198">
                <a:tc>
                  <a:txBody>
                    <a:bodyPr/>
                    <a:lstStyle/>
                    <a:p>
                      <a:pPr algn="ctr" rtl="1"/>
                      <a:r>
                        <a:rPr lang="fa-IR" dirty="0" smtClean="0">
                          <a:cs typeface="B Koodak" panose="00000700000000000000" pitchFamily="2" charset="-78"/>
                        </a:rPr>
                        <a:t>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الکل 70 درصد</a:t>
                      </a:r>
                      <a:endParaRPr lang="fa-IR" dirty="0">
                        <a:cs typeface="B Koodak" panose="00000700000000000000" pitchFamily="2" charset="-78"/>
                      </a:endParaRPr>
                    </a:p>
                  </a:txBody>
                  <a:tcPr anchor="ctr"/>
                </a:tc>
                <a:extLst>
                  <a:ext uri="{0D108BD9-81ED-4DB2-BD59-A6C34878D82A}">
                    <a16:rowId xmlns:a16="http://schemas.microsoft.com/office/drawing/2014/main" val="351904733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37249434"/>
              </p:ext>
            </p:extLst>
          </p:nvPr>
        </p:nvGraphicFramePr>
        <p:xfrm>
          <a:off x="6139543" y="2234956"/>
          <a:ext cx="3330960" cy="2589594"/>
        </p:xfrm>
        <a:graphic>
          <a:graphicData uri="http://schemas.openxmlformats.org/drawingml/2006/table">
            <a:tbl>
              <a:tblPr rtl="1" firstRow="1" bandRow="1">
                <a:tableStyleId>{5C22544A-7EE6-4342-B048-85BDC9FD1C3A}</a:tableStyleId>
              </a:tblPr>
              <a:tblGrid>
                <a:gridCol w="1110320">
                  <a:extLst>
                    <a:ext uri="{9D8B030D-6E8A-4147-A177-3AD203B41FA5}">
                      <a16:colId xmlns:a16="http://schemas.microsoft.com/office/drawing/2014/main" val="274106445"/>
                    </a:ext>
                  </a:extLst>
                </a:gridCol>
                <a:gridCol w="1110320">
                  <a:extLst>
                    <a:ext uri="{9D8B030D-6E8A-4147-A177-3AD203B41FA5}">
                      <a16:colId xmlns:a16="http://schemas.microsoft.com/office/drawing/2014/main" val="2947190268"/>
                    </a:ext>
                  </a:extLst>
                </a:gridCol>
                <a:gridCol w="1110320">
                  <a:extLst>
                    <a:ext uri="{9D8B030D-6E8A-4147-A177-3AD203B41FA5}">
                      <a16:colId xmlns:a16="http://schemas.microsoft.com/office/drawing/2014/main" val="3607395048"/>
                    </a:ext>
                  </a:extLst>
                </a:gridCol>
              </a:tblGrid>
              <a:tr h="863198">
                <a:tc>
                  <a:txBody>
                    <a:bodyPr/>
                    <a:lstStyle/>
                    <a:p>
                      <a:pPr rtl="1"/>
                      <a:r>
                        <a:rPr lang="fa-IR" dirty="0" smtClean="0"/>
                        <a:t>21000</a:t>
                      </a:r>
                      <a:endParaRPr lang="fa-IR" dirty="0"/>
                    </a:p>
                  </a:txBody>
                  <a:tcPr/>
                </a:tc>
                <a:tc>
                  <a:txBody>
                    <a:bodyPr/>
                    <a:lstStyle/>
                    <a:p>
                      <a:pPr rtl="1"/>
                      <a:r>
                        <a:rPr lang="fa-IR" dirty="0" smtClean="0"/>
                        <a:t>70</a:t>
                      </a:r>
                      <a:endParaRPr lang="fa-IR" dirty="0"/>
                    </a:p>
                  </a:txBody>
                  <a:tcPr/>
                </a:tc>
                <a:tc>
                  <a:txBody>
                    <a:bodyPr/>
                    <a:lstStyle/>
                    <a:p>
                      <a:pPr rtl="1"/>
                      <a:r>
                        <a:rPr lang="fa-IR" dirty="0" smtClean="0"/>
                        <a:t>الکل خالص</a:t>
                      </a:r>
                      <a:endParaRPr lang="fa-IR" dirty="0"/>
                    </a:p>
                  </a:txBody>
                  <a:tcPr/>
                </a:tc>
                <a:extLst>
                  <a:ext uri="{0D108BD9-81ED-4DB2-BD59-A6C34878D82A}">
                    <a16:rowId xmlns:a16="http://schemas.microsoft.com/office/drawing/2014/main" val="1076697480"/>
                  </a:ext>
                </a:extLst>
              </a:tr>
              <a:tr h="863198">
                <a:tc>
                  <a:txBody>
                    <a:bodyPr/>
                    <a:lstStyle/>
                    <a:p>
                      <a:pPr rtl="1"/>
                      <a:r>
                        <a:rPr lang="fa-IR" dirty="0" smtClean="0"/>
                        <a:t>9000</a:t>
                      </a:r>
                      <a:endParaRPr lang="fa-IR" dirty="0"/>
                    </a:p>
                  </a:txBody>
                  <a:tcPr/>
                </a:tc>
                <a:tc>
                  <a:txBody>
                    <a:bodyPr/>
                    <a:lstStyle/>
                    <a:p>
                      <a:pPr rtl="1"/>
                      <a:r>
                        <a:rPr lang="fa-IR" dirty="0" smtClean="0"/>
                        <a:t>30</a:t>
                      </a:r>
                      <a:endParaRPr lang="fa-IR" dirty="0"/>
                    </a:p>
                  </a:txBody>
                  <a:tcPr/>
                </a:tc>
                <a:tc>
                  <a:txBody>
                    <a:bodyPr/>
                    <a:lstStyle/>
                    <a:p>
                      <a:pPr rtl="1"/>
                      <a:r>
                        <a:rPr lang="fa-IR" dirty="0" smtClean="0"/>
                        <a:t>آب مقطر</a:t>
                      </a:r>
                      <a:endParaRPr lang="fa-IR" dirty="0"/>
                    </a:p>
                  </a:txBody>
                  <a:tcPr/>
                </a:tc>
                <a:extLst>
                  <a:ext uri="{0D108BD9-81ED-4DB2-BD59-A6C34878D82A}">
                    <a16:rowId xmlns:a16="http://schemas.microsoft.com/office/drawing/2014/main" val="4114764091"/>
                  </a:ext>
                </a:extLst>
              </a:tr>
              <a:tr h="863198">
                <a:tc>
                  <a:txBody>
                    <a:bodyPr/>
                    <a:lstStyle/>
                    <a:p>
                      <a:pPr rtl="1"/>
                      <a:r>
                        <a:rPr lang="fa-IR" dirty="0" smtClean="0"/>
                        <a:t>30000</a:t>
                      </a:r>
                      <a:endParaRPr lang="fa-IR" dirty="0"/>
                    </a:p>
                  </a:txBody>
                  <a:tcPr/>
                </a:tc>
                <a:tc>
                  <a:txBody>
                    <a:bodyPr/>
                    <a:lstStyle/>
                    <a:p>
                      <a:pPr rtl="1"/>
                      <a:r>
                        <a:rPr lang="fa-IR" dirty="0" smtClean="0"/>
                        <a:t>100</a:t>
                      </a:r>
                      <a:endParaRPr lang="fa-IR" dirty="0"/>
                    </a:p>
                  </a:txBody>
                  <a:tcPr/>
                </a:tc>
                <a:tc>
                  <a:txBody>
                    <a:bodyPr/>
                    <a:lstStyle/>
                    <a:p>
                      <a:pPr rtl="1"/>
                      <a:r>
                        <a:rPr lang="fa-IR" dirty="0" smtClean="0"/>
                        <a:t>الکل 70 درصد</a:t>
                      </a:r>
                      <a:endParaRPr lang="fa-IR" dirty="0"/>
                    </a:p>
                  </a:txBody>
                  <a:tcPr/>
                </a:tc>
                <a:extLst>
                  <a:ext uri="{0D108BD9-81ED-4DB2-BD59-A6C34878D82A}">
                    <a16:rowId xmlns:a16="http://schemas.microsoft.com/office/drawing/2014/main" val="540083130"/>
                  </a:ext>
                </a:extLst>
              </a:tr>
            </a:tbl>
          </a:graphicData>
        </a:graphic>
      </p:graphicFrame>
    </p:spTree>
    <p:extLst>
      <p:ext uri="{BB962C8B-B14F-4D97-AF65-F5344CB8AC3E}">
        <p14:creationId xmlns:p14="http://schemas.microsoft.com/office/powerpoint/2010/main" val="2605948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948" y="577970"/>
            <a:ext cx="10938294" cy="5883215"/>
          </a:xfrm>
        </p:spPr>
        <p:txBody>
          <a:bodyPr/>
          <a:lstStyle/>
          <a:p>
            <a:pPr marL="0" indent="0">
              <a:lnSpc>
                <a:spcPct val="150000"/>
              </a:lnSpc>
              <a:buNone/>
            </a:pPr>
            <a:r>
              <a:rPr lang="fa-IR" dirty="0" smtClean="0">
                <a:cs typeface="B Koodak" panose="00000700000000000000" pitchFamily="2" charset="-78"/>
              </a:rPr>
              <a:t>17- چشم های یک انسان معمولی در طول شبانه روز در حالت طبیعی به اندازه دو قاشق چای خوری اشک ترشح می کند،با توجه به اینکه هر قاشق چای خوری در حدود 3 سی سی گنجایش دارد ،حساب کنید چشم های ما در طول یک سال به طور تقریبی چند لیتر اشک ترشح می کند؟</a:t>
            </a:r>
            <a:endParaRPr lang="fa-IR" dirty="0">
              <a:cs typeface="B Koodak"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1953124184"/>
              </p:ext>
            </p:extLst>
          </p:nvPr>
        </p:nvGraphicFramePr>
        <p:xfrm>
          <a:off x="1663337" y="2574589"/>
          <a:ext cx="3497943" cy="1825092"/>
        </p:xfrm>
        <a:graphic>
          <a:graphicData uri="http://schemas.openxmlformats.org/drawingml/2006/table">
            <a:tbl>
              <a:tblPr rtl="1" firstRow="1" bandRow="1">
                <a:tableStyleId>{5C22544A-7EE6-4342-B048-85BDC9FD1C3A}</a:tableStyleId>
              </a:tblPr>
              <a:tblGrid>
                <a:gridCol w="1165981">
                  <a:extLst>
                    <a:ext uri="{9D8B030D-6E8A-4147-A177-3AD203B41FA5}">
                      <a16:colId xmlns:a16="http://schemas.microsoft.com/office/drawing/2014/main" val="135821161"/>
                    </a:ext>
                  </a:extLst>
                </a:gridCol>
                <a:gridCol w="1165981">
                  <a:extLst>
                    <a:ext uri="{9D8B030D-6E8A-4147-A177-3AD203B41FA5}">
                      <a16:colId xmlns:a16="http://schemas.microsoft.com/office/drawing/2014/main" val="3480609977"/>
                    </a:ext>
                  </a:extLst>
                </a:gridCol>
                <a:gridCol w="1165981">
                  <a:extLst>
                    <a:ext uri="{9D8B030D-6E8A-4147-A177-3AD203B41FA5}">
                      <a16:colId xmlns:a16="http://schemas.microsoft.com/office/drawing/2014/main" val="1296943602"/>
                    </a:ext>
                  </a:extLst>
                </a:gridCol>
              </a:tblGrid>
              <a:tr h="912546">
                <a:tc>
                  <a:txBody>
                    <a:bodyPr/>
                    <a:lstStyle/>
                    <a:p>
                      <a:pPr algn="ctr" rtl="1"/>
                      <a:r>
                        <a:rPr lang="fa-IR" sz="2000" dirty="0" smtClean="0">
                          <a:cs typeface="B Koodak" panose="00000700000000000000" pitchFamily="2" charset="-78"/>
                        </a:rPr>
                        <a:t>365</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1</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روز</a:t>
                      </a:r>
                      <a:endParaRPr lang="fa-IR" sz="2000" dirty="0">
                        <a:cs typeface="B Koodak" panose="00000700000000000000" pitchFamily="2" charset="-78"/>
                      </a:endParaRPr>
                    </a:p>
                  </a:txBody>
                  <a:tcPr anchor="ctr"/>
                </a:tc>
                <a:extLst>
                  <a:ext uri="{0D108BD9-81ED-4DB2-BD59-A6C34878D82A}">
                    <a16:rowId xmlns:a16="http://schemas.microsoft.com/office/drawing/2014/main" val="1429353849"/>
                  </a:ext>
                </a:extLst>
              </a:tr>
              <a:tr h="912546">
                <a:tc>
                  <a:txBody>
                    <a:bodyPr/>
                    <a:lstStyle/>
                    <a:p>
                      <a:pPr algn="ctr" rtl="1"/>
                      <a:r>
                        <a:rPr lang="fa-IR" sz="2000" dirty="0" smtClean="0">
                          <a:cs typeface="B Koodak" panose="00000700000000000000" pitchFamily="2" charset="-78"/>
                        </a:rPr>
                        <a:t>2190</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6</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حجم اشک</a:t>
                      </a:r>
                      <a:endParaRPr lang="fa-IR" sz="2000" dirty="0">
                        <a:cs typeface="B Koodak" panose="00000700000000000000" pitchFamily="2" charset="-78"/>
                      </a:endParaRPr>
                    </a:p>
                  </a:txBody>
                  <a:tcPr anchor="ctr"/>
                </a:tc>
                <a:extLst>
                  <a:ext uri="{0D108BD9-81ED-4DB2-BD59-A6C34878D82A}">
                    <a16:rowId xmlns:a16="http://schemas.microsoft.com/office/drawing/2014/main" val="35300517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742614485"/>
              </p:ext>
            </p:extLst>
          </p:nvPr>
        </p:nvGraphicFramePr>
        <p:xfrm>
          <a:off x="6514012" y="2574589"/>
          <a:ext cx="3288936" cy="1825092"/>
        </p:xfrm>
        <a:graphic>
          <a:graphicData uri="http://schemas.openxmlformats.org/drawingml/2006/table">
            <a:tbl>
              <a:tblPr rtl="1" firstRow="1" bandRow="1">
                <a:tableStyleId>{5C22544A-7EE6-4342-B048-85BDC9FD1C3A}</a:tableStyleId>
              </a:tblPr>
              <a:tblGrid>
                <a:gridCol w="1096312">
                  <a:extLst>
                    <a:ext uri="{9D8B030D-6E8A-4147-A177-3AD203B41FA5}">
                      <a16:colId xmlns:a16="http://schemas.microsoft.com/office/drawing/2014/main" val="2293074230"/>
                    </a:ext>
                  </a:extLst>
                </a:gridCol>
                <a:gridCol w="1096312">
                  <a:extLst>
                    <a:ext uri="{9D8B030D-6E8A-4147-A177-3AD203B41FA5}">
                      <a16:colId xmlns:a16="http://schemas.microsoft.com/office/drawing/2014/main" val="320865685"/>
                    </a:ext>
                  </a:extLst>
                </a:gridCol>
                <a:gridCol w="1096312">
                  <a:extLst>
                    <a:ext uri="{9D8B030D-6E8A-4147-A177-3AD203B41FA5}">
                      <a16:colId xmlns:a16="http://schemas.microsoft.com/office/drawing/2014/main" val="3306138637"/>
                    </a:ext>
                  </a:extLst>
                </a:gridCol>
              </a:tblGrid>
              <a:tr h="912546">
                <a:tc>
                  <a:txBody>
                    <a:bodyPr/>
                    <a:lstStyle/>
                    <a:p>
                      <a:pPr algn="ctr" rtl="1"/>
                      <a:r>
                        <a:rPr lang="fa-IR" sz="2000" dirty="0" smtClean="0">
                          <a:cs typeface="B Koodak" panose="00000700000000000000" pitchFamily="2" charset="-78"/>
                        </a:rPr>
                        <a:t>2/19</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1</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لیتر</a:t>
                      </a:r>
                      <a:endParaRPr lang="fa-IR" sz="2000" dirty="0">
                        <a:cs typeface="B Koodak" panose="00000700000000000000" pitchFamily="2" charset="-78"/>
                      </a:endParaRPr>
                    </a:p>
                  </a:txBody>
                  <a:tcPr anchor="ctr"/>
                </a:tc>
                <a:extLst>
                  <a:ext uri="{0D108BD9-81ED-4DB2-BD59-A6C34878D82A}">
                    <a16:rowId xmlns:a16="http://schemas.microsoft.com/office/drawing/2014/main" val="3673482250"/>
                  </a:ext>
                </a:extLst>
              </a:tr>
              <a:tr h="912546">
                <a:tc>
                  <a:txBody>
                    <a:bodyPr/>
                    <a:lstStyle/>
                    <a:p>
                      <a:pPr algn="ctr" rtl="1"/>
                      <a:r>
                        <a:rPr lang="fa-IR" sz="2000" dirty="0" smtClean="0">
                          <a:cs typeface="B Koodak" panose="00000700000000000000" pitchFamily="2" charset="-78"/>
                        </a:rPr>
                        <a:t>2190</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1000</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سی سی</a:t>
                      </a:r>
                      <a:endParaRPr lang="fa-IR" sz="2000" dirty="0">
                        <a:cs typeface="B Koodak" panose="00000700000000000000" pitchFamily="2" charset="-78"/>
                      </a:endParaRPr>
                    </a:p>
                  </a:txBody>
                  <a:tcPr anchor="ctr"/>
                </a:tc>
                <a:extLst>
                  <a:ext uri="{0D108BD9-81ED-4DB2-BD59-A6C34878D82A}">
                    <a16:rowId xmlns:a16="http://schemas.microsoft.com/office/drawing/2014/main" val="535994008"/>
                  </a:ext>
                </a:extLst>
              </a:tr>
            </a:tbl>
          </a:graphicData>
        </a:graphic>
      </p:graphicFrame>
    </p:spTree>
    <p:extLst>
      <p:ext uri="{BB962C8B-B14F-4D97-AF65-F5344CB8AC3E}">
        <p14:creationId xmlns:p14="http://schemas.microsoft.com/office/powerpoint/2010/main" val="1933787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480" y="469673"/>
            <a:ext cx="5779135" cy="57791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6874" y="469673"/>
            <a:ext cx="4048806" cy="5779135"/>
          </a:xfrm>
          <a:prstGeom prst="rect">
            <a:avLst/>
          </a:prstGeom>
        </p:spPr>
      </p:pic>
    </p:spTree>
    <p:extLst>
      <p:ext uri="{BB962C8B-B14F-4D97-AF65-F5344CB8AC3E}">
        <p14:creationId xmlns:p14="http://schemas.microsoft.com/office/powerpoint/2010/main" val="138256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227910"/>
            <a:ext cx="9817237" cy="5020490"/>
          </a:xfrm>
        </p:spPr>
        <p:txBody>
          <a:bodyPr>
            <a:normAutofit/>
          </a:bodyPr>
          <a:lstStyle/>
          <a:p>
            <a:pPr marL="0" indent="0">
              <a:buNone/>
            </a:pPr>
            <a:endParaRPr lang="fa-IR" sz="3600" dirty="0" smtClean="0">
              <a:cs typeface="B Koodak" panose="00000700000000000000" pitchFamily="2" charset="-78"/>
            </a:endParaRPr>
          </a:p>
          <a:p>
            <a:pPr marL="0" indent="0">
              <a:buNone/>
            </a:pPr>
            <a:endParaRPr lang="fa-IR" sz="3600" dirty="0">
              <a:cs typeface="B Koodak" panose="00000700000000000000" pitchFamily="2" charset="-78"/>
            </a:endParaRPr>
          </a:p>
          <a:p>
            <a:pPr marL="0" indent="0">
              <a:buNone/>
            </a:pPr>
            <a:endParaRPr lang="fa-IR" sz="3600" dirty="0" smtClean="0">
              <a:cs typeface="B Koodak" panose="00000700000000000000" pitchFamily="2" charset="-78"/>
            </a:endParaRPr>
          </a:p>
          <a:p>
            <a:pPr marL="0" indent="0">
              <a:buNone/>
            </a:pPr>
            <a:endParaRPr lang="fa-IR" sz="3600" dirty="0">
              <a:cs typeface="B Koodak" panose="00000700000000000000" pitchFamily="2" charset="-78"/>
            </a:endParaRPr>
          </a:p>
          <a:p>
            <a:pPr marL="0" indent="0">
              <a:buNone/>
            </a:pPr>
            <a:endParaRPr lang="fa-IR" sz="3600" dirty="0" smtClean="0">
              <a:cs typeface="B Koodak" panose="00000700000000000000" pitchFamily="2" charset="-78"/>
            </a:endParaRPr>
          </a:p>
          <a:p>
            <a:pPr marL="0" indent="0">
              <a:buNone/>
            </a:pPr>
            <a:r>
              <a:rPr lang="fa-IR" sz="3600">
                <a:cs typeface="B Koodak" panose="00000700000000000000" pitchFamily="2" charset="-78"/>
              </a:rPr>
              <a:t> </a:t>
            </a:r>
            <a:r>
              <a:rPr lang="fa-IR" sz="3600" smtClean="0">
                <a:cs typeface="B Koodak" panose="00000700000000000000" pitchFamily="2" charset="-78"/>
              </a:rPr>
              <a:t>                                                                   موفق باشید.</a:t>
            </a:r>
            <a:endParaRPr lang="fa-IR" sz="3600" dirty="0">
              <a:cs typeface="B Koodak" panose="00000700000000000000" pitchFamily="2" charset="-78"/>
            </a:endParaRPr>
          </a:p>
        </p:txBody>
      </p:sp>
    </p:spTree>
    <p:extLst>
      <p:ext uri="{BB962C8B-B14F-4D97-AF65-F5344CB8AC3E}">
        <p14:creationId xmlns:p14="http://schemas.microsoft.com/office/powerpoint/2010/main" val="1063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3312" y="707366"/>
                <a:ext cx="10111028" cy="5541033"/>
              </a:xfrm>
            </p:spPr>
            <p:txBody>
              <a:bodyPr/>
              <a:lstStyle/>
              <a:p>
                <a:pPr marL="0" indent="0">
                  <a:lnSpc>
                    <a:spcPct val="150000"/>
                  </a:lnSpc>
                  <a:buNone/>
                </a:pPr>
                <a:r>
                  <a:rPr lang="fa-IR" dirty="0" smtClean="0">
                    <a:cs typeface="B Koodak" panose="00000700000000000000" pitchFamily="2" charset="-78"/>
                  </a:rPr>
                  <a:t>1- حوض خانه ی حمید آقا 2 متر طول و 1/5 متر عرض و 30 سانتی متر عمق دارد. در این حوض چند لیتر آب جا می شود؟</a:t>
                </a:r>
              </a:p>
              <a:p>
                <a:pPr marL="0" indent="0">
                  <a:lnSpc>
                    <a:spcPct val="150000"/>
                  </a:lnSpc>
                  <a:buNone/>
                </a:pPr>
                <a:r>
                  <a:rPr lang="fa-IR" dirty="0" smtClean="0">
                    <a:cs typeface="B Koodak" panose="00000700000000000000" pitchFamily="2" charset="-78"/>
                  </a:rPr>
                  <a:t>برای پیدا کردن گنجایش حوض مانند پیدا کردن حجم عمل می کنیم یعنی طول را در عرض در ارتفاع ضرب می کنیم پس از ابتدا واحدها را به سانتی متر تبدیل می کنیم. پس حجم ما بر حسب واحد سانتی متر مکعب بدست می آید و از آنجایی که هر لیتر 1000 سانتی متر مکعب می باشد می توان تبدیل واحد را انجام داد.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سانتی متر مکعب                           </a:t>
                </a:r>
                <a14:m>
                  <m:oMath xmlns:m="http://schemas.openxmlformats.org/officeDocument/2006/math">
                    <m:r>
                      <a:rPr lang="fa-IR" b="0" i="1" smtClean="0">
                        <a:latin typeface="Cambria Math" panose="02040503050406030204" pitchFamily="18" charset="0"/>
                        <a:cs typeface="B Koodak" panose="00000700000000000000" pitchFamily="2" charset="-78"/>
                      </a:rPr>
                      <m:t>200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150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900000</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پس گنجایش این حوض 900 لیتر می باشد. </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3312" y="707366"/>
                <a:ext cx="10111028" cy="5541033"/>
              </a:xfrm>
              <a:blipFill>
                <a:blip r:embed="rId4"/>
                <a:stretch>
                  <a:fillRect r="-603"/>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1752291971"/>
              </p:ext>
            </p:extLst>
          </p:nvPr>
        </p:nvGraphicFramePr>
        <p:xfrm>
          <a:off x="1828799" y="4092595"/>
          <a:ext cx="3250242" cy="2040786"/>
        </p:xfrm>
        <a:graphic>
          <a:graphicData uri="http://schemas.openxmlformats.org/drawingml/2006/table">
            <a:tbl>
              <a:tblPr rtl="1" firstRow="1" bandRow="1">
                <a:tableStyleId>{5C22544A-7EE6-4342-B048-85BDC9FD1C3A}</a:tableStyleId>
              </a:tblPr>
              <a:tblGrid>
                <a:gridCol w="1083414">
                  <a:extLst>
                    <a:ext uri="{9D8B030D-6E8A-4147-A177-3AD203B41FA5}">
                      <a16:colId xmlns:a16="http://schemas.microsoft.com/office/drawing/2014/main" val="979484684"/>
                    </a:ext>
                  </a:extLst>
                </a:gridCol>
                <a:gridCol w="1083414">
                  <a:extLst>
                    <a:ext uri="{9D8B030D-6E8A-4147-A177-3AD203B41FA5}">
                      <a16:colId xmlns:a16="http://schemas.microsoft.com/office/drawing/2014/main" val="1683503682"/>
                    </a:ext>
                  </a:extLst>
                </a:gridCol>
                <a:gridCol w="1083414">
                  <a:extLst>
                    <a:ext uri="{9D8B030D-6E8A-4147-A177-3AD203B41FA5}">
                      <a16:colId xmlns:a16="http://schemas.microsoft.com/office/drawing/2014/main" val="352632038"/>
                    </a:ext>
                  </a:extLst>
                </a:gridCol>
              </a:tblGrid>
              <a:tr h="1020393">
                <a:tc>
                  <a:txBody>
                    <a:bodyPr/>
                    <a:lstStyle/>
                    <a:p>
                      <a:pPr algn="ctr" rtl="1"/>
                      <a:r>
                        <a:rPr lang="fa-IR" dirty="0" smtClean="0">
                          <a:cs typeface="B Koodak" panose="00000700000000000000" pitchFamily="2" charset="-78"/>
                        </a:rPr>
                        <a:t>900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لیتر</a:t>
                      </a:r>
                      <a:endParaRPr lang="fa-IR" dirty="0">
                        <a:cs typeface="B Koodak" panose="00000700000000000000" pitchFamily="2" charset="-78"/>
                      </a:endParaRPr>
                    </a:p>
                  </a:txBody>
                  <a:tcPr anchor="ctr"/>
                </a:tc>
                <a:extLst>
                  <a:ext uri="{0D108BD9-81ED-4DB2-BD59-A6C34878D82A}">
                    <a16:rowId xmlns:a16="http://schemas.microsoft.com/office/drawing/2014/main" val="4045744478"/>
                  </a:ext>
                </a:extLst>
              </a:tr>
              <a:tr h="1020393">
                <a:tc>
                  <a:txBody>
                    <a:bodyPr/>
                    <a:lstStyle/>
                    <a:p>
                      <a:pPr algn="ctr" rtl="1"/>
                      <a:r>
                        <a:rPr lang="fa-IR" dirty="0" smtClean="0">
                          <a:cs typeface="B Koodak" panose="00000700000000000000" pitchFamily="2" charset="-78"/>
                        </a:rPr>
                        <a:t>900000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سانتی متر مکعب</a:t>
                      </a:r>
                      <a:endParaRPr lang="fa-IR" dirty="0">
                        <a:cs typeface="B Koodak" panose="00000700000000000000" pitchFamily="2" charset="-78"/>
                      </a:endParaRPr>
                    </a:p>
                  </a:txBody>
                  <a:tcPr anchor="ctr"/>
                </a:tc>
                <a:extLst>
                  <a:ext uri="{0D108BD9-81ED-4DB2-BD59-A6C34878D82A}">
                    <a16:rowId xmlns:a16="http://schemas.microsoft.com/office/drawing/2014/main" val="1405854161"/>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8599" y="5501005"/>
            <a:ext cx="487363" cy="487363"/>
          </a:xfrm>
          <a:prstGeom prst="rect">
            <a:avLst/>
          </a:prstGeom>
        </p:spPr>
      </p:pic>
    </p:spTree>
    <p:extLst>
      <p:ext uri="{BB962C8B-B14F-4D97-AF65-F5344CB8AC3E}">
        <p14:creationId xmlns:p14="http://schemas.microsoft.com/office/powerpoint/2010/main" val="2397032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872" y="629728"/>
                <a:ext cx="10739886" cy="5618671"/>
              </a:xfrm>
            </p:spPr>
            <p:txBody>
              <a:bodyPr/>
              <a:lstStyle/>
              <a:p>
                <a:pPr marL="0" indent="0">
                  <a:lnSpc>
                    <a:spcPct val="150000"/>
                  </a:lnSpc>
                  <a:buNone/>
                </a:pPr>
                <a:r>
                  <a:rPr lang="fa-IR" dirty="0" smtClean="0">
                    <a:cs typeface="B Koodak" panose="00000700000000000000" pitchFamily="2" charset="-78"/>
                  </a:rPr>
                  <a:t>2- حجم منبعی مکعب شکل که هر بعد آن 10 متر است را به دست آورید. گنجایش این منبع چند لیتر است؟</a:t>
                </a:r>
              </a:p>
              <a:p>
                <a:pPr marL="0" indent="0">
                  <a:lnSpc>
                    <a:spcPct val="150000"/>
                  </a:lnSpc>
                  <a:buNone/>
                </a:pPr>
                <a:r>
                  <a:rPr lang="fa-IR" dirty="0" smtClean="0">
                    <a:cs typeface="B Koodak" panose="00000700000000000000" pitchFamily="2" charset="-78"/>
                  </a:rPr>
                  <a:t>منبع مکعب شکل یعنی تمام وجه های آن به شکل مربع می باشد و طول و عرض و ارتفاع آنها با هم برابر است. برای راحت تر شدن کار ابتدا متر را به سانتی متر تبدیل می کنیم تا حجم بر حسب واحد سانتی متر مکعب به دست آید.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سانتی متر مکعب                         </a:t>
                </a:r>
                <a14:m>
                  <m:oMath xmlns:m="http://schemas.openxmlformats.org/officeDocument/2006/math">
                    <m:r>
                      <a:rPr lang="fa-IR" b="0" i="1" smtClean="0">
                        <a:latin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1000000000</m:t>
                    </m:r>
                  </m:oMath>
                </a14:m>
                <a:endParaRPr lang="fa-IR" dirty="0" smtClean="0">
                  <a:cs typeface="B Koodak" panose="00000700000000000000" pitchFamily="2" charset="-78"/>
                </a:endParaRPr>
              </a:p>
              <a:p>
                <a:pPr marL="0" indent="0">
                  <a:lnSpc>
                    <a:spcPct val="150000"/>
                  </a:lnSpc>
                  <a:buNone/>
                </a:pPr>
                <a:r>
                  <a:rPr lang="fa-IR" dirty="0" smtClean="0">
                    <a:cs typeface="B Koodak" panose="00000700000000000000" pitchFamily="2" charset="-78"/>
                  </a:rPr>
                  <a:t>پس گنجایش منبع یک میلیون لیتر می باشد.  </a:t>
                </a: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872" y="629728"/>
                <a:ext cx="10739886" cy="5618671"/>
              </a:xfrm>
              <a:blipFill>
                <a:blip r:embed="rId4"/>
                <a:stretch>
                  <a:fillRect r="-681"/>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1101644986"/>
              </p:ext>
            </p:extLst>
          </p:nvPr>
        </p:nvGraphicFramePr>
        <p:xfrm>
          <a:off x="1475116" y="3439063"/>
          <a:ext cx="4492446" cy="2420350"/>
        </p:xfrm>
        <a:graphic>
          <a:graphicData uri="http://schemas.openxmlformats.org/drawingml/2006/table">
            <a:tbl>
              <a:tblPr rtl="1" firstRow="1" bandRow="1">
                <a:tableStyleId>{5C22544A-7EE6-4342-B048-85BDC9FD1C3A}</a:tableStyleId>
              </a:tblPr>
              <a:tblGrid>
                <a:gridCol w="1497482">
                  <a:extLst>
                    <a:ext uri="{9D8B030D-6E8A-4147-A177-3AD203B41FA5}">
                      <a16:colId xmlns:a16="http://schemas.microsoft.com/office/drawing/2014/main" val="554887401"/>
                    </a:ext>
                  </a:extLst>
                </a:gridCol>
                <a:gridCol w="1497482">
                  <a:extLst>
                    <a:ext uri="{9D8B030D-6E8A-4147-A177-3AD203B41FA5}">
                      <a16:colId xmlns:a16="http://schemas.microsoft.com/office/drawing/2014/main" val="4207290426"/>
                    </a:ext>
                  </a:extLst>
                </a:gridCol>
                <a:gridCol w="1497482">
                  <a:extLst>
                    <a:ext uri="{9D8B030D-6E8A-4147-A177-3AD203B41FA5}">
                      <a16:colId xmlns:a16="http://schemas.microsoft.com/office/drawing/2014/main" val="2238376578"/>
                    </a:ext>
                  </a:extLst>
                </a:gridCol>
              </a:tblGrid>
              <a:tr h="1210175">
                <a:tc>
                  <a:txBody>
                    <a:bodyPr/>
                    <a:lstStyle/>
                    <a:p>
                      <a:pPr algn="ctr" rtl="1"/>
                      <a:r>
                        <a:rPr lang="fa-IR" sz="1800" dirty="0" smtClean="0">
                          <a:cs typeface="B Koodak" panose="00000700000000000000" pitchFamily="2" charset="-78"/>
                        </a:rPr>
                        <a:t>10000000</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1</a:t>
                      </a:r>
                      <a:endParaRPr lang="fa-IR" sz="18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لیتر</a:t>
                      </a:r>
                      <a:endParaRPr lang="fa-IR" sz="2000" dirty="0">
                        <a:cs typeface="B Koodak" panose="00000700000000000000" pitchFamily="2" charset="-78"/>
                      </a:endParaRPr>
                    </a:p>
                  </a:txBody>
                  <a:tcPr anchor="ctr"/>
                </a:tc>
                <a:extLst>
                  <a:ext uri="{0D108BD9-81ED-4DB2-BD59-A6C34878D82A}">
                    <a16:rowId xmlns:a16="http://schemas.microsoft.com/office/drawing/2014/main" val="2528798587"/>
                  </a:ext>
                </a:extLst>
              </a:tr>
              <a:tr h="1210175">
                <a:tc>
                  <a:txBody>
                    <a:bodyPr/>
                    <a:lstStyle/>
                    <a:p>
                      <a:pPr algn="ctr" rtl="1"/>
                      <a:r>
                        <a:rPr lang="fa-IR" sz="1800" dirty="0" smtClean="0">
                          <a:cs typeface="B Koodak" panose="00000700000000000000" pitchFamily="2" charset="-78"/>
                        </a:rPr>
                        <a:t>1000000000</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1000</a:t>
                      </a:r>
                      <a:endParaRPr lang="fa-IR" sz="18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سانتی متر مکعب</a:t>
                      </a:r>
                      <a:endParaRPr lang="fa-IR" sz="2000" dirty="0">
                        <a:cs typeface="B Koodak" panose="00000700000000000000" pitchFamily="2" charset="-78"/>
                      </a:endParaRPr>
                    </a:p>
                  </a:txBody>
                  <a:tcPr anchor="ctr"/>
                </a:tc>
                <a:extLst>
                  <a:ext uri="{0D108BD9-81ED-4DB2-BD59-A6C34878D82A}">
                    <a16:rowId xmlns:a16="http://schemas.microsoft.com/office/drawing/2014/main" val="224130389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4027" y="5213622"/>
            <a:ext cx="487363" cy="487363"/>
          </a:xfrm>
          <a:prstGeom prst="rect">
            <a:avLst/>
          </a:prstGeom>
        </p:spPr>
      </p:pic>
    </p:spTree>
    <p:extLst>
      <p:ext uri="{BB962C8B-B14F-4D97-AF65-F5344CB8AC3E}">
        <p14:creationId xmlns:p14="http://schemas.microsoft.com/office/powerpoint/2010/main" val="1125477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92038" y="655608"/>
                <a:ext cx="10308566" cy="5592791"/>
              </a:xfrm>
            </p:spPr>
            <p:txBody>
              <a:bodyPr/>
              <a:lstStyle/>
              <a:p>
                <a:pPr marL="0" indent="0">
                  <a:lnSpc>
                    <a:spcPct val="150000"/>
                  </a:lnSpc>
                  <a:buNone/>
                </a:pPr>
                <a:r>
                  <a:rPr lang="fa-IR" dirty="0" smtClean="0">
                    <a:cs typeface="B Koodak" panose="00000700000000000000" pitchFamily="2" charset="-78"/>
                  </a:rPr>
                  <a:t>3- گنجایش مکعبی توخالی به بعد 0/03 متر چند سی سی است؟</a:t>
                </a:r>
              </a:p>
              <a:p>
                <a:pPr marL="0" indent="0">
                  <a:lnSpc>
                    <a:spcPct val="150000"/>
                  </a:lnSpc>
                  <a:buNone/>
                </a:pPr>
                <a:r>
                  <a:rPr lang="fa-IR" dirty="0" smtClean="0">
                    <a:cs typeface="B Koodak" panose="00000700000000000000" pitchFamily="2" charset="-78"/>
                  </a:rPr>
                  <a:t>سی سی همان سانتی متر مکعب است پس اگر واحد را از همان ابتدا به سانتی متر تبدیل کنیم مشکل حل است.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تبدیل واحد به سانتی متر                             </a:t>
                </a:r>
                <a14:m>
                  <m:oMath xmlns:m="http://schemas.openxmlformats.org/officeDocument/2006/math">
                    <m:r>
                      <a:rPr lang="fa-IR" b="0" i="1" smtClean="0">
                        <a:latin typeface="Cambria Math" panose="02040503050406030204" pitchFamily="18" charset="0"/>
                        <a:cs typeface="B Koodak" panose="00000700000000000000" pitchFamily="2" charset="-78"/>
                      </a:rPr>
                      <m:t>0</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03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oMath>
                </a14:m>
                <a:r>
                  <a:rPr lang="fa-IR" dirty="0" smtClean="0">
                    <a:cs typeface="B Koodak" panose="00000700000000000000" pitchFamily="2" charset="-78"/>
                  </a:rPr>
                  <a:t>   </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سانتی متر مکعب یا سی سی                       </a:t>
                </a:r>
                <a14:m>
                  <m:oMath xmlns:m="http://schemas.openxmlformats.org/officeDocument/2006/math">
                    <m:r>
                      <a:rPr lang="fa-IR" b="0" i="1" smtClean="0">
                        <a:latin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27</m:t>
                    </m:r>
                  </m:oMath>
                </a14:m>
                <a:endParaRPr lang="fa-IR" dirty="0" smtClean="0">
                  <a:cs typeface="B Koodak" panose="00000700000000000000" pitchFamily="2" charset="-78"/>
                </a:endParaRP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92038" y="655608"/>
                <a:ext cx="10308566" cy="5592791"/>
              </a:xfrm>
              <a:blipFill>
                <a:blip r:embed="rId4"/>
                <a:stretch>
                  <a:fillRect r="-651"/>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816" y="5683885"/>
            <a:ext cx="487363" cy="487363"/>
          </a:xfrm>
          <a:prstGeom prst="rect">
            <a:avLst/>
          </a:prstGeom>
        </p:spPr>
      </p:pic>
    </p:spTree>
    <p:extLst>
      <p:ext uri="{BB962C8B-B14F-4D97-AF65-F5344CB8AC3E}">
        <p14:creationId xmlns:p14="http://schemas.microsoft.com/office/powerpoint/2010/main" val="2022240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9509" y="672860"/>
                <a:ext cx="10593238" cy="5575539"/>
              </a:xfrm>
            </p:spPr>
            <p:txBody>
              <a:bodyPr/>
              <a:lstStyle/>
              <a:p>
                <a:pPr marL="0" indent="0">
                  <a:lnSpc>
                    <a:spcPct val="150000"/>
                  </a:lnSpc>
                  <a:buNone/>
                </a:pPr>
                <a:r>
                  <a:rPr lang="fa-IR" dirty="0" smtClean="0">
                    <a:cs typeface="B Koodak" panose="00000700000000000000" pitchFamily="2" charset="-78"/>
                  </a:rPr>
                  <a:t>4- </a:t>
                </a:r>
                <a14:m>
                  <m:oMath xmlns:m="http://schemas.openxmlformats.org/officeDocument/2006/math">
                    <m:f>
                      <m:fPr>
                        <m:ctrlPr>
                          <a:rPr lang="fa-IR" i="1" smtClean="0">
                            <a:latin typeface="Cambria Math" panose="02040503050406030204" pitchFamily="18" charset="0"/>
                            <a:cs typeface="B Koodak" panose="00000700000000000000" pitchFamily="2" charset="-78"/>
                          </a:rPr>
                        </m:ctrlPr>
                      </m:fPr>
                      <m:num>
                        <m:r>
                          <a:rPr lang="fa-IR" b="0" i="1" smtClean="0">
                            <a:latin typeface="Cambria Math" panose="02040503050406030204" pitchFamily="18" charset="0"/>
                            <a:cs typeface="B Koodak" panose="00000700000000000000" pitchFamily="2" charset="-78"/>
                          </a:rPr>
                          <m:t>2</m:t>
                        </m:r>
                      </m:num>
                      <m:den>
                        <m:r>
                          <a:rPr lang="fa-IR" b="0" i="1" smtClean="0">
                            <a:latin typeface="Cambria Math" panose="02040503050406030204" pitchFamily="18" charset="0"/>
                            <a:cs typeface="B Koodak" panose="00000700000000000000" pitchFamily="2" charset="-78"/>
                          </a:rPr>
                          <m:t>5</m:t>
                        </m:r>
                      </m:den>
                    </m:f>
                  </m:oMath>
                </a14:m>
                <a:r>
                  <a:rPr lang="fa-IR" dirty="0" smtClean="0">
                    <a:cs typeface="B Koodak" panose="00000700000000000000" pitchFamily="2" charset="-78"/>
                  </a:rPr>
                  <a:t>  گنجایش ظرفی پر از آب بود. 400 سی سی دیگر آب روی آن ریختیم، فقط </a:t>
                </a:r>
                <a14:m>
                  <m:oMath xmlns:m="http://schemas.openxmlformats.org/officeDocument/2006/math">
                    <m:f>
                      <m:fPr>
                        <m:ctrlPr>
                          <a:rPr lang="fa-IR" i="1" smtClean="0">
                            <a:latin typeface="Cambria Math" panose="02040503050406030204" pitchFamily="18" charset="0"/>
                            <a:cs typeface="B Koodak" panose="00000700000000000000" pitchFamily="2" charset="-78"/>
                          </a:rPr>
                        </m:ctrlPr>
                      </m:fPr>
                      <m:num>
                        <m:r>
                          <a:rPr lang="fa-IR" b="0" i="1" smtClean="0">
                            <a:latin typeface="Cambria Math" panose="02040503050406030204" pitchFamily="18" charset="0"/>
                            <a:cs typeface="B Koodak" panose="00000700000000000000" pitchFamily="2" charset="-78"/>
                          </a:rPr>
                          <m:t>1</m:t>
                        </m:r>
                      </m:num>
                      <m:den>
                        <m:r>
                          <a:rPr lang="fa-IR" b="0" i="1" smtClean="0">
                            <a:latin typeface="Cambria Math" panose="02040503050406030204" pitchFamily="18" charset="0"/>
                            <a:cs typeface="B Koodak" panose="00000700000000000000" pitchFamily="2" charset="-78"/>
                          </a:rPr>
                          <m:t>3</m:t>
                        </m:r>
                      </m:den>
                    </m:f>
                  </m:oMath>
                </a14:m>
                <a:r>
                  <a:rPr lang="fa-IR" dirty="0" smtClean="0">
                    <a:cs typeface="B Koodak" panose="00000700000000000000" pitchFamily="2" charset="-78"/>
                  </a:rPr>
                  <a:t>   ظرف خالی ماند گنجایش کل ظرف را پیدا کنید.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i="1" smtClean="0">
                        <a:latin typeface="Cambria Math" panose="02040503050406030204" pitchFamily="18" charset="0"/>
                        <a:ea typeface="Cambria Math" panose="02040503050406030204" pitchFamily="18" charset="0"/>
                        <a:cs typeface="B Koodak" panose="00000700000000000000" pitchFamily="2" charset="-78"/>
                      </a:rPr>
                      <m:t>=</m:t>
                    </m:r>
                    <m:f>
                      <m:fPr>
                        <m:ctrlPr>
                          <a:rPr lang="fa-IR" i="1" smtClean="0">
                            <a:latin typeface="Cambria Math" panose="02040503050406030204" pitchFamily="18" charset="0"/>
                            <a:ea typeface="Cambria Math" panose="02040503050406030204" pitchFamily="18" charset="0"/>
                            <a:cs typeface="B Koodak" panose="00000700000000000000" pitchFamily="2" charset="-78"/>
                          </a:rPr>
                        </m:ctrlPr>
                      </m:fPr>
                      <m:num>
                        <m:r>
                          <a:rPr lang="fa-IR" b="0" i="1" smtClean="0">
                            <a:latin typeface="Cambria Math" panose="02040503050406030204" pitchFamily="18" charset="0"/>
                            <a:ea typeface="Cambria Math" panose="02040503050406030204" pitchFamily="18" charset="0"/>
                            <a:cs typeface="B Koodak" panose="00000700000000000000" pitchFamily="2" charset="-78"/>
                          </a:rPr>
                          <m:t>6</m:t>
                        </m:r>
                      </m:num>
                      <m:den>
                        <m:r>
                          <a:rPr lang="fa-IR" b="0" i="1" smtClean="0">
                            <a:latin typeface="Cambria Math" panose="02040503050406030204" pitchFamily="18" charset="0"/>
                            <a:ea typeface="Cambria Math" panose="02040503050406030204" pitchFamily="18" charset="0"/>
                            <a:cs typeface="B Koodak" panose="00000700000000000000" pitchFamily="2" charset="-78"/>
                          </a:rPr>
                          <m:t>15</m:t>
                        </m:r>
                      </m:den>
                    </m:f>
                  </m:oMath>
                </a14:m>
                <a:r>
                  <a:rPr lang="fa-IR" dirty="0" smtClean="0">
                    <a:cs typeface="B Koodak" panose="00000700000000000000" pitchFamily="2" charset="-78"/>
                  </a:rPr>
                  <a:t>   </a:t>
                </a:r>
                <a14:m>
                  <m:oMath xmlns:m="http://schemas.openxmlformats.org/officeDocument/2006/math">
                    <m:f>
                      <m:fPr>
                        <m:ctrlPr>
                          <a:rPr lang="fa-IR" i="1" smtClean="0">
                            <a:latin typeface="Cambria Math" panose="02040503050406030204" pitchFamily="18" charset="0"/>
                            <a:cs typeface="B Koodak" panose="00000700000000000000" pitchFamily="2" charset="-78"/>
                          </a:rPr>
                        </m:ctrlPr>
                      </m:fPr>
                      <m:num>
                        <m:r>
                          <a:rPr lang="fa-IR" b="0" i="1" smtClean="0">
                            <a:latin typeface="Cambria Math" panose="02040503050406030204" pitchFamily="18" charset="0"/>
                            <a:cs typeface="B Koodak" panose="00000700000000000000" pitchFamily="2" charset="-78"/>
                          </a:rPr>
                          <m:t>2</m:t>
                        </m:r>
                      </m:num>
                      <m:den>
                        <m:r>
                          <a:rPr lang="fa-IR" b="0" i="1" smtClean="0">
                            <a:latin typeface="Cambria Math" panose="02040503050406030204" pitchFamily="18" charset="0"/>
                            <a:cs typeface="B Koodak" panose="00000700000000000000" pitchFamily="2" charset="-78"/>
                          </a:rPr>
                          <m:t>5</m:t>
                        </m:r>
                      </m:den>
                    </m:f>
                  </m:oMath>
                </a14:m>
                <a:r>
                  <a:rPr lang="fa-IR" dirty="0" smtClean="0">
                    <a:cs typeface="B Koodak" panose="00000700000000000000" pitchFamily="2" charset="-78"/>
                  </a:rPr>
                  <a:t>                          </a:t>
                </a:r>
                <a14:m>
                  <m:oMath xmlns:m="http://schemas.openxmlformats.org/officeDocument/2006/math">
                    <m:r>
                      <a:rPr lang="fa-IR" i="1" dirty="0" smtClean="0">
                        <a:latin typeface="Cambria Math" panose="02040503050406030204" pitchFamily="18" charset="0"/>
                        <a:ea typeface="Cambria Math" panose="02040503050406030204" pitchFamily="18" charset="0"/>
                        <a:cs typeface="B Koodak" panose="00000700000000000000" pitchFamily="2" charset="-78"/>
                      </a:rPr>
                      <m:t>=</m:t>
                    </m:r>
                    <m:f>
                      <m:fPr>
                        <m:ctrlPr>
                          <a:rPr lang="fa-IR" i="1" dirty="0" smtClean="0">
                            <a:latin typeface="Cambria Math" panose="02040503050406030204" pitchFamily="18" charset="0"/>
                            <a:ea typeface="Cambria Math" panose="02040503050406030204" pitchFamily="18" charset="0"/>
                            <a:cs typeface="B Koodak" panose="00000700000000000000" pitchFamily="2" charset="-78"/>
                          </a:rPr>
                        </m:ctrlPr>
                      </m:fPr>
                      <m:num>
                        <m:r>
                          <a:rPr lang="fa-IR" b="0" i="1" dirty="0" smtClean="0">
                            <a:latin typeface="Cambria Math" panose="02040503050406030204" pitchFamily="18" charset="0"/>
                            <a:ea typeface="Cambria Math" panose="02040503050406030204" pitchFamily="18" charset="0"/>
                            <a:cs typeface="B Koodak" panose="00000700000000000000" pitchFamily="2" charset="-78"/>
                          </a:rPr>
                          <m:t>5</m:t>
                        </m:r>
                      </m:num>
                      <m:den>
                        <m:r>
                          <a:rPr lang="fa-IR" b="0" i="1" dirty="0" smtClean="0">
                            <a:latin typeface="Cambria Math" panose="02040503050406030204" pitchFamily="18" charset="0"/>
                            <a:ea typeface="Cambria Math" panose="02040503050406030204" pitchFamily="18" charset="0"/>
                            <a:cs typeface="B Koodak" panose="00000700000000000000" pitchFamily="2" charset="-78"/>
                          </a:rPr>
                          <m:t>15</m:t>
                        </m:r>
                      </m:den>
                    </m:f>
                  </m:oMath>
                </a14:m>
                <a:r>
                  <a:rPr lang="fa-IR" dirty="0" smtClean="0">
                    <a:cs typeface="B Koodak" panose="00000700000000000000" pitchFamily="2" charset="-78"/>
                  </a:rPr>
                  <a:t>   </a:t>
                </a:r>
                <a14:m>
                  <m:oMath xmlns:m="http://schemas.openxmlformats.org/officeDocument/2006/math">
                    <m:f>
                      <m:fPr>
                        <m:ctrlPr>
                          <a:rPr lang="fa-IR" i="1" dirty="0" smtClean="0">
                            <a:latin typeface="Cambria Math" panose="02040503050406030204" pitchFamily="18" charset="0"/>
                            <a:cs typeface="B Koodak" panose="00000700000000000000" pitchFamily="2" charset="-78"/>
                          </a:rPr>
                        </m:ctrlPr>
                      </m:fPr>
                      <m:num>
                        <m:r>
                          <a:rPr lang="fa-IR" b="0" i="1" dirty="0" smtClean="0">
                            <a:latin typeface="Cambria Math" panose="02040503050406030204" pitchFamily="18" charset="0"/>
                            <a:cs typeface="B Koodak" panose="00000700000000000000" pitchFamily="2" charset="-78"/>
                          </a:rPr>
                          <m:t>1</m:t>
                        </m:r>
                      </m:num>
                      <m:den>
                        <m:r>
                          <a:rPr lang="fa-IR" b="0" i="1" dirty="0" smtClean="0">
                            <a:latin typeface="Cambria Math" panose="02040503050406030204" pitchFamily="18" charset="0"/>
                            <a:cs typeface="B Koodak" panose="00000700000000000000" pitchFamily="2" charset="-78"/>
                          </a:rPr>
                          <m:t>3</m:t>
                        </m:r>
                      </m:den>
                    </m:f>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چون در ابتدا گفته دو پنجم ظرف پر از آب است و بعد از کسر یک سوم استفاده می کند پس نخرج هر</a:t>
                </a:r>
              </a:p>
              <a:p>
                <a:pPr marL="0" indent="0">
                  <a:lnSpc>
                    <a:spcPct val="150000"/>
                  </a:lnSpc>
                  <a:buNone/>
                </a:pPr>
                <a:r>
                  <a:rPr lang="fa-IR" dirty="0" smtClean="0">
                    <a:cs typeface="B Koodak" panose="00000700000000000000" pitchFamily="2" charset="-78"/>
                  </a:rPr>
                  <a:t> دو کسر را در ابتدا به 15 تبدیل می کنیم تا مخرجها یکی باشد.پس وقتی 400 سی سی آب اضافه می کنیم </a:t>
                </a:r>
              </a:p>
              <a:p>
                <a:pPr marL="0" indent="0">
                  <a:lnSpc>
                    <a:spcPct val="150000"/>
                  </a:lnSpc>
                  <a:buNone/>
                </a:pPr>
                <a:r>
                  <a:rPr lang="fa-IR" dirty="0" smtClean="0">
                    <a:cs typeface="B Koodak" panose="00000700000000000000" pitchFamily="2" charset="-78"/>
                  </a:rPr>
                  <a:t>و پنج پانزدهم خالی می ماند یعنی چهار پانزدهم ظرف گنجایش 400 سی سی دارد یا به عبارتی هر قسمت</a:t>
                </a:r>
              </a:p>
              <a:p>
                <a:pPr marL="0" indent="0">
                  <a:lnSpc>
                    <a:spcPct val="150000"/>
                  </a:lnSpc>
                  <a:buNone/>
                </a:pPr>
                <a:r>
                  <a:rPr lang="fa-IR" dirty="0" smtClean="0">
                    <a:cs typeface="B Koodak" panose="00000700000000000000" pitchFamily="2" charset="-78"/>
                  </a:rPr>
                  <a:t> ظرف گنجایش 100 سی سی دارد پس می توان گفت حالا که ظرف به 15 قسمت تقسیم شده پس </a:t>
                </a:r>
              </a:p>
              <a:p>
                <a:pPr marL="0" indent="0">
                  <a:lnSpc>
                    <a:spcPct val="150000"/>
                  </a:lnSpc>
                  <a:buNone/>
                </a:pPr>
                <a:r>
                  <a:rPr lang="fa-IR" dirty="0" smtClean="0">
                    <a:cs typeface="B Koodak" panose="00000700000000000000" pitchFamily="2" charset="-78"/>
                  </a:rPr>
                  <a:t>گنجایش کل 1500 سی سی می باشد.            </a:t>
                </a:r>
                <a14:m>
                  <m:oMath xmlns:m="http://schemas.openxmlformats.org/officeDocument/2006/math">
                    <m:r>
                      <a:rPr lang="fa-IR" b="0" i="1" smtClean="0">
                        <a:latin typeface="Cambria Math" panose="02040503050406030204" pitchFamily="18" charset="0"/>
                        <a:cs typeface="B Koodak" panose="00000700000000000000" pitchFamily="2" charset="-78"/>
                      </a:rPr>
                      <m:t>15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1500</m:t>
                    </m:r>
                    <m:r>
                      <a:rPr lang="fa-IR" b="0" i="1" smtClean="0">
                        <a:latin typeface="Cambria Math" panose="02040503050406030204" pitchFamily="18" charset="0"/>
                        <a:ea typeface="Cambria Math" panose="02040503050406030204" pitchFamily="18" charset="0"/>
                        <a:cs typeface="B Koodak" panose="00000700000000000000" pitchFamily="2" charset="-78"/>
                      </a:rPr>
                      <m:t> </m:t>
                    </m:r>
                  </m:oMath>
                </a14:m>
                <a:r>
                  <a:rPr lang="fa-IR" dirty="0" smtClean="0">
                    <a:cs typeface="B Koodak" panose="00000700000000000000" pitchFamily="2" charset="-78"/>
                  </a:rPr>
                  <a:t>    </a:t>
                </a: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9509" y="672860"/>
                <a:ext cx="10593238" cy="5575539"/>
              </a:xfrm>
              <a:blipFill>
                <a:blip r:embed="rId4"/>
                <a:stretch>
                  <a:fillRect r="-690"/>
                </a:stretch>
              </a:blipFill>
            </p:spPr>
            <p:txBody>
              <a:bodyPr/>
              <a:lstStyle/>
              <a:p>
                <a:r>
                  <a:rPr lang="fa-IR">
                    <a:noFill/>
                  </a:rPr>
                  <a:t> </a:t>
                </a:r>
              </a:p>
            </p:txBody>
          </p:sp>
        </mc:Fallback>
      </mc:AlternateContent>
      <p:grpSp>
        <p:nvGrpSpPr>
          <p:cNvPr id="13" name="Group 12"/>
          <p:cNvGrpSpPr/>
          <p:nvPr/>
        </p:nvGrpSpPr>
        <p:grpSpPr>
          <a:xfrm>
            <a:off x="819509" y="1800791"/>
            <a:ext cx="1587260" cy="3917789"/>
            <a:chOff x="2027208" y="1518249"/>
            <a:chExt cx="1457864" cy="4373593"/>
          </a:xfrm>
        </p:grpSpPr>
        <p:sp>
          <p:nvSpPr>
            <p:cNvPr id="4" name="Rectangle 3"/>
            <p:cNvSpPr/>
            <p:nvPr/>
          </p:nvSpPr>
          <p:spPr>
            <a:xfrm>
              <a:off x="2027208" y="1518249"/>
              <a:ext cx="1397479" cy="4373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8" name="Straight Connector 7"/>
            <p:cNvCxnSpPr/>
            <p:nvPr/>
          </p:nvCxnSpPr>
          <p:spPr>
            <a:xfrm>
              <a:off x="2027208" y="2341325"/>
              <a:ext cx="145786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a:xfrm>
              <a:off x="2027208" y="3181783"/>
              <a:ext cx="145786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p:nvCxnSpPr>
          <p:spPr>
            <a:xfrm>
              <a:off x="2027208" y="4044971"/>
              <a:ext cx="145786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Straight Connector 10"/>
            <p:cNvCxnSpPr/>
            <p:nvPr/>
          </p:nvCxnSpPr>
          <p:spPr>
            <a:xfrm>
              <a:off x="2027208" y="4975117"/>
              <a:ext cx="1457864" cy="0"/>
            </a:xfrm>
            <a:prstGeom prst="line">
              <a:avLst/>
            </a:prstGeom>
          </p:spPr>
          <p:style>
            <a:lnRef idx="2">
              <a:schemeClr val="accent3"/>
            </a:lnRef>
            <a:fillRef idx="0">
              <a:schemeClr val="accent3"/>
            </a:fillRef>
            <a:effectRef idx="1">
              <a:schemeClr val="accent3"/>
            </a:effectRef>
            <a:fontRef idx="minor">
              <a:schemeClr val="tx1"/>
            </a:fontRef>
          </p:style>
        </p:cxn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82497" y="5535859"/>
            <a:ext cx="487363" cy="487363"/>
          </a:xfrm>
          <a:prstGeom prst="rect">
            <a:avLst/>
          </a:prstGeom>
        </p:spPr>
      </p:pic>
    </p:spTree>
    <p:extLst>
      <p:ext uri="{BB962C8B-B14F-4D97-AF65-F5344CB8AC3E}">
        <p14:creationId xmlns:p14="http://schemas.microsoft.com/office/powerpoint/2010/main" val="2616556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026" y="724620"/>
            <a:ext cx="10455216" cy="5523780"/>
          </a:xfrm>
        </p:spPr>
        <p:txBody>
          <a:bodyPr/>
          <a:lstStyle/>
          <a:p>
            <a:pPr marL="0" indent="0">
              <a:lnSpc>
                <a:spcPct val="150000"/>
              </a:lnSpc>
              <a:buNone/>
            </a:pPr>
            <a:r>
              <a:rPr lang="fa-IR" dirty="0" smtClean="0">
                <a:cs typeface="B Koodak" panose="00000700000000000000" pitchFamily="2" charset="-78"/>
              </a:rPr>
              <a:t>از یک سرم نیم لیتری در هر 3 ثانیه 1 قطره وارد رگ بیمار می شود. این سرم در چند دقیقه تمام خواهد شد؟(هر 20 قطره از مایع درون سرم یک سی سی می باشد.)</a:t>
            </a:r>
          </a:p>
          <a:p>
            <a:pPr marL="0" indent="0">
              <a:lnSpc>
                <a:spcPct val="150000"/>
              </a:lnSpc>
              <a:buNone/>
            </a:pPr>
            <a:r>
              <a:rPr lang="fa-IR" dirty="0" smtClean="0">
                <a:cs typeface="B Koodak" panose="00000700000000000000" pitchFamily="2" charset="-78"/>
              </a:rPr>
              <a:t>ابتدا باید حساب کنیم که این سرم چند قطره می باشد پس بر طبق رابطه ی داده شده در صورت سوال می توانیم از تناسب استفاده کنیم. هر یک لیتر 1000 سی سی و نیم لیتر 500 سی سی می باشد.</a:t>
            </a:r>
          </a:p>
          <a:p>
            <a:pPr marL="0" indent="0">
              <a:lnSpc>
                <a:spcPct val="150000"/>
              </a:lnSpc>
              <a:buNone/>
            </a:pPr>
            <a:r>
              <a:rPr lang="fa-IR" dirty="0" smtClean="0">
                <a:cs typeface="B Koodak" panose="00000700000000000000" pitchFamily="2" charset="-78"/>
              </a:rPr>
              <a:t>بر طبق جدول اول سرم 10000 قطره می باشد. بر طبق جدول دوم 30000 ثانیه طول می کشد و بر طبق جدول سوم 500 دقیقه طول خواهد کشید تا این سرم تمام شود.</a:t>
            </a:r>
            <a:endParaRPr lang="fa-IR" dirty="0">
              <a:cs typeface="B Koodak"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255087462"/>
              </p:ext>
            </p:extLst>
          </p:nvPr>
        </p:nvGraphicFramePr>
        <p:xfrm>
          <a:off x="1268090" y="3963198"/>
          <a:ext cx="2760447" cy="1583588"/>
        </p:xfrm>
        <a:graphic>
          <a:graphicData uri="http://schemas.openxmlformats.org/drawingml/2006/table">
            <a:tbl>
              <a:tblPr rtl="1" firstRow="1" bandRow="1">
                <a:tableStyleId>{5C22544A-7EE6-4342-B048-85BDC9FD1C3A}</a:tableStyleId>
              </a:tblPr>
              <a:tblGrid>
                <a:gridCol w="920149">
                  <a:extLst>
                    <a:ext uri="{9D8B030D-6E8A-4147-A177-3AD203B41FA5}">
                      <a16:colId xmlns:a16="http://schemas.microsoft.com/office/drawing/2014/main" val="1740484276"/>
                    </a:ext>
                  </a:extLst>
                </a:gridCol>
                <a:gridCol w="920149">
                  <a:extLst>
                    <a:ext uri="{9D8B030D-6E8A-4147-A177-3AD203B41FA5}">
                      <a16:colId xmlns:a16="http://schemas.microsoft.com/office/drawing/2014/main" val="236141228"/>
                    </a:ext>
                  </a:extLst>
                </a:gridCol>
                <a:gridCol w="920149">
                  <a:extLst>
                    <a:ext uri="{9D8B030D-6E8A-4147-A177-3AD203B41FA5}">
                      <a16:colId xmlns:a16="http://schemas.microsoft.com/office/drawing/2014/main" val="3028709070"/>
                    </a:ext>
                  </a:extLst>
                </a:gridCol>
              </a:tblGrid>
              <a:tr h="791794">
                <a:tc>
                  <a:txBody>
                    <a:bodyPr/>
                    <a:lstStyle/>
                    <a:p>
                      <a:pPr algn="ctr" rtl="1"/>
                      <a:r>
                        <a:rPr lang="fa-IR" dirty="0" smtClean="0"/>
                        <a:t>10000</a:t>
                      </a:r>
                      <a:endParaRPr lang="fa-IR" dirty="0"/>
                    </a:p>
                  </a:txBody>
                  <a:tcPr anchor="ctr"/>
                </a:tc>
                <a:tc>
                  <a:txBody>
                    <a:bodyPr/>
                    <a:lstStyle/>
                    <a:p>
                      <a:pPr algn="ctr" rtl="1"/>
                      <a:r>
                        <a:rPr lang="fa-IR" dirty="0" smtClean="0"/>
                        <a:t>20</a:t>
                      </a:r>
                      <a:endParaRPr lang="fa-IR" dirty="0"/>
                    </a:p>
                  </a:txBody>
                  <a:tcPr anchor="ctr"/>
                </a:tc>
                <a:tc>
                  <a:txBody>
                    <a:bodyPr/>
                    <a:lstStyle/>
                    <a:p>
                      <a:pPr algn="ctr" rtl="1"/>
                      <a:r>
                        <a:rPr lang="fa-IR" dirty="0" smtClean="0"/>
                        <a:t>قطره</a:t>
                      </a:r>
                      <a:endParaRPr lang="fa-IR" dirty="0"/>
                    </a:p>
                  </a:txBody>
                  <a:tcPr anchor="ctr"/>
                </a:tc>
                <a:extLst>
                  <a:ext uri="{0D108BD9-81ED-4DB2-BD59-A6C34878D82A}">
                    <a16:rowId xmlns:a16="http://schemas.microsoft.com/office/drawing/2014/main" val="2791520112"/>
                  </a:ext>
                </a:extLst>
              </a:tr>
              <a:tr h="791794">
                <a:tc>
                  <a:txBody>
                    <a:bodyPr/>
                    <a:lstStyle/>
                    <a:p>
                      <a:pPr algn="ctr" rtl="1"/>
                      <a:r>
                        <a:rPr lang="fa-IR" dirty="0" smtClean="0"/>
                        <a:t>500</a:t>
                      </a:r>
                      <a:endParaRPr lang="fa-IR" dirty="0"/>
                    </a:p>
                  </a:txBody>
                  <a:tcPr anchor="ctr"/>
                </a:tc>
                <a:tc>
                  <a:txBody>
                    <a:bodyPr/>
                    <a:lstStyle/>
                    <a:p>
                      <a:pPr algn="ctr" rtl="1"/>
                      <a:r>
                        <a:rPr lang="fa-IR" dirty="0" smtClean="0"/>
                        <a:t>1</a:t>
                      </a:r>
                      <a:endParaRPr lang="fa-IR" dirty="0"/>
                    </a:p>
                  </a:txBody>
                  <a:tcPr anchor="ctr"/>
                </a:tc>
                <a:tc>
                  <a:txBody>
                    <a:bodyPr/>
                    <a:lstStyle/>
                    <a:p>
                      <a:pPr algn="ctr" rtl="1"/>
                      <a:r>
                        <a:rPr lang="fa-IR" dirty="0" smtClean="0"/>
                        <a:t>گنجایش(سی</a:t>
                      </a:r>
                      <a:r>
                        <a:rPr lang="fa-IR" baseline="0" dirty="0" smtClean="0"/>
                        <a:t> سی)</a:t>
                      </a:r>
                      <a:endParaRPr lang="fa-IR" dirty="0"/>
                    </a:p>
                  </a:txBody>
                  <a:tcPr anchor="ctr"/>
                </a:tc>
                <a:extLst>
                  <a:ext uri="{0D108BD9-81ED-4DB2-BD59-A6C34878D82A}">
                    <a16:rowId xmlns:a16="http://schemas.microsoft.com/office/drawing/2014/main" val="172653675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02155901"/>
              </p:ext>
            </p:extLst>
          </p:nvPr>
        </p:nvGraphicFramePr>
        <p:xfrm>
          <a:off x="4468482" y="3945944"/>
          <a:ext cx="3001995" cy="1583588"/>
        </p:xfrm>
        <a:graphic>
          <a:graphicData uri="http://schemas.openxmlformats.org/drawingml/2006/table">
            <a:tbl>
              <a:tblPr rtl="1" firstRow="1" bandRow="1">
                <a:tableStyleId>{5C22544A-7EE6-4342-B048-85BDC9FD1C3A}</a:tableStyleId>
              </a:tblPr>
              <a:tblGrid>
                <a:gridCol w="1000665">
                  <a:extLst>
                    <a:ext uri="{9D8B030D-6E8A-4147-A177-3AD203B41FA5}">
                      <a16:colId xmlns:a16="http://schemas.microsoft.com/office/drawing/2014/main" val="2718059780"/>
                    </a:ext>
                  </a:extLst>
                </a:gridCol>
                <a:gridCol w="1000665">
                  <a:extLst>
                    <a:ext uri="{9D8B030D-6E8A-4147-A177-3AD203B41FA5}">
                      <a16:colId xmlns:a16="http://schemas.microsoft.com/office/drawing/2014/main" val="2699999741"/>
                    </a:ext>
                  </a:extLst>
                </a:gridCol>
                <a:gridCol w="1000665">
                  <a:extLst>
                    <a:ext uri="{9D8B030D-6E8A-4147-A177-3AD203B41FA5}">
                      <a16:colId xmlns:a16="http://schemas.microsoft.com/office/drawing/2014/main" val="4125790546"/>
                    </a:ext>
                  </a:extLst>
                </a:gridCol>
              </a:tblGrid>
              <a:tr h="791794">
                <a:tc>
                  <a:txBody>
                    <a:bodyPr/>
                    <a:lstStyle/>
                    <a:p>
                      <a:pPr algn="ctr" rtl="1"/>
                      <a:r>
                        <a:rPr lang="fa-IR" dirty="0" smtClean="0">
                          <a:cs typeface="B Koodak" panose="00000700000000000000" pitchFamily="2" charset="-78"/>
                        </a:rPr>
                        <a:t>30000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3</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زمان</a:t>
                      </a:r>
                      <a:endParaRPr lang="fa-IR" dirty="0">
                        <a:cs typeface="B Koodak" panose="00000700000000000000" pitchFamily="2" charset="-78"/>
                      </a:endParaRPr>
                    </a:p>
                  </a:txBody>
                  <a:tcPr anchor="ctr"/>
                </a:tc>
                <a:extLst>
                  <a:ext uri="{0D108BD9-81ED-4DB2-BD59-A6C34878D82A}">
                    <a16:rowId xmlns:a16="http://schemas.microsoft.com/office/drawing/2014/main" val="3764775084"/>
                  </a:ext>
                </a:extLst>
              </a:tr>
              <a:tr h="791794">
                <a:tc>
                  <a:txBody>
                    <a:bodyPr/>
                    <a:lstStyle/>
                    <a:p>
                      <a:pPr algn="ctr" rtl="1"/>
                      <a:r>
                        <a:rPr lang="fa-IR" dirty="0" smtClean="0">
                          <a:cs typeface="B Koodak" panose="00000700000000000000" pitchFamily="2" charset="-78"/>
                        </a:rPr>
                        <a:t>10000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قطره</a:t>
                      </a:r>
                      <a:endParaRPr lang="fa-IR" dirty="0">
                        <a:cs typeface="B Koodak" panose="00000700000000000000" pitchFamily="2" charset="-78"/>
                      </a:endParaRPr>
                    </a:p>
                  </a:txBody>
                  <a:tcPr anchor="ctr"/>
                </a:tc>
                <a:extLst>
                  <a:ext uri="{0D108BD9-81ED-4DB2-BD59-A6C34878D82A}">
                    <a16:rowId xmlns:a16="http://schemas.microsoft.com/office/drawing/2014/main" val="2448099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54845875"/>
              </p:ext>
            </p:extLst>
          </p:nvPr>
        </p:nvGraphicFramePr>
        <p:xfrm>
          <a:off x="7998605" y="3954571"/>
          <a:ext cx="3017328" cy="1566334"/>
        </p:xfrm>
        <a:graphic>
          <a:graphicData uri="http://schemas.openxmlformats.org/drawingml/2006/table">
            <a:tbl>
              <a:tblPr rtl="1" firstRow="1" bandRow="1">
                <a:tableStyleId>{5C22544A-7EE6-4342-B048-85BDC9FD1C3A}</a:tableStyleId>
              </a:tblPr>
              <a:tblGrid>
                <a:gridCol w="1005776">
                  <a:extLst>
                    <a:ext uri="{9D8B030D-6E8A-4147-A177-3AD203B41FA5}">
                      <a16:colId xmlns:a16="http://schemas.microsoft.com/office/drawing/2014/main" val="2404507456"/>
                    </a:ext>
                  </a:extLst>
                </a:gridCol>
                <a:gridCol w="1005776">
                  <a:extLst>
                    <a:ext uri="{9D8B030D-6E8A-4147-A177-3AD203B41FA5}">
                      <a16:colId xmlns:a16="http://schemas.microsoft.com/office/drawing/2014/main" val="2386108341"/>
                    </a:ext>
                  </a:extLst>
                </a:gridCol>
                <a:gridCol w="1005776">
                  <a:extLst>
                    <a:ext uri="{9D8B030D-6E8A-4147-A177-3AD203B41FA5}">
                      <a16:colId xmlns:a16="http://schemas.microsoft.com/office/drawing/2014/main" val="1230993535"/>
                    </a:ext>
                  </a:extLst>
                </a:gridCol>
              </a:tblGrid>
              <a:tr h="783167">
                <a:tc>
                  <a:txBody>
                    <a:bodyPr/>
                    <a:lstStyle/>
                    <a:p>
                      <a:pPr algn="ctr" rtl="1"/>
                      <a:r>
                        <a:rPr lang="fa-IR" dirty="0" smtClean="0">
                          <a:cs typeface="B Koodak" panose="00000700000000000000" pitchFamily="2" charset="-78"/>
                        </a:rPr>
                        <a:t>30000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60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ثانیه</a:t>
                      </a:r>
                      <a:endParaRPr lang="fa-IR" dirty="0">
                        <a:cs typeface="B Koodak" panose="00000700000000000000" pitchFamily="2" charset="-78"/>
                      </a:endParaRPr>
                    </a:p>
                  </a:txBody>
                  <a:tcPr anchor="ctr"/>
                </a:tc>
                <a:extLst>
                  <a:ext uri="{0D108BD9-81ED-4DB2-BD59-A6C34878D82A}">
                    <a16:rowId xmlns:a16="http://schemas.microsoft.com/office/drawing/2014/main" val="2349955368"/>
                  </a:ext>
                </a:extLst>
              </a:tr>
              <a:tr h="783167">
                <a:tc>
                  <a:txBody>
                    <a:bodyPr/>
                    <a:lstStyle/>
                    <a:p>
                      <a:pPr algn="ctr" rtl="1"/>
                      <a:r>
                        <a:rPr lang="fa-IR" dirty="0" smtClean="0">
                          <a:cs typeface="B Koodak" panose="00000700000000000000" pitchFamily="2" charset="-78"/>
                        </a:rPr>
                        <a:t>500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دقیقه</a:t>
                      </a:r>
                      <a:endParaRPr lang="fa-IR" dirty="0">
                        <a:cs typeface="B Koodak" panose="00000700000000000000" pitchFamily="2" charset="-78"/>
                      </a:endParaRPr>
                    </a:p>
                  </a:txBody>
                  <a:tcPr anchor="ctr"/>
                </a:tc>
                <a:extLst>
                  <a:ext uri="{0D108BD9-81ED-4DB2-BD59-A6C34878D82A}">
                    <a16:rowId xmlns:a16="http://schemas.microsoft.com/office/drawing/2014/main" val="1677859062"/>
                  </a:ext>
                </a:extLst>
              </a:tr>
            </a:tbl>
          </a:graphicData>
        </a:graphic>
      </p:graphicFrame>
    </p:spTree>
    <p:extLst>
      <p:ext uri="{BB962C8B-B14F-4D97-AF65-F5344CB8AC3E}">
        <p14:creationId xmlns:p14="http://schemas.microsoft.com/office/powerpoint/2010/main" val="250478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40279" y="785004"/>
                <a:ext cx="10377578" cy="5463395"/>
              </a:xfrm>
            </p:spPr>
            <p:txBody>
              <a:bodyPr/>
              <a:lstStyle/>
              <a:p>
                <a:pPr marL="0" indent="0">
                  <a:lnSpc>
                    <a:spcPct val="150000"/>
                  </a:lnSpc>
                  <a:buNone/>
                </a:pPr>
                <a:r>
                  <a:rPr lang="fa-IR" dirty="0" smtClean="0">
                    <a:cs typeface="B Koodak" panose="00000700000000000000" pitchFamily="2" charset="-78"/>
                  </a:rPr>
                  <a:t>6- ظرفی داریم به گنجایش 20 لیتر، اگر مساحت کف آن 125 سانتی متر مربع باشد، ارتفاع آن را به دست آورید؟</a:t>
                </a:r>
              </a:p>
              <a:p>
                <a:pPr marL="0" indent="0">
                  <a:lnSpc>
                    <a:spcPct val="150000"/>
                  </a:lnSpc>
                  <a:buNone/>
                </a:pPr>
                <a:r>
                  <a:rPr lang="fa-IR" dirty="0" smtClean="0">
                    <a:cs typeface="B Koodak" panose="00000700000000000000" pitchFamily="2" charset="-78"/>
                  </a:rPr>
                  <a:t>از آنجایی که رابطه ی مساحت طول در عرض در ارتفاع می باشد می توان به جای ضرب طول در عرض نوشت مساحت قاعده پس اینجا از همین نکته می توان استفاده کرد.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حجم= طول ضرب در عرض ضرب در ارتفاع=مساحت قاعده ضرب در ارتفاع</a:t>
                </a:r>
                <a:endParaRPr lang="fa-IR" dirty="0">
                  <a:cs typeface="B Koodak" panose="00000700000000000000" pitchFamily="2" charset="-78"/>
                </a:endParaRPr>
              </a:p>
              <a:p>
                <a:pPr marL="0" indent="0">
                  <a:lnSpc>
                    <a:spcPct val="150000"/>
                  </a:lnSpc>
                  <a:buNone/>
                </a:pPr>
                <a:r>
                  <a:rPr lang="fa-IR" dirty="0" smtClean="0">
                    <a:cs typeface="B Koodak" panose="00000700000000000000" pitchFamily="2" charset="-78"/>
                  </a:rPr>
                  <a:t>حالا می توان جاگذاری کرد، البته ابتدا لیتر را به سانتی متر مکعب تبدیل می کنیم یعنی 20 را در 1000 ضرب می کنیم.</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125</m:t>
                    </m:r>
                    <m:r>
                      <a:rPr lang="fa-IR" b="0" i="1" smtClean="0">
                        <a:latin typeface="Cambria Math" panose="02040503050406030204" pitchFamily="18" charset="0"/>
                        <a:ea typeface="Cambria Math" panose="02040503050406030204" pitchFamily="18" charset="0"/>
                        <a:cs typeface="B Koodak" panose="00000700000000000000" pitchFamily="2" charset="-78"/>
                      </a:rPr>
                      <m:t>×                =</m:t>
                    </m:r>
                    <m:r>
                      <a:rPr lang="fa-IR" b="0" i="1" smtClean="0">
                        <a:latin typeface="Cambria Math" panose="02040503050406030204" pitchFamily="18" charset="0"/>
                        <a:ea typeface="Cambria Math" panose="02040503050406030204" pitchFamily="18" charset="0"/>
                        <a:cs typeface="B Koodak" panose="00000700000000000000" pitchFamily="2" charset="-78"/>
                      </a:rPr>
                      <m:t>20000</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حالا برای پیدا کردن مقدار ارتفاع حجم را به مساحت کف تقسیم می کنیم، که می شود:160، یعنی ارتفاع 160 سانتی متر است.</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40279" y="785004"/>
                <a:ext cx="10377578" cy="5463395"/>
              </a:xfrm>
              <a:blipFill>
                <a:blip r:embed="rId4"/>
                <a:stretch>
                  <a:fillRect r="-646"/>
                </a:stretch>
              </a:blipFill>
            </p:spPr>
            <p:txBody>
              <a:bodyPr/>
              <a:lstStyle/>
              <a:p>
                <a:r>
                  <a:rPr lang="fa-IR">
                    <a:noFill/>
                  </a:rPr>
                  <a:t> </a:t>
                </a:r>
              </a:p>
            </p:txBody>
          </p:sp>
        </mc:Fallback>
      </mc:AlternateContent>
      <p:sp>
        <p:nvSpPr>
          <p:cNvPr id="4" name="Rectangle 3"/>
          <p:cNvSpPr/>
          <p:nvPr/>
        </p:nvSpPr>
        <p:spPr>
          <a:xfrm>
            <a:off x="3666227" y="3605841"/>
            <a:ext cx="526209" cy="526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063" y="5761036"/>
            <a:ext cx="487363" cy="487363"/>
          </a:xfrm>
          <a:prstGeom prst="rect">
            <a:avLst/>
          </a:prstGeom>
        </p:spPr>
      </p:pic>
    </p:spTree>
    <p:extLst>
      <p:ext uri="{BB962C8B-B14F-4D97-AF65-F5344CB8AC3E}">
        <p14:creationId xmlns:p14="http://schemas.microsoft.com/office/powerpoint/2010/main" val="1938732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4015" y="569344"/>
                <a:ext cx="10412083" cy="5679056"/>
              </a:xfrm>
            </p:spPr>
            <p:txBody>
              <a:bodyPr/>
              <a:lstStyle/>
              <a:p>
                <a:pPr marL="0" indent="0">
                  <a:lnSpc>
                    <a:spcPct val="150000"/>
                  </a:lnSpc>
                  <a:buNone/>
                </a:pPr>
                <a:r>
                  <a:rPr lang="fa-IR" dirty="0" smtClean="0">
                    <a:cs typeface="B Koodak" panose="00000700000000000000" pitchFamily="2" charset="-78"/>
                  </a:rPr>
                  <a:t>7- برای آبیاری گیاهان یک باغچه به روش قطره ای، روزانه 75/38 لیتر آب مصرف می شود. در یک ماه چند لیتر آب مصرف می شود؟ این مقدار برابر چد سی سی می باشد؟</a:t>
                </a:r>
              </a:p>
              <a:p>
                <a:pPr marL="0" indent="0">
                  <a:lnSpc>
                    <a:spcPct val="150000"/>
                  </a:lnSpc>
                  <a:buNone/>
                </a:pPr>
                <a:r>
                  <a:rPr lang="fa-IR" dirty="0" smtClean="0">
                    <a:cs typeface="B Koodak" panose="00000700000000000000" pitchFamily="2" charset="-78"/>
                  </a:rPr>
                  <a:t>چون یک ماه سی روز است پس می توان چنین نوشت: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لیتر آب مصرفی در یک ماه                                            </a:t>
                </a:r>
                <a14:m>
                  <m:oMath xmlns:m="http://schemas.openxmlformats.org/officeDocument/2006/math">
                    <m:r>
                      <a:rPr lang="fa-IR" b="0" i="1" smtClean="0">
                        <a:latin typeface="Cambria Math" panose="02040503050406030204" pitchFamily="18" charset="0"/>
                        <a:cs typeface="B Koodak" panose="00000700000000000000" pitchFamily="2" charset="-78"/>
                      </a:rPr>
                      <m:t>30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75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38</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2261</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از آنجایی که هر لیتر 1000 سانتی متر مکعب می باشد و سانتی متر مکعب همان سی سی است پس می توان نوشت: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سانتی متر مکعب                          </a:t>
                </a:r>
                <a14:m>
                  <m:oMath xmlns:m="http://schemas.openxmlformats.org/officeDocument/2006/math">
                    <m:r>
                      <a:rPr lang="fa-IR" b="0" i="1" smtClean="0">
                        <a:latin typeface="Cambria Math" panose="02040503050406030204" pitchFamily="18" charset="0"/>
                        <a:cs typeface="B Koodak" panose="00000700000000000000" pitchFamily="2" charset="-78"/>
                      </a:rPr>
                      <m:t>2261</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1000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2261400</m:t>
                    </m:r>
                  </m:oMath>
                </a14:m>
                <a:r>
                  <a:rPr lang="fa-IR" dirty="0" smtClean="0">
                    <a:cs typeface="B Koodak" panose="00000700000000000000" pitchFamily="2" charset="-78"/>
                  </a:rPr>
                  <a:t>  </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4015" y="569344"/>
                <a:ext cx="10412083" cy="5679056"/>
              </a:xfrm>
              <a:blipFill>
                <a:blip r:embed="rId2"/>
                <a:stretch>
                  <a:fillRect r="-703"/>
                </a:stretch>
              </a:blipFill>
            </p:spPr>
            <p:txBody>
              <a:bodyPr/>
              <a:lstStyle/>
              <a:p>
                <a:r>
                  <a:rPr lang="fa-IR">
                    <a:noFill/>
                  </a:rPr>
                  <a:t> </a:t>
                </a:r>
              </a:p>
            </p:txBody>
          </p:sp>
        </mc:Fallback>
      </mc:AlternateContent>
    </p:spTree>
    <p:extLst>
      <p:ext uri="{BB962C8B-B14F-4D97-AF65-F5344CB8AC3E}">
        <p14:creationId xmlns:p14="http://schemas.microsoft.com/office/powerpoint/2010/main" val="2527944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57532" y="759126"/>
                <a:ext cx="10274060" cy="5489274"/>
              </a:xfrm>
            </p:spPr>
            <p:txBody>
              <a:bodyPr/>
              <a:lstStyle/>
              <a:p>
                <a:pPr marL="0" indent="0">
                  <a:buNone/>
                </a:pPr>
                <a:r>
                  <a:rPr lang="fa-IR" dirty="0" smtClean="0">
                    <a:cs typeface="B Koodak" panose="00000700000000000000" pitchFamily="2" charset="-78"/>
                  </a:rPr>
                  <a:t>8- </a:t>
                </a:r>
                <a14:m>
                  <m:oMath xmlns:m="http://schemas.openxmlformats.org/officeDocument/2006/math">
                    <m:f>
                      <m:fPr>
                        <m:ctrlPr>
                          <a:rPr lang="fa-IR" i="1" smtClean="0">
                            <a:latin typeface="Cambria Math" panose="02040503050406030204" pitchFamily="18" charset="0"/>
                            <a:cs typeface="B Koodak" panose="00000700000000000000" pitchFamily="2" charset="-78"/>
                          </a:rPr>
                        </m:ctrlPr>
                      </m:fPr>
                      <m:num>
                        <m:r>
                          <a:rPr lang="fa-IR" b="0" i="1" smtClean="0">
                            <a:latin typeface="Cambria Math" panose="02040503050406030204" pitchFamily="18" charset="0"/>
                            <a:cs typeface="B Koodak" panose="00000700000000000000" pitchFamily="2" charset="-78"/>
                          </a:rPr>
                          <m:t>2</m:t>
                        </m:r>
                      </m:num>
                      <m:den>
                        <m:r>
                          <a:rPr lang="fa-IR" b="0" i="1" smtClean="0">
                            <a:latin typeface="Cambria Math" panose="02040503050406030204" pitchFamily="18" charset="0"/>
                            <a:cs typeface="B Koodak" panose="00000700000000000000" pitchFamily="2" charset="-78"/>
                          </a:rPr>
                          <m:t>3</m:t>
                        </m:r>
                      </m:den>
                    </m:f>
                  </m:oMath>
                </a14:m>
                <a:r>
                  <a:rPr lang="fa-IR" dirty="0" smtClean="0">
                    <a:cs typeface="B Koodak" panose="00000700000000000000" pitchFamily="2" charset="-78"/>
                  </a:rPr>
                  <a:t>   گنجایش ظرفی 12 لیتر است.</a:t>
                </a:r>
                <a14:m>
                  <m:oMath xmlns:m="http://schemas.openxmlformats.org/officeDocument/2006/math">
                    <m:f>
                      <m:fPr>
                        <m:ctrlPr>
                          <a:rPr lang="fa-IR" i="1" smtClean="0">
                            <a:latin typeface="Cambria Math" panose="02040503050406030204" pitchFamily="18" charset="0"/>
                            <a:cs typeface="B Koodak" panose="00000700000000000000" pitchFamily="2" charset="-78"/>
                          </a:rPr>
                        </m:ctrlPr>
                      </m:fPr>
                      <m:num>
                        <m:r>
                          <a:rPr lang="fa-IR" b="0" i="1" smtClean="0">
                            <a:latin typeface="Cambria Math" panose="02040503050406030204" pitchFamily="18" charset="0"/>
                            <a:cs typeface="B Koodak" panose="00000700000000000000" pitchFamily="2" charset="-78"/>
                          </a:rPr>
                          <m:t>1</m:t>
                        </m:r>
                      </m:num>
                      <m:den>
                        <m:r>
                          <a:rPr lang="fa-IR" b="0" i="1" smtClean="0">
                            <a:latin typeface="Cambria Math" panose="02040503050406030204" pitchFamily="18" charset="0"/>
                            <a:cs typeface="B Koodak" panose="00000700000000000000" pitchFamily="2" charset="-78"/>
                          </a:rPr>
                          <m:t>9</m:t>
                        </m:r>
                      </m:den>
                    </m:f>
                    <m:r>
                      <a:rPr lang="fa-IR" i="1" smtClean="0">
                        <a:latin typeface="Cambria Math" panose="02040503050406030204" pitchFamily="18" charset="0"/>
                        <a:cs typeface="B Koodak" panose="00000700000000000000" pitchFamily="2" charset="-78"/>
                      </a:rPr>
                      <m:t> </m:t>
                    </m:r>
                  </m:oMath>
                </a14:m>
                <a:r>
                  <a:rPr lang="fa-IR" dirty="0" smtClean="0">
                    <a:cs typeface="B Koodak" panose="00000700000000000000" pitchFamily="2" charset="-78"/>
                  </a:rPr>
                  <a:t>   این ظرف چند لیتر گنجایش دارد؟</a:t>
                </a:r>
              </a:p>
              <a:p>
                <a:pPr marL="0" indent="0">
                  <a:lnSpc>
                    <a:spcPct val="150000"/>
                  </a:lnSpc>
                  <a:buNone/>
                </a:pPr>
                <a:r>
                  <a:rPr lang="fa-IR" dirty="0" smtClean="0">
                    <a:cs typeface="B Koodak" panose="00000700000000000000" pitchFamily="2" charset="-78"/>
                  </a:rPr>
                  <a:t>با استفاده از جدول اول می توانیم گنجایش کل ظرف را پیدا می کنیم که می شود 18 لیتر حالا با استفاده از جدول دوم یک نهم ظرف را پیدا می کنیم، که می شود 2 لیتر</a:t>
                </a:r>
              </a:p>
              <a:p>
                <a:pPr marL="0" indent="0">
                  <a:lnSpc>
                    <a:spcPct val="150000"/>
                  </a:lnSpc>
                  <a:buNone/>
                </a:pPr>
                <a:r>
                  <a:rPr lang="fa-IR" dirty="0" smtClean="0">
                    <a:cs typeface="B Koodak" panose="00000700000000000000" pitchFamily="2" charset="-78"/>
                  </a:rPr>
                  <a:t>این مسأله با استفاده از رسم شکل هم حل می شود.</a:t>
                </a: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57532" y="759126"/>
                <a:ext cx="10274060" cy="5489274"/>
              </a:xfrm>
              <a:blipFill>
                <a:blip r:embed="rId4"/>
                <a:stretch>
                  <a:fillRect l="-653" r="-712"/>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2029359383"/>
              </p:ext>
            </p:extLst>
          </p:nvPr>
        </p:nvGraphicFramePr>
        <p:xfrm>
          <a:off x="1339969" y="3202030"/>
          <a:ext cx="2056922" cy="1697774"/>
        </p:xfrm>
        <a:graphic>
          <a:graphicData uri="http://schemas.openxmlformats.org/drawingml/2006/table">
            <a:tbl>
              <a:tblPr rtl="1" firstRow="1" bandRow="1">
                <a:tableStyleId>{5C22544A-7EE6-4342-B048-85BDC9FD1C3A}</a:tableStyleId>
              </a:tblPr>
              <a:tblGrid>
                <a:gridCol w="1028461">
                  <a:extLst>
                    <a:ext uri="{9D8B030D-6E8A-4147-A177-3AD203B41FA5}">
                      <a16:colId xmlns:a16="http://schemas.microsoft.com/office/drawing/2014/main" val="76209020"/>
                    </a:ext>
                  </a:extLst>
                </a:gridCol>
                <a:gridCol w="1028461">
                  <a:extLst>
                    <a:ext uri="{9D8B030D-6E8A-4147-A177-3AD203B41FA5}">
                      <a16:colId xmlns:a16="http://schemas.microsoft.com/office/drawing/2014/main" val="1216851571"/>
                    </a:ext>
                  </a:extLst>
                </a:gridCol>
              </a:tblGrid>
              <a:tr h="848887">
                <a:tc>
                  <a:txBody>
                    <a:bodyPr/>
                    <a:lstStyle/>
                    <a:p>
                      <a:pPr algn="ctr" rtl="1"/>
                      <a:r>
                        <a:rPr lang="fa-IR" dirty="0" smtClean="0"/>
                        <a:t>12</a:t>
                      </a:r>
                      <a:endParaRPr lang="fa-IR" dirty="0"/>
                    </a:p>
                  </a:txBody>
                  <a:tcPr anchor="ctr"/>
                </a:tc>
                <a:tc>
                  <a:txBody>
                    <a:bodyPr/>
                    <a:lstStyle/>
                    <a:p>
                      <a:pPr algn="ctr" rtl="1"/>
                      <a:r>
                        <a:rPr lang="fa-IR" dirty="0" smtClean="0"/>
                        <a:t>2</a:t>
                      </a:r>
                      <a:endParaRPr lang="fa-IR" dirty="0"/>
                    </a:p>
                  </a:txBody>
                  <a:tcPr anchor="ctr"/>
                </a:tc>
                <a:extLst>
                  <a:ext uri="{0D108BD9-81ED-4DB2-BD59-A6C34878D82A}">
                    <a16:rowId xmlns:a16="http://schemas.microsoft.com/office/drawing/2014/main" val="2351486859"/>
                  </a:ext>
                </a:extLst>
              </a:tr>
              <a:tr h="848887">
                <a:tc>
                  <a:txBody>
                    <a:bodyPr/>
                    <a:lstStyle/>
                    <a:p>
                      <a:pPr algn="ctr" rtl="1"/>
                      <a:r>
                        <a:rPr lang="fa-IR" dirty="0" smtClean="0"/>
                        <a:t>18</a:t>
                      </a:r>
                      <a:endParaRPr lang="fa-IR" dirty="0"/>
                    </a:p>
                  </a:txBody>
                  <a:tcPr anchor="ctr"/>
                </a:tc>
                <a:tc>
                  <a:txBody>
                    <a:bodyPr/>
                    <a:lstStyle/>
                    <a:p>
                      <a:pPr algn="ctr" rtl="1"/>
                      <a:r>
                        <a:rPr lang="fa-IR" dirty="0" smtClean="0"/>
                        <a:t>3</a:t>
                      </a:r>
                      <a:endParaRPr lang="fa-IR" dirty="0"/>
                    </a:p>
                  </a:txBody>
                  <a:tcPr anchor="ctr"/>
                </a:tc>
                <a:extLst>
                  <a:ext uri="{0D108BD9-81ED-4DB2-BD59-A6C34878D82A}">
                    <a16:rowId xmlns:a16="http://schemas.microsoft.com/office/drawing/2014/main" val="218898285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17551549"/>
              </p:ext>
            </p:extLst>
          </p:nvPr>
        </p:nvGraphicFramePr>
        <p:xfrm>
          <a:off x="4174225" y="3202030"/>
          <a:ext cx="2093344" cy="1697774"/>
        </p:xfrm>
        <a:graphic>
          <a:graphicData uri="http://schemas.openxmlformats.org/drawingml/2006/table">
            <a:tbl>
              <a:tblPr rtl="1" firstRow="1" bandRow="1">
                <a:tableStyleId>{5C22544A-7EE6-4342-B048-85BDC9FD1C3A}</a:tableStyleId>
              </a:tblPr>
              <a:tblGrid>
                <a:gridCol w="1046672">
                  <a:extLst>
                    <a:ext uri="{9D8B030D-6E8A-4147-A177-3AD203B41FA5}">
                      <a16:colId xmlns:a16="http://schemas.microsoft.com/office/drawing/2014/main" val="1296543188"/>
                    </a:ext>
                  </a:extLst>
                </a:gridCol>
                <a:gridCol w="1046672">
                  <a:extLst>
                    <a:ext uri="{9D8B030D-6E8A-4147-A177-3AD203B41FA5}">
                      <a16:colId xmlns:a16="http://schemas.microsoft.com/office/drawing/2014/main" val="1865027299"/>
                    </a:ext>
                  </a:extLst>
                </a:gridCol>
              </a:tblGrid>
              <a:tr h="848887">
                <a:tc>
                  <a:txBody>
                    <a:bodyPr/>
                    <a:lstStyle/>
                    <a:p>
                      <a:pPr algn="ctr" rtl="1"/>
                      <a:r>
                        <a:rPr lang="fa-IR" dirty="0" smtClean="0"/>
                        <a:t>2</a:t>
                      </a:r>
                      <a:endParaRPr lang="fa-IR" dirty="0"/>
                    </a:p>
                  </a:txBody>
                  <a:tcPr anchor="ctr"/>
                </a:tc>
                <a:tc>
                  <a:txBody>
                    <a:bodyPr/>
                    <a:lstStyle/>
                    <a:p>
                      <a:pPr algn="ctr" rtl="1"/>
                      <a:r>
                        <a:rPr lang="fa-IR" dirty="0" smtClean="0"/>
                        <a:t>1</a:t>
                      </a:r>
                      <a:endParaRPr lang="fa-IR" dirty="0"/>
                    </a:p>
                  </a:txBody>
                  <a:tcPr anchor="ctr"/>
                </a:tc>
                <a:extLst>
                  <a:ext uri="{0D108BD9-81ED-4DB2-BD59-A6C34878D82A}">
                    <a16:rowId xmlns:a16="http://schemas.microsoft.com/office/drawing/2014/main" val="1818236837"/>
                  </a:ext>
                </a:extLst>
              </a:tr>
              <a:tr h="848887">
                <a:tc>
                  <a:txBody>
                    <a:bodyPr/>
                    <a:lstStyle/>
                    <a:p>
                      <a:pPr algn="ctr" rtl="1"/>
                      <a:r>
                        <a:rPr lang="fa-IR" dirty="0" smtClean="0"/>
                        <a:t>18</a:t>
                      </a:r>
                      <a:endParaRPr lang="fa-IR" dirty="0"/>
                    </a:p>
                  </a:txBody>
                  <a:tcPr anchor="ctr"/>
                </a:tc>
                <a:tc>
                  <a:txBody>
                    <a:bodyPr/>
                    <a:lstStyle/>
                    <a:p>
                      <a:pPr algn="ctr" rtl="1"/>
                      <a:r>
                        <a:rPr lang="fa-IR" dirty="0" smtClean="0"/>
                        <a:t>9</a:t>
                      </a:r>
                      <a:endParaRPr lang="fa-IR" dirty="0"/>
                    </a:p>
                  </a:txBody>
                  <a:tcPr anchor="ctr"/>
                </a:tc>
                <a:extLst>
                  <a:ext uri="{0D108BD9-81ED-4DB2-BD59-A6C34878D82A}">
                    <a16:rowId xmlns:a16="http://schemas.microsoft.com/office/drawing/2014/main" val="99567384"/>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532" y="5761037"/>
            <a:ext cx="487363" cy="487363"/>
          </a:xfrm>
          <a:prstGeom prst="rect">
            <a:avLst/>
          </a:prstGeom>
        </p:spPr>
      </p:pic>
    </p:spTree>
    <p:extLst>
      <p:ext uri="{BB962C8B-B14F-4D97-AF65-F5344CB8AC3E}">
        <p14:creationId xmlns:p14="http://schemas.microsoft.com/office/powerpoint/2010/main" val="3103434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419</TotalTime>
  <Words>1170</Words>
  <Application>Microsoft Office PowerPoint</Application>
  <PresentationFormat>Widescreen</PresentationFormat>
  <Paragraphs>138</Paragraphs>
  <Slides>18</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 Koodak</vt:lpstr>
      <vt:lpstr>Cambria Math</vt:lpstr>
      <vt:lpstr>Century Gothic</vt:lpstr>
      <vt:lpstr>Wingdings 3</vt:lpstr>
      <vt:lpstr>Ion</vt:lpstr>
      <vt:lpstr>مار و پله ریاضی پایه پنجم                حل تمرینهای مربوط به گنجایش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مار و پله ریاضی پایه پنجم                حل تمرینهای مربوط به حجم و گنجایش</dc:title>
  <dc:creator>فاطمه قاسمی</dc:creator>
  <cp:lastModifiedBy>فاطمه قاسمی</cp:lastModifiedBy>
  <cp:revision>23</cp:revision>
  <dcterms:created xsi:type="dcterms:W3CDTF">2020-04-25T11:38:52Z</dcterms:created>
  <dcterms:modified xsi:type="dcterms:W3CDTF">2020-04-25T18:47:26Z</dcterms:modified>
</cp:coreProperties>
</file>