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4/25/2020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0.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jpg"/><Relationship Id="rId5" Type="http://schemas.openxmlformats.org/officeDocument/2006/relationships/image" Target="../media/image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2422" y="451031"/>
            <a:ext cx="7197726" cy="1865449"/>
          </a:xfrm>
        </p:spPr>
        <p:txBody>
          <a:bodyPr anchor="ctr">
            <a:normAutofit fontScale="90000"/>
          </a:bodyPr>
          <a:lstStyle/>
          <a:p>
            <a:r>
              <a:rPr lang="fa-IR" dirty="0" smtClean="0">
                <a:cs typeface="B Koodak" panose="00000700000000000000" pitchFamily="2" charset="-78"/>
              </a:rPr>
              <a:t/>
            </a:r>
            <a:br>
              <a:rPr lang="fa-IR" dirty="0" smtClean="0">
                <a:cs typeface="B Koodak" panose="00000700000000000000" pitchFamily="2" charset="-78"/>
              </a:rPr>
            </a:br>
            <a:r>
              <a:rPr lang="fa-IR" dirty="0">
                <a:cs typeface="B Koodak" panose="00000700000000000000" pitchFamily="2" charset="-78"/>
              </a:rPr>
              <a:t/>
            </a:r>
            <a:br>
              <a:rPr lang="fa-IR" dirty="0">
                <a:cs typeface="B Koodak" panose="00000700000000000000" pitchFamily="2" charset="-78"/>
              </a:rPr>
            </a:br>
            <a:r>
              <a:rPr lang="fa-IR" dirty="0" smtClean="0">
                <a:cs typeface="B Koodak" panose="00000700000000000000" pitchFamily="2" charset="-78"/>
              </a:rPr>
              <a:t>              مار و پله پایه پنجم </a:t>
            </a:r>
            <a:br>
              <a:rPr lang="fa-IR" dirty="0" smtClean="0">
                <a:cs typeface="B Koodak" panose="00000700000000000000" pitchFamily="2" charset="-78"/>
              </a:rPr>
            </a:br>
            <a:r>
              <a:rPr lang="fa-IR" dirty="0">
                <a:cs typeface="B Koodak" panose="00000700000000000000" pitchFamily="2" charset="-78"/>
              </a:rPr>
              <a:t/>
            </a:r>
            <a:br>
              <a:rPr lang="fa-IR" dirty="0">
                <a:cs typeface="B Koodak" panose="00000700000000000000" pitchFamily="2" charset="-78"/>
              </a:rPr>
            </a:br>
            <a:endParaRPr lang="fa-IR" dirty="0">
              <a:cs typeface="B Koodak" panose="00000700000000000000" pitchFamily="2" charset="-78"/>
            </a:endParaRPr>
          </a:p>
        </p:txBody>
      </p:sp>
      <p:sp>
        <p:nvSpPr>
          <p:cNvPr id="3" name="Subtitle 2"/>
          <p:cNvSpPr>
            <a:spLocks noGrp="1"/>
          </p:cNvSpPr>
          <p:nvPr>
            <p:ph type="subTitle" idx="1"/>
          </p:nvPr>
        </p:nvSpPr>
        <p:spPr>
          <a:xfrm>
            <a:off x="2375139" y="3255672"/>
            <a:ext cx="7197726" cy="1405467"/>
          </a:xfrm>
        </p:spPr>
        <p:txBody>
          <a:bodyPr>
            <a:noAutofit/>
          </a:bodyPr>
          <a:lstStyle/>
          <a:p>
            <a:r>
              <a:rPr lang="fa-IR" sz="2400" dirty="0" smtClean="0">
                <a:cs typeface="B Koodak" panose="00000700000000000000" pitchFamily="2" charset="-78"/>
              </a:rPr>
              <a:t>                                                          </a:t>
            </a:r>
          </a:p>
          <a:p>
            <a:r>
              <a:rPr lang="fa-IR" sz="2400" dirty="0">
                <a:cs typeface="B Koodak" panose="00000700000000000000" pitchFamily="2" charset="-78"/>
              </a:rPr>
              <a:t> </a:t>
            </a:r>
            <a:r>
              <a:rPr lang="fa-IR" sz="2400" dirty="0" smtClean="0">
                <a:cs typeface="B Koodak" panose="00000700000000000000" pitchFamily="2" charset="-78"/>
              </a:rPr>
              <a:t>                                                            حل سوالات مربوط به حجم</a:t>
            </a:r>
          </a:p>
          <a:p>
            <a:r>
              <a:rPr lang="fa-IR" sz="2400" dirty="0">
                <a:cs typeface="B Koodak" panose="00000700000000000000" pitchFamily="2" charset="-78"/>
              </a:rPr>
              <a:t> </a:t>
            </a:r>
            <a:r>
              <a:rPr lang="fa-IR" sz="2400" dirty="0" smtClean="0">
                <a:cs typeface="B Koodak" panose="00000700000000000000" pitchFamily="2" charset="-78"/>
              </a:rPr>
              <a:t>                                                                     تهیه کننده:فاطمه قاسمی</a:t>
            </a:r>
          </a:p>
          <a:p>
            <a:endParaRPr lang="fa-IR" sz="2400" dirty="0">
              <a:cs typeface="B Koodak" panose="00000700000000000000" pitchFamily="2" charset="-78"/>
            </a:endParaRPr>
          </a:p>
        </p:txBody>
      </p:sp>
    </p:spTree>
    <p:extLst>
      <p:ext uri="{BB962C8B-B14F-4D97-AF65-F5344CB8AC3E}">
        <p14:creationId xmlns:p14="http://schemas.microsoft.com/office/powerpoint/2010/main" val="3188998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5463" y="95794"/>
                <a:ext cx="11695612" cy="6583679"/>
              </a:xfrm>
            </p:spPr>
            <p:txBody>
              <a:bodyPr anchor="t">
                <a:normAutofit/>
              </a:bodyPr>
              <a:lstStyle/>
              <a:p>
                <a:pPr marL="0" indent="0">
                  <a:lnSpc>
                    <a:spcPct val="150000"/>
                  </a:lnSpc>
                  <a:buNone/>
                </a:pPr>
                <a:r>
                  <a:rPr lang="fa-IR" sz="2000" dirty="0" smtClean="0">
                    <a:cs typeface="B Koodak" panose="00000700000000000000" pitchFamily="2" charset="-78"/>
                  </a:rPr>
                  <a:t>9- بدون تغییر ارتفاع و عرض یک مکعب مستطیل ، تنها طول آن را 3 برابر می کنیم حجم این مکعب چه تغییری پیدا می کند ؟ </a:t>
                </a:r>
              </a:p>
              <a:p>
                <a:pPr marL="0" indent="0">
                  <a:lnSpc>
                    <a:spcPct val="150000"/>
                  </a:lnSpc>
                  <a:buNone/>
                </a:pPr>
                <a:r>
                  <a:rPr lang="fa-IR" sz="2000" dirty="0" smtClean="0">
                    <a:cs typeface="B Koodak" panose="00000700000000000000" pitchFamily="2" charset="-78"/>
                  </a:rPr>
                  <a:t>حجم مکعب = طول</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عرض</a:t>
                </a:r>
                <a14:m>
                  <m:oMath xmlns:m="http://schemas.openxmlformats.org/officeDocument/2006/math">
                    <m:r>
                      <a:rPr lang="fa-IR" sz="2000" i="1" dirty="0"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ارتفاع = مساحت قاعده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ارتفاع </a:t>
                </a:r>
              </a:p>
              <a:p>
                <a:pPr marL="0" indent="0">
                  <a:lnSpc>
                    <a:spcPct val="150000"/>
                  </a:lnSpc>
                  <a:buNone/>
                </a:pPr>
                <a:r>
                  <a:rPr lang="fa-IR" sz="2000" dirty="0" smtClean="0">
                    <a:cs typeface="B Koodak" panose="00000700000000000000" pitchFamily="2" charset="-78"/>
                  </a:rPr>
                  <a:t>حجم مکعب جدید = 3 </a:t>
                </a:r>
                <a14:m>
                  <m:oMath xmlns:m="http://schemas.openxmlformats.org/officeDocument/2006/math">
                    <m:r>
                      <a:rPr lang="fa-IR" sz="2000" b="0" i="0" smtClean="0">
                        <a:latin typeface="Cambria Math" panose="02040503050406030204" pitchFamily="18" charset="0"/>
                        <a:ea typeface="Cambria Math" panose="02040503050406030204" pitchFamily="18" charset="0"/>
                        <a:cs typeface="B Koodak" panose="00000700000000000000" pitchFamily="2" charset="-78"/>
                      </a:rPr>
                      <m:t>  </m:t>
                    </m:r>
                    <m:r>
                      <a:rPr lang="fa-IR" sz="200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 </m:t>
                    </m:r>
                  </m:oMath>
                </a14:m>
                <a:r>
                  <a:rPr lang="fa-IR" sz="2000" dirty="0" smtClean="0">
                    <a:cs typeface="B Koodak" panose="00000700000000000000" pitchFamily="2" charset="-78"/>
                  </a:rPr>
                  <a:t>طول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عرض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ارتفاع = 3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مساحت قاعده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ارتفاع</a:t>
                </a:r>
              </a:p>
              <a:p>
                <a:pPr marL="0" indent="0">
                  <a:lnSpc>
                    <a:spcPct val="150000"/>
                  </a:lnSpc>
                  <a:buNone/>
                </a:pPr>
                <a14:m>
                  <m:oMathPara xmlns:m="http://schemas.openxmlformats.org/officeDocument/2006/math">
                    <m:oMathParaPr>
                      <m:jc m:val="centerGroup"/>
                    </m:oMathParaPr>
                    <m:oMath xmlns:m="http://schemas.openxmlformats.org/officeDocument/2006/math">
                      <m:f>
                        <m:fPr>
                          <m:ctrlPr>
                            <a:rPr lang="fa-IR" sz="2000" i="1" smtClean="0">
                              <a:latin typeface="Cambria Math" panose="02040503050406030204" pitchFamily="18" charset="0"/>
                              <a:cs typeface="B Koodak" panose="00000700000000000000" pitchFamily="2" charset="-78"/>
                            </a:rPr>
                          </m:ctrlPr>
                        </m:fPr>
                        <m:num>
                          <m:r>
                            <a:rPr lang="fa-IR" sz="2000" b="0" i="1" smtClean="0">
                              <a:latin typeface="Cambria Math" panose="02040503050406030204" pitchFamily="18" charset="0"/>
                              <a:cs typeface="B Koodak" panose="00000700000000000000" pitchFamily="2" charset="-78"/>
                            </a:rPr>
                            <m:t>ارتفاع</m:t>
                          </m:r>
                          <m:r>
                            <a:rPr lang="fa-IR" sz="2000" b="0" i="1" smtClean="0">
                              <a:latin typeface="Cambria Math" panose="02040503050406030204" pitchFamily="18" charset="0"/>
                              <a:cs typeface="B Koodak" panose="00000700000000000000" pitchFamily="2" charset="-78"/>
                            </a:rPr>
                            <m:t> ×</m:t>
                          </m:r>
                          <m:d>
                            <m:dPr>
                              <m:ctrlPr>
                                <a:rPr lang="fa-IR" sz="2000" b="0" i="1" smtClean="0">
                                  <a:latin typeface="Cambria Math" panose="02040503050406030204" pitchFamily="18" charset="0"/>
                                  <a:ea typeface="Cambria Math" panose="02040503050406030204" pitchFamily="18" charset="0"/>
                                  <a:cs typeface="B Koodak" panose="00000700000000000000" pitchFamily="2" charset="-78"/>
                                </a:rPr>
                              </m:ctrlPr>
                            </m:dPr>
                            <m:e>
                              <m:r>
                                <a:rPr lang="fa-IR" sz="2000" b="0" i="1" smtClean="0">
                                  <a:latin typeface="Cambria Math" panose="02040503050406030204" pitchFamily="18" charset="0"/>
                                  <a:ea typeface="Cambria Math" panose="02040503050406030204" pitchFamily="18" charset="0"/>
                                  <a:cs typeface="B Koodak" panose="00000700000000000000" pitchFamily="2" charset="-78"/>
                                </a:rPr>
                                <m:t>قاعده</m:t>
                              </m:r>
                              <m:r>
                                <a:rPr lang="fa-IR" sz="2000" b="0" i="1" smtClean="0">
                                  <a:latin typeface="Cambria Math" panose="02040503050406030204" pitchFamily="18" charset="0"/>
                                  <a:ea typeface="Cambria Math" panose="02040503050406030204" pitchFamily="18" charset="0"/>
                                  <a:cs typeface="B Koodak" panose="00000700000000000000" pitchFamily="2" charset="-78"/>
                                </a:rPr>
                                <m:t> </m:t>
                              </m:r>
                              <m:r>
                                <a:rPr lang="fa-IR" sz="2000" b="0" i="1" smtClean="0">
                                  <a:latin typeface="Cambria Math" panose="02040503050406030204" pitchFamily="18" charset="0"/>
                                  <a:ea typeface="Cambria Math" panose="02040503050406030204" pitchFamily="18" charset="0"/>
                                  <a:cs typeface="B Koodak" panose="00000700000000000000" pitchFamily="2" charset="-78"/>
                                </a:rPr>
                                <m:t>مساحت</m:t>
                              </m:r>
                            </m:e>
                          </m:d>
                          <m:r>
                            <a:rPr lang="fa-IR" sz="2000" b="0" i="1" smtClean="0">
                              <a:latin typeface="Cambria Math" panose="02040503050406030204" pitchFamily="18" charset="0"/>
                              <a:ea typeface="Cambria Math" panose="02040503050406030204" pitchFamily="18" charset="0"/>
                              <a:cs typeface="B Koodak" panose="00000700000000000000" pitchFamily="2" charset="-78"/>
                            </a:rPr>
                            <m:t>3</m:t>
                          </m:r>
                        </m:num>
                        <m:den>
                          <m:r>
                            <a:rPr lang="fa-IR" sz="2000" b="0" i="1" smtClean="0">
                              <a:latin typeface="Cambria Math" panose="02040503050406030204" pitchFamily="18" charset="0"/>
                              <a:cs typeface="B Koodak" panose="00000700000000000000" pitchFamily="2" charset="-78"/>
                            </a:rPr>
                            <m:t>ارتفاع</m:t>
                          </m:r>
                          <m:r>
                            <a:rPr lang="fa-IR" sz="2000" b="0" i="1" smtClean="0">
                              <a:latin typeface="Cambria Math" panose="02040503050406030204" pitchFamily="18" charset="0"/>
                              <a:cs typeface="B Koodak" panose="00000700000000000000" pitchFamily="2" charset="-78"/>
                            </a:rPr>
                            <m:t> ×</m:t>
                          </m:r>
                          <m:d>
                            <m:dPr>
                              <m:ctrlPr>
                                <a:rPr lang="fa-IR" sz="2000" b="0" i="1" smtClean="0">
                                  <a:latin typeface="Cambria Math" panose="02040503050406030204" pitchFamily="18" charset="0"/>
                                  <a:ea typeface="Cambria Math" panose="02040503050406030204" pitchFamily="18" charset="0"/>
                                  <a:cs typeface="B Koodak" panose="00000700000000000000" pitchFamily="2" charset="-78"/>
                                </a:rPr>
                              </m:ctrlPr>
                            </m:dPr>
                            <m:e>
                              <m:r>
                                <a:rPr lang="fa-IR" sz="2000" b="0" i="1" smtClean="0">
                                  <a:latin typeface="Cambria Math" panose="02040503050406030204" pitchFamily="18" charset="0"/>
                                  <a:ea typeface="Cambria Math" panose="02040503050406030204" pitchFamily="18" charset="0"/>
                                  <a:cs typeface="B Koodak" panose="00000700000000000000" pitchFamily="2" charset="-78"/>
                                </a:rPr>
                                <m:t>قاعده</m:t>
                              </m:r>
                              <m:r>
                                <a:rPr lang="fa-IR" sz="2000" b="0" i="1" smtClean="0">
                                  <a:latin typeface="Cambria Math" panose="02040503050406030204" pitchFamily="18" charset="0"/>
                                  <a:ea typeface="Cambria Math" panose="02040503050406030204" pitchFamily="18" charset="0"/>
                                  <a:cs typeface="B Koodak" panose="00000700000000000000" pitchFamily="2" charset="-78"/>
                                </a:rPr>
                                <m:t> </m:t>
                              </m:r>
                              <m:r>
                                <a:rPr lang="fa-IR" sz="2000" b="0" i="1" smtClean="0">
                                  <a:latin typeface="Cambria Math" panose="02040503050406030204" pitchFamily="18" charset="0"/>
                                  <a:ea typeface="Cambria Math" panose="02040503050406030204" pitchFamily="18" charset="0"/>
                                  <a:cs typeface="B Koodak" panose="00000700000000000000" pitchFamily="2" charset="-78"/>
                                </a:rPr>
                                <m:t>مساحت</m:t>
                              </m:r>
                            </m:e>
                          </m:d>
                        </m:den>
                      </m:f>
                      <m:r>
                        <a:rPr lang="fa-IR" sz="200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3</m:t>
                      </m:r>
                    </m:oMath>
                  </m:oMathPara>
                </a14:m>
                <a:endParaRPr lang="fa-IR" sz="2000" dirty="0" smtClean="0">
                  <a:cs typeface="B Koodak" panose="00000700000000000000" pitchFamily="2" charset="-78"/>
                </a:endParaRPr>
              </a:p>
              <a:p>
                <a:pPr marL="0" indent="0">
                  <a:lnSpc>
                    <a:spcPct val="150000"/>
                  </a:lnSpc>
                  <a:buNone/>
                </a:pPr>
                <a:r>
                  <a:rPr lang="fa-IR" sz="2000" dirty="0" smtClean="0">
                    <a:cs typeface="B Koodak" panose="00000700000000000000" pitchFamily="2" charset="-78"/>
                  </a:rPr>
                  <a:t>بنابراین حجم مکعب ما 3 برابر می شود.</a:t>
                </a:r>
              </a:p>
              <a:p>
                <a:pPr marL="0" indent="0">
                  <a:lnSpc>
                    <a:spcPct val="150000"/>
                  </a:lnSpc>
                  <a:buNone/>
                </a:pPr>
                <a:r>
                  <a:rPr lang="fa-IR" sz="2000" dirty="0" smtClean="0">
                    <a:cs typeface="B Koodak" panose="00000700000000000000" pitchFamily="2" charset="-78"/>
                  </a:rPr>
                  <a:t>همچنین می توان مثال عددی هم زد مثلاً طول و عرض و ارتفاع مکعبی به ترتیب 2و1و3 سانتی متر می باشد اگر فقط طول را سه برابر کنیم یعنی اندازه های ما می شود 6 و 1 و 3 سانتی متر حالا اگر در دو حالت حجم را حساب کنیم میبینیم که حجم هم سه برابر شده است.</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حالت اول:                             </a:t>
                </a:r>
                <a14:m>
                  <m:oMath xmlns:m="http://schemas.openxmlformats.org/officeDocument/2006/math">
                    <m:r>
                      <a:rPr lang="fa-IR" sz="2000" b="0" i="1" smtClean="0">
                        <a:latin typeface="Cambria Math" panose="02040503050406030204" pitchFamily="18" charset="0"/>
                        <a:cs typeface="B Koodak" panose="00000700000000000000" pitchFamily="2" charset="-78"/>
                      </a:rPr>
                      <m:t>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3</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6</m:t>
                    </m:r>
                  </m:oMath>
                </a14:m>
                <a:r>
                  <a:rPr lang="fa-IR" sz="2000" dirty="0" smtClean="0">
                    <a:cs typeface="B Koodak" panose="00000700000000000000" pitchFamily="2" charset="-78"/>
                  </a:rPr>
                  <a:t>      حجم می شود6 سانتی متر مکعب</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حالت دوم:                        </a:t>
                </a:r>
                <a14:m>
                  <m:oMath xmlns:m="http://schemas.openxmlformats.org/officeDocument/2006/math">
                    <m:r>
                      <a:rPr lang="fa-IR" sz="2000" b="0" i="1" smtClean="0">
                        <a:latin typeface="Cambria Math" panose="02040503050406030204" pitchFamily="18" charset="0"/>
                        <a:cs typeface="B Koodak" panose="00000700000000000000" pitchFamily="2" charset="-78"/>
                      </a:rPr>
                      <m:t>6</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3</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18</m:t>
                    </m:r>
                  </m:oMath>
                </a14:m>
                <a:r>
                  <a:rPr lang="fa-IR" sz="2000" dirty="0" smtClean="0">
                    <a:cs typeface="B Koodak" panose="00000700000000000000" pitchFamily="2" charset="-78"/>
                  </a:rPr>
                  <a:t>       حجم می شود 18 سانتی متر مکعب که سه برابر حالت اول است.</a:t>
                </a:r>
                <a:endParaRPr lang="fa-IR" sz="2000" dirty="0">
                  <a:cs typeface="B Koodak" panose="000007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5463" y="95794"/>
                <a:ext cx="11695612" cy="6583679"/>
              </a:xfrm>
              <a:blipFill>
                <a:blip r:embed="rId2"/>
                <a:stretch>
                  <a:fillRect l="-261" r="-625"/>
                </a:stretch>
              </a:blipFill>
            </p:spPr>
            <p:txBody>
              <a:bodyPr/>
              <a:lstStyle/>
              <a:p>
                <a:r>
                  <a:rPr lang="fa-IR">
                    <a:noFill/>
                  </a:rPr>
                  <a:t> </a:t>
                </a:r>
              </a:p>
            </p:txBody>
          </p:sp>
        </mc:Fallback>
      </mc:AlternateContent>
      <p:cxnSp>
        <p:nvCxnSpPr>
          <p:cNvPr id="4" name="Straight Connector 3"/>
          <p:cNvCxnSpPr/>
          <p:nvPr/>
        </p:nvCxnSpPr>
        <p:spPr>
          <a:xfrm flipH="1">
            <a:off x="5320937" y="2447109"/>
            <a:ext cx="1515292" cy="29609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5416731" y="3021874"/>
            <a:ext cx="1532709" cy="226423"/>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4511040" y="2525486"/>
            <a:ext cx="600891" cy="156754"/>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4628606" y="3021874"/>
            <a:ext cx="574766" cy="23513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46902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139337"/>
                <a:ext cx="11183982" cy="6087292"/>
              </a:xfrm>
            </p:spPr>
            <p:txBody>
              <a:bodyPr anchor="t">
                <a:normAutofit/>
              </a:bodyPr>
              <a:lstStyle/>
              <a:p>
                <a:pPr marL="0" indent="0" rtl="0">
                  <a:lnSpc>
                    <a:spcPct val="150000"/>
                  </a:lnSpc>
                  <a:buNone/>
                </a:pPr>
                <a:r>
                  <a:rPr lang="fa-IR" sz="2000" dirty="0" smtClean="0">
                    <a:cs typeface="B Koodak" panose="00000700000000000000" pitchFamily="2" charset="-78"/>
                  </a:rPr>
                  <a:t>10- در یک سبد میوه به ضلع های 25 و 30 و 50 سانتی متر ، چند جعبه به ضلع های 15 و 4 و 25 سانتی متر متر جا می گیرد ؟</a:t>
                </a:r>
              </a:p>
              <a:p>
                <a:pPr marL="0" indent="0" algn="ctr" rtl="0">
                  <a:lnSpc>
                    <a:spcPct val="150000"/>
                  </a:lnSpc>
                  <a:buNone/>
                </a:pPr>
                <a:r>
                  <a:rPr lang="fa-IR" sz="2000" dirty="0" smtClean="0">
                    <a:cs typeface="B Koodak" panose="00000700000000000000" pitchFamily="2" charset="-78"/>
                  </a:rPr>
                  <a:t>برای حل این سوال هم مانند سوالهای یک و دو می توان از روش نوشتن کسری استفاده کرد و یا حجم هر دو جعبه را پیدا کرده و بر </a:t>
                </a:r>
              </a:p>
              <a:p>
                <a:pPr marL="0" indent="0" rtl="0">
                  <a:lnSpc>
                    <a:spcPct val="150000"/>
                  </a:lnSpc>
                  <a:buNone/>
                </a:pPr>
                <a:r>
                  <a:rPr lang="fa-IR" sz="2000" dirty="0" smtClean="0">
                    <a:cs typeface="B Koodak" panose="00000700000000000000" pitchFamily="2" charset="-78"/>
                  </a:rPr>
                  <a:t>هم تقسیم کرد.                                     </a:t>
                </a:r>
              </a:p>
              <a:p>
                <a:pPr marL="0" indent="0" algn="ctr" rtl="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a:t>
                </a:r>
                <a14:m>
                  <m:oMath xmlns:m="http://schemas.openxmlformats.org/officeDocument/2006/math">
                    <m:f>
                      <m:fPr>
                        <m:ctrlPr>
                          <a:rPr lang="fa-IR" sz="2800" i="1" smtClean="0">
                            <a:latin typeface="Cambria Math" panose="02040503050406030204" pitchFamily="18" charset="0"/>
                            <a:cs typeface="B Koodak" panose="00000700000000000000" pitchFamily="2" charset="-78"/>
                          </a:rPr>
                        </m:ctrlPr>
                      </m:fPr>
                      <m:num>
                        <m:r>
                          <a:rPr lang="fa-IR" sz="2800" b="0" i="1" smtClean="0">
                            <a:latin typeface="Cambria Math" panose="02040503050406030204" pitchFamily="18" charset="0"/>
                            <a:cs typeface="B Koodak" panose="00000700000000000000" pitchFamily="2" charset="-78"/>
                          </a:rPr>
                          <m:t>50</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30</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25</m:t>
                        </m:r>
                      </m:num>
                      <m:den>
                        <m:r>
                          <a:rPr lang="fa-IR" sz="2800" b="0" i="1" smtClean="0">
                            <a:latin typeface="Cambria Math" panose="02040503050406030204" pitchFamily="18" charset="0"/>
                            <a:cs typeface="B Koodak" panose="00000700000000000000" pitchFamily="2" charset="-78"/>
                          </a:rPr>
                          <m:t>15</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4</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25</m:t>
                        </m:r>
                      </m:den>
                    </m:f>
                    <m:r>
                      <a:rPr lang="fa-IR" sz="280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25</m:t>
                    </m:r>
                    <m:r>
                      <a:rPr lang="en-US" sz="2800" b="0" i="1" smtClean="0">
                        <a:latin typeface="Cambria Math" panose="02040503050406030204" pitchFamily="18" charset="0"/>
                        <a:ea typeface="Cambria Math" panose="02040503050406030204" pitchFamily="18" charset="0"/>
                        <a:cs typeface="B Koodak" panose="00000700000000000000" pitchFamily="2" charset="-78"/>
                      </a:rPr>
                      <m:t> </m:t>
                    </m:r>
                  </m:oMath>
                </a14:m>
                <a:r>
                  <a:rPr lang="en-US" sz="2800" dirty="0" smtClean="0">
                    <a:cs typeface="B Koodak" panose="00000700000000000000" pitchFamily="2" charset="-78"/>
                  </a:rPr>
                  <a:t>          </a:t>
                </a:r>
                <a:r>
                  <a:rPr lang="fa-IR" sz="2800" dirty="0" smtClean="0">
                    <a:cs typeface="B Koodak" panose="00000700000000000000" pitchFamily="2" charset="-78"/>
                  </a:rPr>
                  <a:t>                                                </a:t>
                </a:r>
                <a:endParaRPr lang="en-US" sz="2800" dirty="0" smtClean="0">
                  <a:cs typeface="B Koodak" panose="00000700000000000000" pitchFamily="2" charset="-78"/>
                </a:endParaRPr>
              </a:p>
              <a:p>
                <a:pPr marL="0" indent="0" rtl="0">
                  <a:lnSpc>
                    <a:spcPct val="150000"/>
                  </a:lnSpc>
                  <a:buNone/>
                </a:pPr>
                <a:r>
                  <a:rPr lang="en-US" sz="2000" dirty="0" smtClean="0">
                    <a:cs typeface="B Koodak" panose="00000700000000000000" pitchFamily="2" charset="-78"/>
                  </a:rPr>
                  <a:t>                     </a:t>
                </a:r>
                <a:r>
                  <a:rPr lang="fa-IR" sz="2000" dirty="0" smtClean="0">
                    <a:cs typeface="B Koodak" panose="00000700000000000000" pitchFamily="2" charset="-78"/>
                  </a:rPr>
                  <a:t>                                                        </a:t>
                </a:r>
                <a:r>
                  <a:rPr lang="en-US" sz="2000" dirty="0" smtClean="0">
                    <a:cs typeface="B Koodak" panose="00000700000000000000" pitchFamily="2" charset="-78"/>
                  </a:rPr>
                  <a:t>  </a:t>
                </a:r>
              </a:p>
              <a:p>
                <a:pPr marL="0" indent="0" algn="ctr" rtl="0">
                  <a:lnSpc>
                    <a:spcPct val="150000"/>
                  </a:lnSpc>
                  <a:buNone/>
                </a:pPr>
                <a:endParaRPr lang="en-US" sz="2000" dirty="0">
                  <a:cs typeface="B Koodak" panose="00000700000000000000" pitchFamily="2" charset="-78"/>
                </a:endParaRPr>
              </a:p>
              <a:p>
                <a:pPr marL="0" indent="0" algn="ctr" rtl="0">
                  <a:lnSpc>
                    <a:spcPct val="150000"/>
                  </a:lnSpc>
                  <a:buNone/>
                </a:pPr>
                <a:r>
                  <a:rPr lang="en-US" sz="2000" dirty="0" smtClean="0">
                    <a:cs typeface="B Koodak" panose="00000700000000000000" pitchFamily="2" charset="-78"/>
                  </a:rPr>
                  <a:t>                </a:t>
                </a:r>
                <a:r>
                  <a:rPr lang="fa-IR" sz="2000" dirty="0" smtClean="0">
                    <a:cs typeface="B Koodak" panose="00000700000000000000" pitchFamily="2" charset="-78"/>
                  </a:rPr>
                  <a:t>                                                    </a:t>
                </a:r>
              </a:p>
              <a:p>
                <a:pPr marL="0" indent="0" rtl="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a:t>
                </a:r>
                <a:endParaRPr lang="fa-IR" sz="2000" dirty="0">
                  <a:cs typeface="B Koodak" panose="000007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139337"/>
                <a:ext cx="11183982" cy="6087292"/>
              </a:xfrm>
              <a:blipFill>
                <a:blip r:embed="rId2"/>
                <a:stretch>
                  <a:fillRect l="-491" r="-545"/>
                </a:stretch>
              </a:blipFill>
            </p:spPr>
            <p:txBody>
              <a:bodyPr/>
              <a:lstStyle/>
              <a:p>
                <a:r>
                  <a:rPr lang="fa-IR">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09" y="3017792"/>
            <a:ext cx="5283925" cy="3619488"/>
          </a:xfrm>
          <a:prstGeom prst="rect">
            <a:avLst/>
          </a:prstGeom>
        </p:spPr>
      </p:pic>
    </p:spTree>
    <p:extLst>
      <p:ext uri="{BB962C8B-B14F-4D97-AF65-F5344CB8AC3E}">
        <p14:creationId xmlns:p14="http://schemas.microsoft.com/office/powerpoint/2010/main" val="4263546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2758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293299"/>
                <a:ext cx="10942607" cy="5926346"/>
              </a:xfrm>
            </p:spPr>
            <p:txBody>
              <a:bodyPr anchor="t">
                <a:normAutofit/>
              </a:bodyPr>
              <a:lstStyle/>
              <a:p>
                <a:pPr marL="0" indent="0">
                  <a:lnSpc>
                    <a:spcPct val="150000"/>
                  </a:lnSpc>
                  <a:buNone/>
                </a:pPr>
                <a:r>
                  <a:rPr lang="fa-IR" sz="2000" dirty="0" smtClean="0">
                    <a:cs typeface="B Koodak" panose="00000700000000000000" pitchFamily="2" charset="-78"/>
                  </a:rPr>
                  <a:t>1- حجم مکعبی تو خالی به ابعاد 8 سانتی متر ،چند برابر حجم مکعب مستطیل زیر است؟</a:t>
                </a:r>
              </a:p>
              <a:p>
                <a:pPr marL="0" indent="0">
                  <a:lnSpc>
                    <a:spcPct val="150000"/>
                  </a:lnSpc>
                  <a:buNone/>
                </a:pPr>
                <a:r>
                  <a:rPr lang="fa-IR" sz="2000" dirty="0" smtClean="0">
                    <a:cs typeface="B Koodak" panose="00000700000000000000" pitchFamily="2" charset="-78"/>
                  </a:rPr>
                  <a:t>حجم مکعب توخالی با اندازه ی ضلع 8 :            </a:t>
                </a:r>
                <a14:m>
                  <m:oMath xmlns:m="http://schemas.openxmlformats.org/officeDocument/2006/math">
                    <m:r>
                      <a:rPr lang="fa-IR" sz="2000" b="0" i="1" smtClean="0">
                        <a:latin typeface="Cambria Math" panose="02040503050406030204" pitchFamily="18" charset="0"/>
                        <a:cs typeface="B Koodak" panose="00000700000000000000" pitchFamily="2" charset="-78"/>
                      </a:rPr>
                      <m:t>8</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8</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8</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512</m:t>
                    </m:r>
                  </m:oMath>
                </a14:m>
                <a:r>
                  <a:rPr lang="fa-IR" sz="2000" dirty="0" smtClean="0">
                    <a:cs typeface="B Koodak" panose="00000700000000000000" pitchFamily="2" charset="-78"/>
                  </a:rPr>
                  <a:t>  </a:t>
                </a:r>
              </a:p>
              <a:p>
                <a:pPr marL="0" indent="0">
                  <a:lnSpc>
                    <a:spcPct val="150000"/>
                  </a:lnSpc>
                  <a:buNone/>
                </a:pPr>
                <a:r>
                  <a:rPr lang="fa-IR" sz="2000" dirty="0" smtClean="0">
                    <a:cs typeface="B Koodak" panose="00000700000000000000" pitchFamily="2" charset="-78"/>
                  </a:rPr>
                  <a:t>حجم مکعب روبرو:                                             </a:t>
                </a:r>
                <a14:m>
                  <m:oMath xmlns:m="http://schemas.openxmlformats.org/officeDocument/2006/math">
                    <m:r>
                      <a:rPr lang="fa-IR" sz="2000" b="0" i="1" smtClean="0">
                        <a:latin typeface="Cambria Math" panose="02040503050406030204" pitchFamily="18" charset="0"/>
                        <a:cs typeface="B Koodak" panose="00000700000000000000" pitchFamily="2" charset="-78"/>
                      </a:rPr>
                      <m:t>4</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8</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64</m:t>
                    </m:r>
                  </m:oMath>
                </a14:m>
                <a:r>
                  <a:rPr lang="fa-IR" sz="2000" dirty="0" smtClean="0">
                    <a:cs typeface="B Koodak" panose="00000700000000000000" pitchFamily="2" charset="-78"/>
                  </a:rPr>
                  <a:t>  </a:t>
                </a:r>
              </a:p>
              <a:p>
                <a:pPr marL="0" indent="0">
                  <a:lnSpc>
                    <a:spcPct val="150000"/>
                  </a:lnSpc>
                  <a:buNone/>
                </a:pPr>
                <a:r>
                  <a:rPr lang="fa-IR" sz="2000" dirty="0" smtClean="0">
                    <a:cs typeface="B Koodak" panose="00000700000000000000" pitchFamily="2" charset="-78"/>
                  </a:rPr>
                  <a:t>برای پیدا کردن چند برابر بودن باید این دو حجم را بر هم تقسیم کرد:</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a:t>
                </a:r>
                <a14:m>
                  <m:oMath xmlns:m="http://schemas.openxmlformats.org/officeDocument/2006/math">
                    <m:r>
                      <a:rPr lang="fa-IR" sz="2000" b="0" i="1" smtClean="0">
                        <a:latin typeface="Cambria Math" panose="02040503050406030204" pitchFamily="18" charset="0"/>
                        <a:cs typeface="B Koodak" panose="00000700000000000000" pitchFamily="2" charset="-78"/>
                      </a:rPr>
                      <m:t>512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64</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8</m:t>
                    </m:r>
                  </m:oMath>
                </a14:m>
                <a:r>
                  <a:rPr lang="fa-IR" sz="2000" dirty="0" smtClean="0">
                    <a:cs typeface="B Koodak" panose="00000700000000000000" pitchFamily="2" charset="-78"/>
                  </a:rPr>
                  <a:t>     </a:t>
                </a:r>
              </a:p>
              <a:p>
                <a:pPr marL="0" indent="0">
                  <a:lnSpc>
                    <a:spcPct val="150000"/>
                  </a:lnSpc>
                  <a:buNone/>
                </a:pPr>
                <a:r>
                  <a:rPr lang="fa-IR" sz="2000" dirty="0" smtClean="0">
                    <a:cs typeface="B Koodak" panose="00000700000000000000" pitchFamily="2" charset="-78"/>
                  </a:rPr>
                  <a:t>این سوال را به با استفاده از کسر هم می توان حل کرد:</a:t>
                </a:r>
              </a:p>
              <a:p>
                <a:pPr marL="0" indent="0">
                  <a:lnSpc>
                    <a:spcPct val="150000"/>
                  </a:lnSpc>
                  <a:buNone/>
                </a:pPr>
                <a:r>
                  <a:rPr lang="fa-IR" sz="2000" dirty="0" smtClean="0">
                    <a:cs typeface="B Koodak" panose="00000700000000000000" pitchFamily="2" charset="-78"/>
                  </a:rPr>
                  <a:t>چون کسر معنای تقسیم هم دارد پس می توان حجم مکعب توخالی را در صورت قرار داد و حجم مکعب مستطیل را در مخرج قرار داد و خیلی راحت ساده کرد: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8</m:t>
                    </m:r>
                  </m:oMath>
                </a14:m>
                <a:r>
                  <a:rPr lang="fa-IR" sz="2000" dirty="0" smtClean="0">
                    <a:cs typeface="B Koodak" panose="00000700000000000000" pitchFamily="2" charset="-78"/>
                  </a:rPr>
                  <a:t>  </a:t>
                </a:r>
                <a14:m>
                  <m:oMath xmlns:m="http://schemas.openxmlformats.org/officeDocument/2006/math">
                    <m:f>
                      <m:fPr>
                        <m:ctrlPr>
                          <a:rPr lang="fa-IR" sz="2800" i="1" smtClean="0">
                            <a:latin typeface="Cambria Math" panose="02040503050406030204" pitchFamily="18" charset="0"/>
                            <a:cs typeface="B Koodak" panose="00000700000000000000" pitchFamily="2" charset="-78"/>
                          </a:rPr>
                        </m:ctrlPr>
                      </m:fPr>
                      <m:num>
                        <m:r>
                          <a:rPr lang="fa-IR" sz="2800" b="0" i="1" smtClean="0">
                            <a:latin typeface="Cambria Math" panose="02040503050406030204" pitchFamily="18" charset="0"/>
                            <a:cs typeface="B Koodak" panose="00000700000000000000" pitchFamily="2" charset="-78"/>
                          </a:rPr>
                          <m:t>8</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8</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8</m:t>
                        </m:r>
                      </m:num>
                      <m:den>
                        <m:r>
                          <a:rPr lang="fa-IR" sz="2800" b="0" i="1" smtClean="0">
                            <a:latin typeface="Cambria Math" panose="02040503050406030204" pitchFamily="18" charset="0"/>
                            <a:cs typeface="B Koodak" panose="00000700000000000000" pitchFamily="2" charset="-78"/>
                          </a:rPr>
                          <m:t>4</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2</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8</m:t>
                        </m:r>
                      </m:den>
                    </m:f>
                  </m:oMath>
                </a14:m>
                <a:endParaRPr lang="fa-IR" sz="2000" dirty="0">
                  <a:cs typeface="B Koodak" panose="000007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293299"/>
                <a:ext cx="10942607" cy="5926346"/>
              </a:xfrm>
              <a:blipFill>
                <a:blip r:embed="rId4"/>
                <a:stretch>
                  <a:fillRect l="-1003" r="-613"/>
                </a:stretch>
              </a:blipFill>
            </p:spPr>
            <p:txBody>
              <a:bodyPr/>
              <a:lstStyle/>
              <a:p>
                <a:r>
                  <a:rPr lang="fa-IR">
                    <a:noFill/>
                  </a:rPr>
                  <a:t> </a:t>
                </a:r>
              </a:p>
            </p:txBody>
          </p:sp>
        </mc:Fallback>
      </mc:AlternateContent>
      <p:sp>
        <p:nvSpPr>
          <p:cNvPr id="4" name="Cube 3"/>
          <p:cNvSpPr/>
          <p:nvPr/>
        </p:nvSpPr>
        <p:spPr>
          <a:xfrm>
            <a:off x="1406105" y="1345721"/>
            <a:ext cx="3890514" cy="1224951"/>
          </a:xfrm>
          <a:prstGeom prst="cube">
            <a:avLst>
              <a:gd name="adj" fmla="val 6831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5" name="TextBox 4"/>
              <p:cNvSpPr txBox="1"/>
              <p:nvPr/>
            </p:nvSpPr>
            <p:spPr>
              <a:xfrm>
                <a:off x="1557068" y="1548441"/>
                <a:ext cx="192360"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fa-IR" b="0" i="1" smtClean="0">
                          <a:latin typeface="Cambria Math" panose="02040503050406030204" pitchFamily="18" charset="0"/>
                        </a:rPr>
                        <m:t>4</m:t>
                      </m:r>
                    </m:oMath>
                  </m:oMathPara>
                </a14:m>
                <a:endParaRPr lang="fa-IR" dirty="0"/>
              </a:p>
            </p:txBody>
          </p:sp>
        </mc:Choice>
        <mc:Fallback xmlns="">
          <p:sp>
            <p:nvSpPr>
              <p:cNvPr id="5" name="TextBox 4"/>
              <p:cNvSpPr txBox="1">
                <a:spLocks noRot="1" noChangeAspect="1" noMove="1" noResize="1" noEditPoints="1" noAdjustHandles="1" noChangeArrowheads="1" noChangeShapeType="1" noTextEdit="1"/>
              </p:cNvSpPr>
              <p:nvPr/>
            </p:nvSpPr>
            <p:spPr>
              <a:xfrm>
                <a:off x="1557068" y="1548441"/>
                <a:ext cx="192360" cy="276999"/>
              </a:xfrm>
              <a:prstGeom prst="rect">
                <a:avLst/>
              </a:prstGeom>
              <a:blipFill>
                <a:blip r:embed="rId5"/>
                <a:stretch>
                  <a:fillRect l="-25000" r="-25000" b="-1111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0811" y="1825440"/>
                <a:ext cx="192360"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fa-IR" b="0" i="1" smtClean="0">
                          <a:latin typeface="Cambria Math" panose="02040503050406030204" pitchFamily="18" charset="0"/>
                        </a:rPr>
                        <m:t>8</m:t>
                      </m:r>
                    </m:oMath>
                  </m:oMathPara>
                </a14:m>
                <a:endParaRPr lang="fa-IR" dirty="0"/>
              </a:p>
            </p:txBody>
          </p:sp>
        </mc:Choice>
        <mc:Fallback xmlns="">
          <p:sp>
            <p:nvSpPr>
              <p:cNvPr id="6" name="TextBox 5"/>
              <p:cNvSpPr txBox="1">
                <a:spLocks noRot="1" noChangeAspect="1" noMove="1" noResize="1" noEditPoints="1" noAdjustHandles="1" noChangeArrowheads="1" noChangeShapeType="1" noTextEdit="1"/>
              </p:cNvSpPr>
              <p:nvPr/>
            </p:nvSpPr>
            <p:spPr>
              <a:xfrm>
                <a:off x="3040811" y="1825440"/>
                <a:ext cx="192360" cy="276999"/>
              </a:xfrm>
              <a:prstGeom prst="rect">
                <a:avLst/>
              </a:prstGeom>
              <a:blipFill>
                <a:blip r:embed="rId6"/>
                <a:stretch>
                  <a:fillRect l="-29032" r="-25806" b="-869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43000" y="2221302"/>
                <a:ext cx="192360"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fa-IR" b="0" i="1" smtClean="0">
                          <a:latin typeface="Cambria Math" panose="02040503050406030204" pitchFamily="18" charset="0"/>
                        </a:rPr>
                        <m:t>2</m:t>
                      </m:r>
                    </m:oMath>
                  </m:oMathPara>
                </a14:m>
                <a:endParaRPr lang="fa-IR"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2221302"/>
                <a:ext cx="192360" cy="276999"/>
              </a:xfrm>
              <a:prstGeom prst="rect">
                <a:avLst/>
              </a:prstGeom>
              <a:blipFill>
                <a:blip r:embed="rId7"/>
                <a:stretch>
                  <a:fillRect l="-29032" r="-25806" b="-8696"/>
                </a:stretch>
              </a:blipFill>
            </p:spPr>
            <p:txBody>
              <a:bodyPr/>
              <a:lstStyle/>
              <a:p>
                <a:r>
                  <a:rPr lang="fa-IR">
                    <a:noFill/>
                  </a:rPr>
                  <a:t> </a:t>
                </a:r>
              </a:p>
            </p:txBody>
          </p:sp>
        </mc:Fallback>
      </mc:AlternateContent>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3528" y="677742"/>
            <a:ext cx="487363" cy="487363"/>
          </a:xfrm>
          <a:prstGeom prst="rect">
            <a:avLst/>
          </a:prstGeom>
        </p:spPr>
      </p:pic>
    </p:spTree>
    <p:extLst>
      <p:ext uri="{BB962C8B-B14F-4D97-AF65-F5344CB8AC3E}">
        <p14:creationId xmlns:p14="http://schemas.microsoft.com/office/powerpoint/2010/main" val="1128132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39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183" y="470263"/>
                <a:ext cx="11138263" cy="5669280"/>
              </a:xfrm>
            </p:spPr>
            <p:txBody>
              <a:bodyPr anchor="t">
                <a:normAutofit/>
              </a:bodyPr>
              <a:lstStyle/>
              <a:p>
                <a:pPr marL="0" indent="0">
                  <a:lnSpc>
                    <a:spcPct val="150000"/>
                  </a:lnSpc>
                  <a:buNone/>
                </a:pPr>
                <a:r>
                  <a:rPr lang="fa-IR" sz="2000" dirty="0" smtClean="0">
                    <a:cs typeface="B Koodak" panose="00000700000000000000" pitchFamily="2" charset="-78"/>
                  </a:rPr>
                  <a:t>2- به کمک ظرف کوچک چند بار باید در ظرف بزرگ آب بریزیم تا پر شود؟</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این بار مانند سوال قبلی مسأله را به کمک کسر حل میکنیم:</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24</m:t>
                    </m:r>
                  </m:oMath>
                </a14:m>
                <a:r>
                  <a:rPr lang="fa-IR" sz="2000" dirty="0" smtClean="0">
                    <a:cs typeface="B Koodak" panose="00000700000000000000" pitchFamily="2" charset="-78"/>
                  </a:rPr>
                  <a:t>  </a:t>
                </a:r>
                <a14:m>
                  <m:oMath xmlns:m="http://schemas.openxmlformats.org/officeDocument/2006/math">
                    <m:f>
                      <m:fPr>
                        <m:ctrlPr>
                          <a:rPr lang="fa-IR" sz="2800" i="1" smtClean="0">
                            <a:latin typeface="Cambria Math" panose="02040503050406030204" pitchFamily="18" charset="0"/>
                            <a:cs typeface="B Koodak" panose="00000700000000000000" pitchFamily="2" charset="-78"/>
                          </a:rPr>
                        </m:ctrlPr>
                      </m:fPr>
                      <m:num>
                        <m:r>
                          <a:rPr lang="fa-IR" sz="2800" b="0" i="1" smtClean="0">
                            <a:latin typeface="Cambria Math" panose="02040503050406030204" pitchFamily="18" charset="0"/>
                            <a:cs typeface="B Koodak" panose="00000700000000000000" pitchFamily="2" charset="-78"/>
                          </a:rPr>
                          <m:t>20</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30</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20</m:t>
                        </m:r>
                      </m:num>
                      <m:den>
                        <m:r>
                          <a:rPr lang="fa-IR" sz="2800" b="0" i="1" smtClean="0">
                            <a:latin typeface="Cambria Math" panose="02040503050406030204" pitchFamily="18" charset="0"/>
                            <a:cs typeface="B Koodak" panose="00000700000000000000" pitchFamily="2" charset="-78"/>
                          </a:rPr>
                          <m:t>10</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10</m:t>
                        </m:r>
                        <m:r>
                          <a:rPr lang="fa-IR" sz="2800" b="0" i="1" smtClean="0">
                            <a:latin typeface="Cambria Math" panose="02040503050406030204" pitchFamily="18" charset="0"/>
                            <a:ea typeface="Cambria Math" panose="02040503050406030204" pitchFamily="18" charset="0"/>
                            <a:cs typeface="B Koodak" panose="00000700000000000000" pitchFamily="2" charset="-78"/>
                          </a:rPr>
                          <m:t>×</m:t>
                        </m:r>
                        <m:r>
                          <a:rPr lang="fa-IR" sz="2800" b="0" i="1" smtClean="0">
                            <a:latin typeface="Cambria Math" panose="02040503050406030204" pitchFamily="18" charset="0"/>
                            <a:ea typeface="Cambria Math" panose="02040503050406030204" pitchFamily="18" charset="0"/>
                            <a:cs typeface="B Koodak" panose="00000700000000000000" pitchFamily="2" charset="-78"/>
                          </a:rPr>
                          <m:t>5</m:t>
                        </m:r>
                      </m:den>
                    </m:f>
                  </m:oMath>
                </a14:m>
                <a:r>
                  <a:rPr lang="fa-IR" sz="2000" dirty="0" smtClean="0">
                    <a:cs typeface="B Koodak" panose="00000700000000000000" pitchFamily="2" charset="-78"/>
                  </a:rPr>
                  <a:t>    </a:t>
                </a:r>
              </a:p>
              <a:p>
                <a:pPr marL="0" indent="0">
                  <a:lnSpc>
                    <a:spcPct val="150000"/>
                  </a:lnSpc>
                  <a:buNone/>
                </a:pPr>
                <a:r>
                  <a:rPr lang="fa-IR" sz="2000" dirty="0" smtClean="0">
                    <a:cs typeface="B Koodak" panose="00000700000000000000" pitchFamily="2" charset="-78"/>
                  </a:rPr>
                  <a:t>ما باید پیدا می کردیم که حجم ظرف بزرگ چند برابر حجم ظرف کوچک است برای همین باید حجم هر کدام از ظرفها را پیدا می کردیم که به جای این کار از کسر استفاده کردیم. </a:t>
                </a:r>
                <a:endParaRPr lang="fa-IR" sz="2000" dirty="0">
                  <a:cs typeface="B Koodak" panose="000007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183" y="470263"/>
                <a:ext cx="11138263" cy="5669280"/>
              </a:xfrm>
              <a:blipFill>
                <a:blip r:embed="rId2"/>
                <a:stretch>
                  <a:fillRect r="-657"/>
                </a:stretch>
              </a:blipFill>
            </p:spPr>
            <p:txBody>
              <a:bodyPr/>
              <a:lstStyle/>
              <a:p>
                <a:r>
                  <a:rPr lang="fa-IR">
                    <a:noFill/>
                  </a:rPr>
                  <a:t> </a:t>
                </a:r>
              </a:p>
            </p:txBody>
          </p:sp>
        </mc:Fallback>
      </mc:AlternateContent>
      <p:sp>
        <p:nvSpPr>
          <p:cNvPr id="4" name="Cube 3"/>
          <p:cNvSpPr/>
          <p:nvPr/>
        </p:nvSpPr>
        <p:spPr>
          <a:xfrm>
            <a:off x="1053737" y="1384663"/>
            <a:ext cx="1430945" cy="1297577"/>
          </a:xfrm>
          <a:prstGeom prst="cube">
            <a:avLst>
              <a:gd name="adj" fmla="val 5564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5" name="TextBox 4"/>
              <p:cNvSpPr txBox="1"/>
              <p:nvPr/>
            </p:nvSpPr>
            <p:spPr>
              <a:xfrm>
                <a:off x="1876698" y="1107664"/>
                <a:ext cx="320601"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fa-IR" b="0" i="1" smtClean="0">
                          <a:latin typeface="Cambria Math" panose="02040503050406030204" pitchFamily="18" charset="0"/>
                        </a:rPr>
                        <m:t>20</m:t>
                      </m:r>
                    </m:oMath>
                  </m:oMathPara>
                </a14:m>
                <a:endParaRPr lang="fa-IR" dirty="0"/>
              </a:p>
            </p:txBody>
          </p:sp>
        </mc:Choice>
        <mc:Fallback xmlns="">
          <p:sp>
            <p:nvSpPr>
              <p:cNvPr id="5" name="TextBox 4"/>
              <p:cNvSpPr txBox="1">
                <a:spLocks noRot="1" noChangeAspect="1" noMove="1" noResize="1" noEditPoints="1" noAdjustHandles="1" noChangeArrowheads="1" noChangeShapeType="1" noTextEdit="1"/>
              </p:cNvSpPr>
              <p:nvPr/>
            </p:nvSpPr>
            <p:spPr>
              <a:xfrm>
                <a:off x="1876698" y="1107664"/>
                <a:ext cx="320601" cy="276999"/>
              </a:xfrm>
              <a:prstGeom prst="rect">
                <a:avLst/>
              </a:prstGeom>
              <a:blipFill>
                <a:blip r:embed="rId3"/>
                <a:stretch>
                  <a:fillRect l="-17308" r="-15385" b="-8889"/>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2445" y="1502228"/>
                <a:ext cx="320601"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fa-IR" b="0" i="1" smtClean="0">
                          <a:latin typeface="Cambria Math" panose="02040503050406030204" pitchFamily="18" charset="0"/>
                        </a:rPr>
                        <m:t>30</m:t>
                      </m:r>
                    </m:oMath>
                  </m:oMathPara>
                </a14:m>
                <a:endParaRPr lang="fa-IR" dirty="0"/>
              </a:p>
            </p:txBody>
          </p:sp>
        </mc:Choice>
        <mc:Fallback xmlns="">
          <p:sp>
            <p:nvSpPr>
              <p:cNvPr id="6" name="TextBox 5"/>
              <p:cNvSpPr txBox="1">
                <a:spLocks noRot="1" noChangeAspect="1" noMove="1" noResize="1" noEditPoints="1" noAdjustHandles="1" noChangeArrowheads="1" noChangeShapeType="1" noTextEdit="1"/>
              </p:cNvSpPr>
              <p:nvPr/>
            </p:nvSpPr>
            <p:spPr>
              <a:xfrm>
                <a:off x="1062445" y="1502228"/>
                <a:ext cx="320601" cy="276999"/>
              </a:xfrm>
              <a:prstGeom prst="rect">
                <a:avLst/>
              </a:prstGeom>
              <a:blipFill>
                <a:blip r:embed="rId4"/>
                <a:stretch>
                  <a:fillRect l="-15094" r="-15094" b="-869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2660" y="2230733"/>
                <a:ext cx="320601"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fa-IR" b="0" i="1" smtClean="0">
                          <a:latin typeface="Cambria Math" panose="02040503050406030204" pitchFamily="18" charset="0"/>
                        </a:rPr>
                        <m:t>20</m:t>
                      </m:r>
                    </m:oMath>
                  </m:oMathPara>
                </a14:m>
                <a:endParaRPr lang="fa-IR" dirty="0"/>
              </a:p>
            </p:txBody>
          </p:sp>
        </mc:Choice>
        <mc:Fallback xmlns="">
          <p:sp>
            <p:nvSpPr>
              <p:cNvPr id="7" name="TextBox 6"/>
              <p:cNvSpPr txBox="1">
                <a:spLocks noRot="1" noChangeAspect="1" noMove="1" noResize="1" noEditPoints="1" noAdjustHandles="1" noChangeArrowheads="1" noChangeShapeType="1" noTextEdit="1"/>
              </p:cNvSpPr>
              <p:nvPr/>
            </p:nvSpPr>
            <p:spPr>
              <a:xfrm>
                <a:off x="662660" y="2230733"/>
                <a:ext cx="320601" cy="276999"/>
              </a:xfrm>
              <a:prstGeom prst="rect">
                <a:avLst/>
              </a:prstGeom>
              <a:blipFill>
                <a:blip r:embed="rId5"/>
                <a:stretch>
                  <a:fillRect l="-17308" r="-15385" b="-8889"/>
                </a:stretch>
              </a:blipFill>
            </p:spPr>
            <p:txBody>
              <a:bodyPr/>
              <a:lstStyle/>
              <a:p>
                <a:r>
                  <a:rPr lang="fa-IR">
                    <a:noFill/>
                  </a:rPr>
                  <a:t> </a:t>
                </a:r>
              </a:p>
            </p:txBody>
          </p:sp>
        </mc:Fallback>
      </mc:AlternateContent>
      <p:sp>
        <p:nvSpPr>
          <p:cNvPr id="8" name="Cube 7"/>
          <p:cNvSpPr/>
          <p:nvPr/>
        </p:nvSpPr>
        <p:spPr>
          <a:xfrm>
            <a:off x="2847703" y="1779728"/>
            <a:ext cx="949234" cy="903013"/>
          </a:xfrm>
          <a:prstGeom prst="cube">
            <a:avLst>
              <a:gd name="adj" fmla="val 4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9" name="TextBox 8"/>
              <p:cNvSpPr txBox="1"/>
              <p:nvPr/>
            </p:nvSpPr>
            <p:spPr>
              <a:xfrm>
                <a:off x="3322320" y="1502227"/>
                <a:ext cx="320601"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fa-IR" b="0" i="1" smtClean="0">
                          <a:latin typeface="Cambria Math" panose="02040503050406030204" pitchFamily="18" charset="0"/>
                        </a:rPr>
                        <m:t>10</m:t>
                      </m:r>
                    </m:oMath>
                  </m:oMathPara>
                </a14:m>
                <a:endParaRPr lang="fa-IR" dirty="0"/>
              </a:p>
            </p:txBody>
          </p:sp>
        </mc:Choice>
        <mc:Fallback xmlns="">
          <p:sp>
            <p:nvSpPr>
              <p:cNvPr id="9" name="TextBox 8"/>
              <p:cNvSpPr txBox="1">
                <a:spLocks noRot="1" noChangeAspect="1" noMove="1" noResize="1" noEditPoints="1" noAdjustHandles="1" noChangeArrowheads="1" noChangeShapeType="1" noTextEdit="1"/>
              </p:cNvSpPr>
              <p:nvPr/>
            </p:nvSpPr>
            <p:spPr>
              <a:xfrm>
                <a:off x="3322320" y="1502227"/>
                <a:ext cx="320601" cy="276999"/>
              </a:xfrm>
              <a:prstGeom prst="rect">
                <a:avLst/>
              </a:prstGeom>
              <a:blipFill>
                <a:blip r:embed="rId6"/>
                <a:stretch>
                  <a:fillRect l="-15094" r="-13208" b="-869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87402" y="1779226"/>
                <a:ext cx="320601"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fa-IR" b="0" i="1" smtClean="0">
                          <a:latin typeface="Cambria Math" panose="02040503050406030204" pitchFamily="18" charset="0"/>
                        </a:rPr>
                        <m:t>10</m:t>
                      </m:r>
                    </m:oMath>
                  </m:oMathPara>
                </a14:m>
                <a:endParaRPr lang="fa-IR" dirty="0"/>
              </a:p>
            </p:txBody>
          </p:sp>
        </mc:Choice>
        <mc:Fallback xmlns="">
          <p:sp>
            <p:nvSpPr>
              <p:cNvPr id="10" name="TextBox 9"/>
              <p:cNvSpPr txBox="1">
                <a:spLocks noRot="1" noChangeAspect="1" noMove="1" noResize="1" noEditPoints="1" noAdjustHandles="1" noChangeArrowheads="1" noChangeShapeType="1" noTextEdit="1"/>
              </p:cNvSpPr>
              <p:nvPr/>
            </p:nvSpPr>
            <p:spPr>
              <a:xfrm>
                <a:off x="2687402" y="1779226"/>
                <a:ext cx="320601" cy="276999"/>
              </a:xfrm>
              <a:prstGeom prst="rect">
                <a:avLst/>
              </a:prstGeom>
              <a:blipFill>
                <a:blip r:embed="rId7"/>
                <a:stretch>
                  <a:fillRect l="-17308" r="-15385" b="-8889"/>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614961" y="2230733"/>
                <a:ext cx="192360"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fa-IR" b="0" i="1" smtClean="0">
                          <a:latin typeface="Cambria Math" panose="02040503050406030204" pitchFamily="18" charset="0"/>
                        </a:rPr>
                        <m:t>5</m:t>
                      </m:r>
                    </m:oMath>
                  </m:oMathPara>
                </a14:m>
                <a:endParaRPr lang="fa-IR" dirty="0"/>
              </a:p>
            </p:txBody>
          </p:sp>
        </mc:Choice>
        <mc:Fallback xmlns="">
          <p:sp>
            <p:nvSpPr>
              <p:cNvPr id="11" name="TextBox 10"/>
              <p:cNvSpPr txBox="1">
                <a:spLocks noRot="1" noChangeAspect="1" noMove="1" noResize="1" noEditPoints="1" noAdjustHandles="1" noChangeArrowheads="1" noChangeShapeType="1" noTextEdit="1"/>
              </p:cNvSpPr>
              <p:nvPr/>
            </p:nvSpPr>
            <p:spPr>
              <a:xfrm>
                <a:off x="2614961" y="2230733"/>
                <a:ext cx="192360" cy="276999"/>
              </a:xfrm>
              <a:prstGeom prst="rect">
                <a:avLst/>
              </a:prstGeom>
              <a:blipFill>
                <a:blip r:embed="rId8"/>
                <a:stretch>
                  <a:fillRect l="-28125" r="-25000" b="-11111"/>
                </a:stretch>
              </a:blipFill>
            </p:spPr>
            <p:txBody>
              <a:bodyPr/>
              <a:lstStyle/>
              <a:p>
                <a:r>
                  <a:rPr lang="fa-IR">
                    <a:noFill/>
                  </a:rPr>
                  <a:t> </a:t>
                </a:r>
              </a:p>
            </p:txBody>
          </p:sp>
        </mc:Fallback>
      </mc:AlternateContent>
    </p:spTree>
    <p:extLst>
      <p:ext uri="{BB962C8B-B14F-4D97-AF65-F5344CB8AC3E}">
        <p14:creationId xmlns:p14="http://schemas.microsoft.com/office/powerpoint/2010/main" val="2790497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1886" y="566057"/>
                <a:ext cx="11042467" cy="5860869"/>
              </a:xfrm>
            </p:spPr>
            <p:txBody>
              <a:bodyPr anchor="t">
                <a:normAutofit/>
              </a:bodyPr>
              <a:lstStyle/>
              <a:p>
                <a:pPr marL="0" indent="0">
                  <a:lnSpc>
                    <a:spcPct val="150000"/>
                  </a:lnSpc>
                  <a:buNone/>
                </a:pPr>
                <a:r>
                  <a:rPr lang="fa-IR" sz="2000" dirty="0" smtClean="0">
                    <a:cs typeface="B Koodak" panose="00000700000000000000" pitchFamily="2" charset="-78"/>
                  </a:rPr>
                  <a:t>3- حجم کارتونی به شکل مکعب مستطیل 2520 سانتی متر مکعب است.اگر طول و عرض آنها 15 و 12 سانتی متر باشد،ارتفاع آن را بدست آورید.</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حجم=طول ضرب در عرض ضرب در ارتفاع</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a:t>
                </a:r>
                <a14:m>
                  <m:oMath xmlns:m="http://schemas.openxmlformats.org/officeDocument/2006/math">
                    <m:r>
                      <a:rPr lang="fa-IR" sz="2000" b="0" i="1" smtClean="0">
                        <a:latin typeface="Cambria Math" panose="02040503050406030204" pitchFamily="18" charset="0"/>
                        <a:cs typeface="B Koodak" panose="00000700000000000000" pitchFamily="2" charset="-78"/>
                      </a:rPr>
                      <m:t>2520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180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14</m:t>
                    </m:r>
                  </m:oMath>
                </a14:m>
                <a:r>
                  <a:rPr lang="fa-IR" sz="2000" dirty="0" smtClean="0">
                    <a:cs typeface="B Koodak" panose="00000700000000000000" pitchFamily="2" charset="-78"/>
                  </a:rPr>
                  <a:t>                                                ارتفاع  </a:t>
                </a:r>
                <a14:m>
                  <m:oMath xmlns:m="http://schemas.openxmlformats.org/officeDocument/2006/math">
                    <m:r>
                      <a:rPr lang="fa-IR" sz="2000" b="0" i="1" smtClean="0">
                        <a:latin typeface="Cambria Math" panose="02040503050406030204" pitchFamily="18" charset="0"/>
                        <a:cs typeface="B Koodak" panose="00000700000000000000" pitchFamily="2" charset="-78"/>
                      </a:rPr>
                      <m:t>2520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15</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oMath>
                </a14:m>
                <a:endParaRPr lang="fa-IR" sz="2000" dirty="0">
                  <a:cs typeface="B Koodak" panose="000007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1886" y="566057"/>
                <a:ext cx="11042467" cy="5860869"/>
              </a:xfrm>
              <a:blipFill>
                <a:blip r:embed="rId2"/>
                <a:stretch>
                  <a:fillRect l="-883" r="-607"/>
                </a:stretch>
              </a:blipFill>
            </p:spPr>
            <p:txBody>
              <a:bodyPr/>
              <a:lstStyle/>
              <a:p>
                <a:r>
                  <a:rPr lang="fa-IR">
                    <a:noFill/>
                  </a:rPr>
                  <a:t> </a:t>
                </a:r>
              </a:p>
            </p:txBody>
          </p:sp>
        </mc:Fallback>
      </mc:AlternateContent>
      <p:sp>
        <p:nvSpPr>
          <p:cNvPr id="2" name="Cube 1"/>
          <p:cNvSpPr/>
          <p:nvPr/>
        </p:nvSpPr>
        <p:spPr>
          <a:xfrm>
            <a:off x="4023360" y="3283131"/>
            <a:ext cx="3257006" cy="241227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425450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4137" y="383177"/>
                <a:ext cx="10763794" cy="5860869"/>
              </a:xfrm>
            </p:spPr>
            <p:txBody>
              <a:bodyPr anchor="t">
                <a:normAutofit/>
              </a:bodyPr>
              <a:lstStyle/>
              <a:p>
                <a:pPr marL="0" indent="0">
                  <a:lnSpc>
                    <a:spcPct val="150000"/>
                  </a:lnSpc>
                  <a:buNone/>
                </a:pPr>
                <a:r>
                  <a:rPr lang="fa-IR" sz="2000" dirty="0" smtClean="0">
                    <a:cs typeface="B Koodak" panose="00000700000000000000" pitchFamily="2" charset="-78"/>
                  </a:rPr>
                  <a:t>4- اگر ابعاد یک مکعب را دو برابر کنیم،حجم آن چه تغیری خواهد کرد؟</a:t>
                </a:r>
              </a:p>
              <a:p>
                <a:pPr marL="0" indent="0">
                  <a:lnSpc>
                    <a:spcPct val="150000"/>
                  </a:lnSpc>
                  <a:buNone/>
                </a:pPr>
                <a:r>
                  <a:rPr lang="fa-IR" sz="2000" dirty="0" smtClean="0">
                    <a:cs typeface="B Koodak" panose="00000700000000000000" pitchFamily="2" charset="-78"/>
                  </a:rPr>
                  <a:t>حجم مکعب = طول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عرض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ارتفاع = مساحت قاعده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ارتفاع </a:t>
                </a:r>
              </a:p>
              <a:p>
                <a:pPr marL="0" indent="0">
                  <a:lnSpc>
                    <a:spcPct val="150000"/>
                  </a:lnSpc>
                  <a:buNone/>
                </a:pPr>
                <a:r>
                  <a:rPr lang="fa-IR" sz="2000" dirty="0" smtClean="0">
                    <a:cs typeface="B Koodak" panose="00000700000000000000" pitchFamily="2" charset="-78"/>
                  </a:rPr>
                  <a:t>حجم مکعب جدید = 2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طول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2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عرض</a:t>
                </a:r>
                <a14:m>
                  <m:oMath xmlns:m="http://schemas.openxmlformats.org/officeDocument/2006/math">
                    <m:r>
                      <a:rPr lang="fa-IR" sz="2000" i="1" dirty="0"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2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ارتفاع = 4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مساحت قاعده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2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ارتقاع</a:t>
                </a:r>
              </a:p>
              <a:p>
                <a:pPr marL="0" indent="0">
                  <a:lnSpc>
                    <a:spcPct val="150000"/>
                  </a:lnSpc>
                  <a:buNone/>
                </a:pPr>
                <a14:m>
                  <m:oMathPara xmlns:m="http://schemas.openxmlformats.org/officeDocument/2006/math">
                    <m:oMathParaPr>
                      <m:jc m:val="centerGroup"/>
                    </m:oMathParaPr>
                    <m:oMath xmlns:m="http://schemas.openxmlformats.org/officeDocument/2006/math">
                      <m:f>
                        <m:fPr>
                          <m:ctrlPr>
                            <a:rPr lang="fa-IR" sz="2000" i="1" smtClean="0">
                              <a:latin typeface="Cambria Math" panose="02040503050406030204" pitchFamily="18" charset="0"/>
                              <a:cs typeface="B Koodak" panose="00000700000000000000" pitchFamily="2" charset="-78"/>
                            </a:rPr>
                          </m:ctrlPr>
                        </m:fPr>
                        <m:num>
                          <m:r>
                            <a:rPr lang="fa-IR" sz="2000" b="0" i="1" smtClean="0">
                              <a:latin typeface="Cambria Math" panose="02040503050406030204" pitchFamily="18" charset="0"/>
                              <a:cs typeface="B Koodak" panose="00000700000000000000" pitchFamily="2" charset="-78"/>
                            </a:rPr>
                            <m:t>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ارتفاع</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قاعده</m:t>
                          </m:r>
                          <m:r>
                            <a:rPr lang="fa-IR" sz="2000" b="0" i="1" smtClean="0">
                              <a:latin typeface="Cambria Math" panose="02040503050406030204" pitchFamily="18" charset="0"/>
                              <a:ea typeface="Cambria Math" panose="02040503050406030204" pitchFamily="18" charset="0"/>
                              <a:cs typeface="B Koodak" panose="00000700000000000000" pitchFamily="2" charset="-78"/>
                            </a:rPr>
                            <m:t> </m:t>
                          </m:r>
                          <m:r>
                            <a:rPr lang="fa-IR" sz="2000" b="0" i="1" smtClean="0">
                              <a:latin typeface="Cambria Math" panose="02040503050406030204" pitchFamily="18" charset="0"/>
                              <a:ea typeface="Cambria Math" panose="02040503050406030204" pitchFamily="18" charset="0"/>
                              <a:cs typeface="B Koodak" panose="00000700000000000000" pitchFamily="2" charset="-78"/>
                            </a:rPr>
                            <m:t>مساحت</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4</m:t>
                          </m:r>
                        </m:num>
                        <m:den>
                          <m:r>
                            <a:rPr lang="fa-IR" sz="2000" b="0" i="1" smtClean="0">
                              <a:latin typeface="Cambria Math" panose="02040503050406030204" pitchFamily="18" charset="0"/>
                              <a:cs typeface="B Koodak" panose="00000700000000000000" pitchFamily="2" charset="-78"/>
                            </a:rPr>
                            <m:t>ارتفاع</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قاعده</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مساحت</m:t>
                          </m:r>
                        </m:den>
                      </m:f>
                      <m:r>
                        <a:rPr lang="fa-IR" sz="200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8</m:t>
                      </m:r>
                    </m:oMath>
                  </m:oMathPara>
                </a14:m>
                <a:endParaRPr lang="fa-IR" sz="2000" dirty="0" smtClean="0">
                  <a:cs typeface="B Koodak" panose="00000700000000000000" pitchFamily="2" charset="-78"/>
                </a:endParaRPr>
              </a:p>
              <a:p>
                <a:pPr marL="0" indent="0">
                  <a:lnSpc>
                    <a:spcPct val="150000"/>
                  </a:lnSpc>
                  <a:buNone/>
                </a:pPr>
                <a:r>
                  <a:rPr lang="fa-IR" sz="2000" dirty="0" smtClean="0">
                    <a:cs typeface="B Koodak" panose="00000700000000000000" pitchFamily="2" charset="-78"/>
                  </a:rPr>
                  <a:t>بنابراین حجم مکعب جدید 8 برابر حجم مکعب اولیه است؛به عبارت دیگر حجم مکعب 8 برابر خواهد شد.</a:t>
                </a:r>
              </a:p>
              <a:p>
                <a:pPr marL="0" indent="0">
                  <a:lnSpc>
                    <a:spcPct val="150000"/>
                  </a:lnSpc>
                  <a:buNone/>
                </a:pPr>
                <a:endParaRPr lang="fa-IR" sz="2000" dirty="0">
                  <a:cs typeface="B Koodak" panose="000007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4137" y="383177"/>
                <a:ext cx="10763794" cy="5860869"/>
              </a:xfrm>
              <a:blipFill>
                <a:blip r:embed="rId4"/>
                <a:stretch>
                  <a:fillRect r="-623"/>
                </a:stretch>
              </a:blipFill>
            </p:spPr>
            <p:txBody>
              <a:bodyPr/>
              <a:lstStyle/>
              <a:p>
                <a:r>
                  <a:rPr lang="fa-IR">
                    <a:noFill/>
                  </a:rPr>
                  <a:t> </a:t>
                </a:r>
              </a:p>
            </p:txBody>
          </p:sp>
        </mc:Fallback>
      </mc:AlternateContent>
      <p:sp>
        <p:nvSpPr>
          <p:cNvPr id="2" name="Cube 1"/>
          <p:cNvSpPr/>
          <p:nvPr/>
        </p:nvSpPr>
        <p:spPr>
          <a:xfrm>
            <a:off x="2856412" y="5077099"/>
            <a:ext cx="1245326" cy="114517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Cube 3"/>
          <p:cNvSpPr/>
          <p:nvPr/>
        </p:nvSpPr>
        <p:spPr>
          <a:xfrm>
            <a:off x="269967" y="4040779"/>
            <a:ext cx="2325188" cy="218149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p:nvPr/>
        </p:nvCxnSpPr>
        <p:spPr>
          <a:xfrm flipV="1">
            <a:off x="5373189" y="2656114"/>
            <a:ext cx="1149531" cy="139337"/>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5425440" y="3056708"/>
            <a:ext cx="1149531" cy="139337"/>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V="1">
            <a:off x="4624251" y="2656114"/>
            <a:ext cx="513806" cy="139337"/>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V="1">
            <a:off x="4615543" y="3056708"/>
            <a:ext cx="513806" cy="139337"/>
          </a:xfrm>
          <a:prstGeom prst="line">
            <a:avLst/>
          </a:prstGeom>
        </p:spPr>
        <p:style>
          <a:lnRef idx="3">
            <a:schemeClr val="dk1"/>
          </a:lnRef>
          <a:fillRef idx="0">
            <a:schemeClr val="dk1"/>
          </a:fillRef>
          <a:effectRef idx="2">
            <a:schemeClr val="dk1"/>
          </a:effectRef>
          <a:fontRef idx="minor">
            <a:schemeClr val="tx1"/>
          </a:fontRef>
        </p:style>
      </p:cxnSp>
      <p:pic>
        <p:nvPicPr>
          <p:cNvPr id="1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3102" y="989965"/>
            <a:ext cx="487363" cy="487363"/>
          </a:xfrm>
          <a:prstGeom prst="rect">
            <a:avLst/>
          </a:prstGeom>
        </p:spPr>
      </p:pic>
    </p:spTree>
    <p:extLst>
      <p:ext uri="{BB962C8B-B14F-4D97-AF65-F5344CB8AC3E}">
        <p14:creationId xmlns:p14="http://schemas.microsoft.com/office/powerpoint/2010/main" val="3623366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823"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3807" y="470263"/>
                <a:ext cx="10772502" cy="5669280"/>
              </a:xfrm>
            </p:spPr>
            <p:txBody>
              <a:bodyPr anchor="t">
                <a:normAutofit/>
              </a:bodyPr>
              <a:lstStyle/>
              <a:p>
                <a:pPr marL="0" indent="0">
                  <a:lnSpc>
                    <a:spcPct val="150000"/>
                  </a:lnSpc>
                  <a:buNone/>
                </a:pPr>
                <a:r>
                  <a:rPr lang="fa-IR" sz="2000" dirty="0" smtClean="0">
                    <a:cs typeface="B Koodak" panose="00000700000000000000" pitchFamily="2" charset="-78"/>
                  </a:rPr>
                  <a:t>5- مسئول یک شهربازی می خواهد داخل فضایی به شکل مکعب مستطیل با ابعاد </a:t>
                </a:r>
                <a14:m>
                  <m:oMath xmlns:m="http://schemas.openxmlformats.org/officeDocument/2006/math">
                    <m:r>
                      <a:rPr lang="fa-IR" sz="2000" b="0" i="1" smtClean="0">
                        <a:latin typeface="Cambria Math" panose="02040503050406030204" pitchFamily="18" charset="0"/>
                        <a:cs typeface="B Koodak" panose="00000700000000000000" pitchFamily="2" charset="-78"/>
                      </a:rPr>
                      <m:t>300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300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100</m:t>
                    </m:r>
                  </m:oMath>
                </a14:m>
                <a:r>
                  <a:rPr lang="fa-IR" sz="2000" dirty="0" smtClean="0">
                    <a:cs typeface="B Koodak" panose="00000700000000000000" pitchFamily="2" charset="-78"/>
                  </a:rPr>
                  <a:t>  سانتی متر را با توپ هایی که هر کدام آنها در یک مکعب به حجم 8 سانتی متر مکعب جا شده اند،پر کند.تقریباً چند توپ باید خریداری کند؟</a:t>
                </a:r>
              </a:p>
              <a:p>
                <a:pPr marL="0" indent="0">
                  <a:lnSpc>
                    <a:spcPct val="150000"/>
                  </a:lnSpc>
                  <a:buNone/>
                </a:pPr>
                <a:r>
                  <a:rPr lang="fa-IR" sz="2000" dirty="0" smtClean="0">
                    <a:cs typeface="B Koodak" panose="00000700000000000000" pitchFamily="2" charset="-78"/>
                  </a:rPr>
                  <a:t>حجم مکعب = طول </a:t>
                </a:r>
                <a14:m>
                  <m:oMath xmlns:m="http://schemas.openxmlformats.org/officeDocument/2006/math">
                    <m:r>
                      <a:rPr lang="fa-IR" sz="2000" i="1" dirty="0"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عرض  </a:t>
                </a:r>
                <a14:m>
                  <m:oMath xmlns:m="http://schemas.openxmlformats.org/officeDocument/2006/math">
                    <m:r>
                      <a:rPr lang="fa-IR" sz="2000">
                        <a:latin typeface="Cambria Math" panose="02040503050406030204" pitchFamily="18" charset="0"/>
                        <a:ea typeface="Cambria Math" panose="02040503050406030204" pitchFamily="18" charset="0"/>
                        <a:cs typeface="B Koodak" panose="00000700000000000000" pitchFamily="2" charset="-78"/>
                      </a:rPr>
                      <m:t> </m:t>
                    </m:r>
                    <m:r>
                      <a:rPr lang="fa-IR" sz="2000" i="1"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  ارتفاع                      سانتی متر مکعب            </a:t>
                </a:r>
                <a14:m>
                  <m:oMath xmlns:m="http://schemas.openxmlformats.org/officeDocument/2006/math">
                    <m:r>
                      <a:rPr lang="fa-IR" sz="2000" b="0" i="1" smtClean="0">
                        <a:latin typeface="Cambria Math" panose="02040503050406030204" pitchFamily="18" charset="0"/>
                        <a:cs typeface="B Koodak" panose="00000700000000000000" pitchFamily="2" charset="-78"/>
                      </a:rPr>
                      <m:t>300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300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100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9000000</m:t>
                    </m:r>
                    <m:r>
                      <a:rPr lang="fa-IR" sz="2000" b="0" i="0" smtClean="0">
                        <a:latin typeface="Cambria Math" panose="02040503050406030204" pitchFamily="18" charset="0"/>
                        <a:ea typeface="Cambria Math" panose="02040503050406030204" pitchFamily="18" charset="0"/>
                        <a:cs typeface="B Koodak" panose="00000700000000000000" pitchFamily="2" charset="-78"/>
                      </a:rPr>
                      <m:t> </m:t>
                    </m:r>
                  </m:oMath>
                </a14:m>
                <a:r>
                  <a:rPr lang="fa-IR" sz="2000" dirty="0" smtClean="0">
                    <a:cs typeface="B Koodak" panose="00000700000000000000" pitchFamily="2" charset="-78"/>
                  </a:rPr>
                  <a:t>  </a:t>
                </a:r>
              </a:p>
              <a:p>
                <a:pPr marL="0" indent="0">
                  <a:lnSpc>
                    <a:spcPct val="150000"/>
                  </a:lnSpc>
                  <a:buNone/>
                </a:pPr>
                <a:r>
                  <a:rPr lang="fa-IR" sz="2000" dirty="0" smtClean="0">
                    <a:cs typeface="B Koodak" panose="00000700000000000000" pitchFamily="2" charset="-78"/>
                  </a:rPr>
                  <a:t>                         حجم جعبه های توپ = 8 سانتی متر مکعب است پس حالا کافیست این دو مقدار را بر هم تقسیم کنیم:</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a:t>
                </a:r>
                <a14:m>
                  <m:oMath xmlns:m="http://schemas.openxmlformats.org/officeDocument/2006/math">
                    <m:r>
                      <a:rPr lang="fa-IR" sz="2000" b="0" i="1" smtClean="0">
                        <a:latin typeface="Cambria Math" panose="02040503050406030204" pitchFamily="18" charset="0"/>
                        <a:cs typeface="B Koodak" panose="00000700000000000000" pitchFamily="2" charset="-78"/>
                      </a:rPr>
                      <m:t>9000000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8</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1125000</m:t>
                    </m:r>
                  </m:oMath>
                </a14:m>
                <a:r>
                  <a:rPr lang="fa-IR" sz="2000" dirty="0" smtClean="0">
                    <a:cs typeface="B Koodak" panose="00000700000000000000" pitchFamily="2" charset="-78"/>
                  </a:rPr>
                  <a:t>  </a:t>
                </a:r>
              </a:p>
              <a:p>
                <a:pPr marL="0" indent="0">
                  <a:lnSpc>
                    <a:spcPct val="150000"/>
                  </a:lnSpc>
                  <a:buNone/>
                </a:pPr>
                <a:r>
                  <a:rPr lang="fa-IR" sz="2000" dirty="0" smtClean="0">
                    <a:cs typeface="B Koodak" panose="00000700000000000000" pitchFamily="2" charset="-78"/>
                  </a:rPr>
                  <a:t>پس مسؤل شهربازی باید 1125000 تا توپ خریداری کند.</a:t>
                </a:r>
              </a:p>
              <a:p>
                <a:pPr marL="0" indent="0">
                  <a:lnSpc>
                    <a:spcPct val="150000"/>
                  </a:lnSpc>
                  <a:buNone/>
                </a:pPr>
                <a:endParaRPr lang="fa-IR" sz="2000" dirty="0" smtClean="0">
                  <a:cs typeface="B Koodak" panose="00000700000000000000" pitchFamily="2" charset="-78"/>
                </a:endParaRPr>
              </a:p>
              <a:p>
                <a:pPr marL="0" indent="0">
                  <a:lnSpc>
                    <a:spcPct val="150000"/>
                  </a:lnSpc>
                  <a:buNone/>
                </a:pPr>
                <a:endParaRPr lang="fa-IR" sz="2000" dirty="0">
                  <a:cs typeface="B Koodak" panose="000007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3807" y="470263"/>
                <a:ext cx="10772502" cy="5669280"/>
              </a:xfrm>
              <a:blipFill>
                <a:blip r:embed="rId2"/>
                <a:stretch>
                  <a:fillRect r="-679"/>
                </a:stretch>
              </a:blipFill>
            </p:spPr>
            <p:txBody>
              <a:bodyPr/>
              <a:lstStyle/>
              <a:p>
                <a:r>
                  <a:rPr lang="fa-IR">
                    <a:noFill/>
                  </a:rPr>
                  <a:t> </a:t>
                </a:r>
              </a:p>
            </p:txBody>
          </p:sp>
        </mc:Fallback>
      </mc:AlternateContent>
      <p:cxnSp>
        <p:nvCxnSpPr>
          <p:cNvPr id="4" name="Straight Arrow Connector 3"/>
          <p:cNvCxnSpPr/>
          <p:nvPr/>
        </p:nvCxnSpPr>
        <p:spPr>
          <a:xfrm flipH="1" flipV="1">
            <a:off x="6818811" y="1872343"/>
            <a:ext cx="775063" cy="87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50" y="3208236"/>
            <a:ext cx="5103708" cy="3236105"/>
          </a:xfrm>
          <a:prstGeom prst="rect">
            <a:avLst/>
          </a:prstGeom>
        </p:spPr>
      </p:pic>
    </p:spTree>
    <p:extLst>
      <p:ext uri="{BB962C8B-B14F-4D97-AF65-F5344CB8AC3E}">
        <p14:creationId xmlns:p14="http://schemas.microsoft.com/office/powerpoint/2010/main" val="889669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9675" y="513807"/>
                <a:ext cx="10818222" cy="5512524"/>
              </a:xfrm>
            </p:spPr>
            <p:txBody>
              <a:bodyPr anchor="t">
                <a:normAutofit/>
              </a:bodyPr>
              <a:lstStyle/>
              <a:p>
                <a:pPr marL="0" indent="0">
                  <a:lnSpc>
                    <a:spcPct val="150000"/>
                  </a:lnSpc>
                  <a:buNone/>
                </a:pPr>
                <a:r>
                  <a:rPr lang="fa-IR" sz="2000" dirty="0" smtClean="0">
                    <a:cs typeface="B Koodak" panose="00000700000000000000" pitchFamily="2" charset="-78"/>
                  </a:rPr>
                  <a:t>6- طول و عرض و ارتفاع آجر های ساختمانی تقریباً </a:t>
                </a:r>
                <a14:m>
                  <m:oMath xmlns:m="http://schemas.openxmlformats.org/officeDocument/2006/math">
                    <m:r>
                      <a:rPr lang="fa-IR" sz="2000" b="0" i="1" smtClean="0">
                        <a:latin typeface="Cambria Math" panose="02040503050406030204" pitchFamily="18" charset="0"/>
                        <a:cs typeface="B Koodak" panose="00000700000000000000" pitchFamily="2" charset="-78"/>
                      </a:rPr>
                      <m:t>10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20</m:t>
                    </m:r>
                    <m:r>
                      <a:rPr lang="fa-IR" sz="2000" b="0" i="1" smtClean="0">
                        <a:latin typeface="Cambria Math" panose="02040503050406030204" pitchFamily="18" charset="0"/>
                        <a:ea typeface="Cambria Math" panose="02040503050406030204" pitchFamily="18" charset="0"/>
                        <a:cs typeface="B Koodak" panose="00000700000000000000" pitchFamily="2" charset="-78"/>
                      </a:rPr>
                      <m:t> </m:t>
                    </m:r>
                  </m:oMath>
                </a14:m>
                <a:r>
                  <a:rPr lang="fa-IR" sz="2000" dirty="0" smtClean="0">
                    <a:cs typeface="B Koodak" panose="00000700000000000000" pitchFamily="2" charset="-78"/>
                  </a:rPr>
                  <a:t>  سانتی متر است.گنجایش یک فرغون تقریباً </a:t>
                </a:r>
                <a14:m>
                  <m:oMath xmlns:m="http://schemas.openxmlformats.org/officeDocument/2006/math">
                    <m:f>
                      <m:fPr>
                        <m:ctrlPr>
                          <a:rPr lang="fa-IR" sz="2000" i="1" smtClean="0">
                            <a:latin typeface="Cambria Math" panose="02040503050406030204" pitchFamily="18" charset="0"/>
                            <a:cs typeface="B Koodak" panose="00000700000000000000" pitchFamily="2" charset="-78"/>
                          </a:rPr>
                        </m:ctrlPr>
                      </m:fPr>
                      <m:num>
                        <m:r>
                          <a:rPr lang="fa-IR" sz="2000" b="0" i="1" smtClean="0">
                            <a:latin typeface="Cambria Math" panose="02040503050406030204" pitchFamily="18" charset="0"/>
                            <a:cs typeface="B Koodak" panose="00000700000000000000" pitchFamily="2" charset="-78"/>
                          </a:rPr>
                          <m:t>1</m:t>
                        </m:r>
                      </m:num>
                      <m:den>
                        <m:r>
                          <a:rPr lang="fa-IR" sz="2000" b="0" i="1" smtClean="0">
                            <a:latin typeface="Cambria Math" panose="02040503050406030204" pitchFamily="18" charset="0"/>
                            <a:cs typeface="B Koodak" panose="00000700000000000000" pitchFamily="2" charset="-78"/>
                          </a:rPr>
                          <m:t>4</m:t>
                        </m:r>
                      </m:den>
                    </m:f>
                  </m:oMath>
                </a14:m>
                <a:r>
                  <a:rPr lang="fa-IR" sz="2000" dirty="0" smtClean="0">
                    <a:cs typeface="B Koodak" panose="00000700000000000000" pitchFamily="2" charset="-78"/>
                  </a:rPr>
                  <a:t>  متر مکعب است.چند آجر را می توان هر بار با فرغون حمل کرد؟</a:t>
                </a:r>
              </a:p>
              <a:p>
                <a:pPr marL="0" indent="0">
                  <a:lnSpc>
                    <a:spcPct val="150000"/>
                  </a:lnSpc>
                  <a:buNone/>
                </a:pPr>
                <a:r>
                  <a:rPr lang="fa-IR" sz="2000" dirty="0" smtClean="0">
                    <a:cs typeface="B Koodak" panose="00000700000000000000" pitchFamily="2" charset="-78"/>
                  </a:rPr>
                  <a:t>برای حل این سوال ابتدا حجم هر آجر را پیدا می کنیم و سپس حجم فرغون را بر آن تقسیم میکنیم فقط نکته اینجاست که باید حجم فرغون را بر حسب سانتی متر مکعب پیدا کنیم و باید بدانیم هر مترمکعب 1000000 سانتی متر مکعب می باشد.</a:t>
                </a:r>
              </a:p>
              <a:p>
                <a:pPr marL="0" indent="0">
                  <a:lnSpc>
                    <a:spcPct val="150000"/>
                  </a:lnSpc>
                  <a:buNone/>
                </a:pPr>
                <a:r>
                  <a:rPr lang="fa-IR" sz="2000" dirty="0" smtClean="0">
                    <a:cs typeface="B Koodak" panose="00000700000000000000" pitchFamily="2" charset="-78"/>
                  </a:rPr>
                  <a:t>                 حجم هر آجر:                              سانتی متر مکعب                                </a:t>
                </a:r>
                <a14:m>
                  <m:oMath xmlns:m="http://schemas.openxmlformats.org/officeDocument/2006/math">
                    <m:r>
                      <a:rPr lang="fa-IR" sz="2000" b="0" i="1" smtClean="0">
                        <a:latin typeface="Cambria Math" panose="02040503050406030204" pitchFamily="18" charset="0"/>
                        <a:cs typeface="B Koodak" panose="00000700000000000000" pitchFamily="2" charset="-78"/>
                      </a:rPr>
                      <m:t>10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2000</m:t>
                    </m:r>
                  </m:oMath>
                </a14:m>
                <a:r>
                  <a:rPr lang="fa-IR" sz="2000" dirty="0" smtClean="0">
                    <a:cs typeface="B Koodak" panose="00000700000000000000" pitchFamily="2" charset="-78"/>
                  </a:rPr>
                  <a:t>  </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حجم فرغون بر حسب سانتی متر مکعب:                           </a:t>
                </a:r>
                <a14:m>
                  <m:oMath xmlns:m="http://schemas.openxmlformats.org/officeDocument/2006/math">
                    <m:r>
                      <a:rPr lang="fa-IR" sz="2000" b="0" i="1" smtClean="0">
                        <a:latin typeface="Cambria Math" panose="02040503050406030204" pitchFamily="18" charset="0"/>
                        <a:cs typeface="B Koodak" panose="00000700000000000000" pitchFamily="2" charset="-78"/>
                      </a:rPr>
                      <m:t>1000000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4</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250000</m:t>
                    </m:r>
                  </m:oMath>
                </a14:m>
                <a:r>
                  <a:rPr lang="fa-IR" sz="2000" dirty="0" smtClean="0">
                    <a:cs typeface="B Koodak" panose="00000700000000000000" pitchFamily="2" charset="-78"/>
                  </a:rPr>
                  <a:t>  </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حالا تعداد آجرها را حساب میکنیم:                             </a:t>
                </a:r>
                <a14:m>
                  <m:oMath xmlns:m="http://schemas.openxmlformats.org/officeDocument/2006/math">
                    <m:r>
                      <a:rPr lang="fa-IR" sz="2000" b="0" i="1" smtClean="0">
                        <a:latin typeface="Cambria Math" panose="02040503050406030204" pitchFamily="18" charset="0"/>
                        <a:cs typeface="B Koodak" panose="00000700000000000000" pitchFamily="2" charset="-78"/>
                      </a:rPr>
                      <m:t>250000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2000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125</m:t>
                    </m:r>
                  </m:oMath>
                </a14:m>
                <a:r>
                  <a:rPr lang="fa-IR" sz="2000" dirty="0" smtClean="0">
                    <a:cs typeface="B Koodak" panose="00000700000000000000" pitchFamily="2" charset="-78"/>
                  </a:rPr>
                  <a:t>  </a:t>
                </a:r>
              </a:p>
              <a:p>
                <a:pPr marL="0" indent="0">
                  <a:lnSpc>
                    <a:spcPct val="150000"/>
                  </a:lnSpc>
                  <a:buNone/>
                </a:pPr>
                <a:r>
                  <a:rPr lang="fa-IR" sz="2000" dirty="0" smtClean="0">
                    <a:cs typeface="B Koodak" panose="00000700000000000000" pitchFamily="2" charset="-78"/>
                  </a:rPr>
                  <a:t>پس 125 آجر را می توان هر بار با فرغون حمل کرد.</a:t>
                </a:r>
                <a:endParaRPr lang="fa-IR" sz="2000" dirty="0">
                  <a:cs typeface="B Koodak" panose="000007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9675" y="513807"/>
                <a:ext cx="10818222" cy="5512524"/>
              </a:xfrm>
              <a:blipFill>
                <a:blip r:embed="rId4"/>
                <a:stretch>
                  <a:fillRect r="-676"/>
                </a:stretch>
              </a:blipFill>
            </p:spPr>
            <p:txBody>
              <a:bodyPr/>
              <a:lstStyle/>
              <a:p>
                <a:r>
                  <a:rPr lang="fa-IR">
                    <a:noFill/>
                  </a:rPr>
                  <a:t> </a:t>
                </a:r>
              </a:p>
            </p:txBody>
          </p:sp>
        </mc:Fallback>
      </mc:AlternateContent>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8565" y="5675176"/>
            <a:ext cx="487363" cy="48736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2667" t="22890" r="5066" b="8329"/>
          <a:stretch/>
        </p:blipFill>
        <p:spPr>
          <a:xfrm>
            <a:off x="3578747" y="4632960"/>
            <a:ext cx="3013165" cy="1915886"/>
          </a:xfrm>
          <a:prstGeom prst="rect">
            <a:avLst/>
          </a:prstGeom>
        </p:spPr>
      </p:pic>
    </p:spTree>
    <p:extLst>
      <p:ext uri="{BB962C8B-B14F-4D97-AF65-F5344CB8AC3E}">
        <p14:creationId xmlns:p14="http://schemas.microsoft.com/office/powerpoint/2010/main" val="3103619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36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627017"/>
                <a:ext cx="10713719" cy="5164183"/>
              </a:xfrm>
            </p:spPr>
            <p:txBody>
              <a:bodyPr anchor="t">
                <a:normAutofit/>
              </a:bodyPr>
              <a:lstStyle/>
              <a:p>
                <a:pPr marL="0" indent="0">
                  <a:lnSpc>
                    <a:spcPct val="150000"/>
                  </a:lnSpc>
                  <a:buNone/>
                </a:pPr>
                <a:r>
                  <a:rPr lang="fa-IR" sz="2000" dirty="0" smtClean="0">
                    <a:cs typeface="B Koodak" panose="00000700000000000000" pitchFamily="2" charset="-78"/>
                  </a:rPr>
                  <a:t>7- حجم یک کارتن </a:t>
                </a:r>
                <a14:m>
                  <m:oMath xmlns:m="http://schemas.openxmlformats.org/officeDocument/2006/math">
                    <m:r>
                      <a:rPr lang="fa-IR" sz="2000" b="0" i="1" smtClean="0">
                        <a:latin typeface="Cambria Math" panose="02040503050406030204" pitchFamily="18" charset="0"/>
                        <a:cs typeface="B Koodak" panose="00000700000000000000" pitchFamily="2" charset="-78"/>
                      </a:rPr>
                      <m:t>1</m:t>
                    </m:r>
                    <m:f>
                      <m:fPr>
                        <m:ctrlPr>
                          <a:rPr lang="fa-IR" sz="2000" b="0" i="1" smtClean="0">
                            <a:latin typeface="Cambria Math" panose="02040503050406030204" pitchFamily="18" charset="0"/>
                            <a:cs typeface="B Koodak" panose="00000700000000000000" pitchFamily="2" charset="-78"/>
                          </a:rPr>
                        </m:ctrlPr>
                      </m:fPr>
                      <m:num>
                        <m:r>
                          <a:rPr lang="fa-IR" sz="2000" b="0" i="1" smtClean="0">
                            <a:latin typeface="Cambria Math" panose="02040503050406030204" pitchFamily="18" charset="0"/>
                            <a:cs typeface="B Koodak" panose="00000700000000000000" pitchFamily="2" charset="-78"/>
                          </a:rPr>
                          <m:t>2</m:t>
                        </m:r>
                      </m:num>
                      <m:den>
                        <m:r>
                          <a:rPr lang="fa-IR" sz="2000" b="0" i="1" smtClean="0">
                            <a:latin typeface="Cambria Math" panose="02040503050406030204" pitchFamily="18" charset="0"/>
                            <a:cs typeface="B Koodak" panose="00000700000000000000" pitchFamily="2" charset="-78"/>
                          </a:rPr>
                          <m:t>5</m:t>
                        </m:r>
                      </m:den>
                    </m:f>
                  </m:oMath>
                </a14:m>
                <a:r>
                  <a:rPr lang="fa-IR" sz="2000" dirty="0" smtClean="0">
                    <a:cs typeface="B Koodak" panose="00000700000000000000" pitchFamily="2" charset="-78"/>
                  </a:rPr>
                  <a:t>  متر مکعب است.در یک کانتینر با حجم 49 متر مکعب چند کارتن جای می گیرد؟</a:t>
                </a:r>
              </a:p>
              <a:p>
                <a:pPr marL="0" indent="0">
                  <a:lnSpc>
                    <a:spcPct val="150000"/>
                  </a:lnSpc>
                  <a:buNone/>
                </a:pPr>
                <a:r>
                  <a:rPr lang="fa-IR" sz="2000" dirty="0" smtClean="0">
                    <a:cs typeface="B Koodak" panose="00000700000000000000" pitchFamily="2" charset="-78"/>
                  </a:rPr>
                  <a:t>در این سوال هم کافیست عدد 49 را بر حجم یک کارتن تقسیم کرد:</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35</m:t>
                    </m:r>
                  </m:oMath>
                </a14:m>
                <a:r>
                  <a:rPr lang="fa-IR" sz="2000" dirty="0" smtClean="0">
                    <a:cs typeface="B Koodak" panose="00000700000000000000" pitchFamily="2" charset="-78"/>
                  </a:rPr>
                  <a:t>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49</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f>
                      <m:fPr>
                        <m:ctrlPr>
                          <a:rPr lang="fa-IR" sz="2000" b="0" i="1" smtClean="0">
                            <a:latin typeface="Cambria Math" panose="02040503050406030204" pitchFamily="18" charset="0"/>
                            <a:ea typeface="Cambria Math" panose="02040503050406030204" pitchFamily="18" charset="0"/>
                            <a:cs typeface="B Koodak" panose="00000700000000000000" pitchFamily="2" charset="-78"/>
                          </a:rPr>
                        </m:ctrlPr>
                      </m:fPr>
                      <m:num>
                        <m:r>
                          <a:rPr lang="fa-IR" sz="2000" b="0" i="1" smtClean="0">
                            <a:latin typeface="Cambria Math" panose="02040503050406030204" pitchFamily="18" charset="0"/>
                            <a:ea typeface="Cambria Math" panose="02040503050406030204" pitchFamily="18" charset="0"/>
                            <a:cs typeface="B Koodak" panose="00000700000000000000" pitchFamily="2" charset="-78"/>
                          </a:rPr>
                          <m:t>5</m:t>
                        </m:r>
                      </m:num>
                      <m:den>
                        <m:r>
                          <a:rPr lang="fa-IR" sz="2000" b="0" i="1" smtClean="0">
                            <a:latin typeface="Cambria Math" panose="02040503050406030204" pitchFamily="18" charset="0"/>
                            <a:ea typeface="Cambria Math" panose="02040503050406030204" pitchFamily="18" charset="0"/>
                            <a:cs typeface="B Koodak" panose="00000700000000000000" pitchFamily="2" charset="-78"/>
                          </a:rPr>
                          <m:t>7</m:t>
                        </m:r>
                      </m:den>
                    </m:f>
                  </m:oMath>
                </a14:m>
                <a:r>
                  <a:rPr lang="fa-IR" sz="2000" dirty="0" smtClean="0">
                    <a:cs typeface="B Koodak" panose="00000700000000000000" pitchFamily="2" charset="-78"/>
                  </a:rPr>
                  <a:t>  </a:t>
                </a:r>
                <a14:m>
                  <m:oMath xmlns:m="http://schemas.openxmlformats.org/officeDocument/2006/math">
                    <m:r>
                      <a:rPr lang="fa-IR" sz="2000" b="0" i="1" smtClean="0">
                        <a:latin typeface="Cambria Math" panose="02040503050406030204" pitchFamily="18" charset="0"/>
                        <a:cs typeface="B Koodak" panose="00000700000000000000" pitchFamily="2" charset="-78"/>
                      </a:rPr>
                      <m:t>49</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f>
                      <m:fPr>
                        <m:ctrlPr>
                          <a:rPr lang="fa-IR" sz="2000" b="0" i="1" smtClean="0">
                            <a:latin typeface="Cambria Math" panose="02040503050406030204" pitchFamily="18" charset="0"/>
                            <a:ea typeface="Cambria Math" panose="02040503050406030204" pitchFamily="18" charset="0"/>
                            <a:cs typeface="B Koodak" panose="00000700000000000000" pitchFamily="2" charset="-78"/>
                          </a:rPr>
                        </m:ctrlPr>
                      </m:fPr>
                      <m:num>
                        <m:r>
                          <a:rPr lang="fa-IR" sz="2000" b="0" i="1" smtClean="0">
                            <a:latin typeface="Cambria Math" panose="02040503050406030204" pitchFamily="18" charset="0"/>
                            <a:ea typeface="Cambria Math" panose="02040503050406030204" pitchFamily="18" charset="0"/>
                            <a:cs typeface="B Koodak" panose="00000700000000000000" pitchFamily="2" charset="-78"/>
                          </a:rPr>
                          <m:t>7</m:t>
                        </m:r>
                      </m:num>
                      <m:den>
                        <m:r>
                          <a:rPr lang="fa-IR" sz="2000" b="0" i="1" smtClean="0">
                            <a:latin typeface="Cambria Math" panose="02040503050406030204" pitchFamily="18" charset="0"/>
                            <a:ea typeface="Cambria Math" panose="02040503050406030204" pitchFamily="18" charset="0"/>
                            <a:cs typeface="B Koodak" panose="00000700000000000000" pitchFamily="2" charset="-78"/>
                          </a:rPr>
                          <m:t>5</m:t>
                        </m:r>
                      </m:den>
                    </m:f>
                  </m:oMath>
                </a14:m>
                <a:r>
                  <a:rPr lang="fa-IR" sz="2000" dirty="0" smtClean="0">
                    <a:cs typeface="B Koodak" panose="00000700000000000000" pitchFamily="2" charset="-78"/>
                  </a:rPr>
                  <a:t>   </a:t>
                </a:r>
              </a:p>
              <a:p>
                <a:pPr marL="0" indent="0">
                  <a:lnSpc>
                    <a:spcPct val="150000"/>
                  </a:lnSpc>
                  <a:buNone/>
                </a:pPr>
                <a:r>
                  <a:rPr lang="fa-IR" sz="2000" dirty="0" smtClean="0">
                    <a:cs typeface="B Koodak" panose="00000700000000000000" pitchFamily="2" charset="-78"/>
                  </a:rPr>
                  <a:t>یادآوری : در تقسیم کسرها عدد اول را هر چه بود می نویسیم سپس تقسیم را به ضرب تبدیل می کنیم و عدد دوم را معکوس می کنیم.</a:t>
                </a:r>
              </a:p>
              <a:p>
                <a:pPr marL="0" indent="0">
                  <a:lnSpc>
                    <a:spcPct val="150000"/>
                  </a:lnSpc>
                  <a:buNone/>
                </a:pPr>
                <a:r>
                  <a:rPr lang="fa-IR" sz="2000" dirty="0" smtClean="0">
                    <a:cs typeface="B Koodak" panose="00000700000000000000" pitchFamily="2" charset="-78"/>
                  </a:rPr>
                  <a:t>نکته: معکوس کردن یعنی جای صورت و مخرج را عوض کنیم.</a:t>
                </a:r>
                <a:endParaRPr lang="fa-IR" sz="2000" dirty="0">
                  <a:cs typeface="B Koodak" panose="000007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627017"/>
                <a:ext cx="10713719" cy="5164183"/>
              </a:xfrm>
              <a:blipFill>
                <a:blip r:embed="rId2"/>
                <a:stretch>
                  <a:fillRect r="-626"/>
                </a:stretch>
              </a:blipFill>
            </p:spPr>
            <p:txBody>
              <a:bodyPr/>
              <a:lstStyle/>
              <a:p>
                <a:r>
                  <a:rPr lang="fa-IR">
                    <a:noFill/>
                  </a:rPr>
                  <a:t> </a:t>
                </a:r>
              </a:p>
            </p:txBody>
          </p:sp>
        </mc:Fallback>
      </mc:AlternateContent>
    </p:spTree>
    <p:extLst>
      <p:ext uri="{BB962C8B-B14F-4D97-AF65-F5344CB8AC3E}">
        <p14:creationId xmlns:p14="http://schemas.microsoft.com/office/powerpoint/2010/main" val="3912033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522515"/>
                <a:ext cx="10844348" cy="5268686"/>
              </a:xfrm>
            </p:spPr>
            <p:txBody>
              <a:bodyPr anchor="t">
                <a:normAutofit/>
              </a:bodyPr>
              <a:lstStyle/>
              <a:p>
                <a:pPr marL="0" indent="0">
                  <a:lnSpc>
                    <a:spcPct val="150000"/>
                  </a:lnSpc>
                  <a:buNone/>
                </a:pPr>
                <a:r>
                  <a:rPr lang="fa-IR" sz="2000" dirty="0" smtClean="0">
                    <a:cs typeface="B Koodak" panose="00000700000000000000" pitchFamily="2" charset="-78"/>
                  </a:rPr>
                  <a:t>8-نسبت طول به عرض به ارتفاع یک مکعب مستطیل 3 به 2 به 1 و مجموع اندازه های آن ها 72 سانتی متر است . حجم این اجسام را حساب کنید . </a:t>
                </a:r>
              </a:p>
              <a:p>
                <a:pPr marL="0" indent="0">
                  <a:lnSpc>
                    <a:spcPct val="150000"/>
                  </a:lnSpc>
                  <a:buNone/>
                </a:pPr>
                <a:r>
                  <a:rPr lang="fa-IR" sz="2000" dirty="0" smtClean="0">
                    <a:cs typeface="B Koodak" panose="00000700000000000000" pitchFamily="2" charset="-78"/>
                  </a:rPr>
                  <a:t>برای پیدا کردن حجم کافیست مقادیر پیدا شده در جدول را در </a:t>
                </a:r>
              </a:p>
              <a:p>
                <a:pPr marL="0" indent="0">
                  <a:lnSpc>
                    <a:spcPct val="150000"/>
                  </a:lnSpc>
                  <a:buNone/>
                </a:pPr>
                <a:r>
                  <a:rPr lang="fa-IR" sz="2000" dirty="0" smtClean="0">
                    <a:cs typeface="B Koodak" panose="00000700000000000000" pitchFamily="2" charset="-78"/>
                  </a:rPr>
                  <a:t>هم ضرب کنیم.</a:t>
                </a:r>
              </a:p>
              <a:p>
                <a:pPr marL="0" indent="0">
                  <a:lnSpc>
                    <a:spcPct val="150000"/>
                  </a:lnSpc>
                  <a:buNone/>
                </a:pPr>
                <a:r>
                  <a:rPr lang="fa-IR" sz="2000" dirty="0">
                    <a:cs typeface="B Koodak" panose="00000700000000000000" pitchFamily="2" charset="-78"/>
                  </a:rPr>
                  <a:t> </a:t>
                </a:r>
                <a:r>
                  <a:rPr lang="fa-IR" sz="2000" dirty="0" smtClean="0">
                    <a:cs typeface="B Koodak" panose="00000700000000000000" pitchFamily="2" charset="-78"/>
                  </a:rPr>
                  <a:t>                                </a:t>
                </a:r>
                <a14:m>
                  <m:oMath xmlns:m="http://schemas.openxmlformats.org/officeDocument/2006/math">
                    <m:r>
                      <a:rPr lang="fa-IR" sz="2000" b="0" i="1" smtClean="0">
                        <a:latin typeface="Cambria Math" panose="02040503050406030204" pitchFamily="18" charset="0"/>
                        <a:cs typeface="B Koodak" panose="00000700000000000000" pitchFamily="2" charset="-78"/>
                      </a:rPr>
                      <m:t>36</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24</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10368</m:t>
                    </m:r>
                  </m:oMath>
                </a14:m>
                <a:endParaRPr lang="fa-IR" sz="2000" dirty="0">
                  <a:cs typeface="B Koodak" panose="000007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522515"/>
                <a:ext cx="10844348" cy="5268686"/>
              </a:xfrm>
              <a:blipFill>
                <a:blip r:embed="rId2"/>
                <a:stretch>
                  <a:fillRect r="-675"/>
                </a:stretch>
              </a:blipFill>
            </p:spPr>
            <p:txBody>
              <a:bodyPr/>
              <a:lstStyle/>
              <a:p>
                <a:r>
                  <a:rPr lang="fa-IR">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2321203584"/>
              </p:ext>
            </p:extLst>
          </p:nvPr>
        </p:nvGraphicFramePr>
        <p:xfrm>
          <a:off x="1915886" y="1921447"/>
          <a:ext cx="3489234" cy="3260152"/>
        </p:xfrm>
        <a:graphic>
          <a:graphicData uri="http://schemas.openxmlformats.org/drawingml/2006/table">
            <a:tbl>
              <a:tblPr rtl="1" firstRow="1" bandRow="1">
                <a:tableStyleId>{5C22544A-7EE6-4342-B048-85BDC9FD1C3A}</a:tableStyleId>
              </a:tblPr>
              <a:tblGrid>
                <a:gridCol w="1163078">
                  <a:extLst>
                    <a:ext uri="{9D8B030D-6E8A-4147-A177-3AD203B41FA5}">
                      <a16:colId xmlns:a16="http://schemas.microsoft.com/office/drawing/2014/main" val="2285082220"/>
                    </a:ext>
                  </a:extLst>
                </a:gridCol>
                <a:gridCol w="1163078">
                  <a:extLst>
                    <a:ext uri="{9D8B030D-6E8A-4147-A177-3AD203B41FA5}">
                      <a16:colId xmlns:a16="http://schemas.microsoft.com/office/drawing/2014/main" val="1107484506"/>
                    </a:ext>
                  </a:extLst>
                </a:gridCol>
                <a:gridCol w="1163078">
                  <a:extLst>
                    <a:ext uri="{9D8B030D-6E8A-4147-A177-3AD203B41FA5}">
                      <a16:colId xmlns:a16="http://schemas.microsoft.com/office/drawing/2014/main" val="1583351990"/>
                    </a:ext>
                  </a:extLst>
                </a:gridCol>
              </a:tblGrid>
              <a:tr h="815038">
                <a:tc>
                  <a:txBody>
                    <a:bodyPr/>
                    <a:lstStyle/>
                    <a:p>
                      <a:pPr algn="ctr" rtl="1"/>
                      <a:r>
                        <a:rPr lang="fa-IR" dirty="0" smtClean="0">
                          <a:cs typeface="B Koodak" panose="00000700000000000000" pitchFamily="2" charset="-78"/>
                        </a:rPr>
                        <a:t>36</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3</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طول</a:t>
                      </a:r>
                      <a:endParaRPr lang="fa-IR" dirty="0">
                        <a:cs typeface="B Koodak" panose="00000700000000000000" pitchFamily="2" charset="-78"/>
                      </a:endParaRPr>
                    </a:p>
                  </a:txBody>
                  <a:tcPr anchor="ctr"/>
                </a:tc>
                <a:extLst>
                  <a:ext uri="{0D108BD9-81ED-4DB2-BD59-A6C34878D82A}">
                    <a16:rowId xmlns:a16="http://schemas.microsoft.com/office/drawing/2014/main" val="1405215774"/>
                  </a:ext>
                </a:extLst>
              </a:tr>
              <a:tr h="815038">
                <a:tc>
                  <a:txBody>
                    <a:bodyPr/>
                    <a:lstStyle/>
                    <a:p>
                      <a:pPr algn="ctr" rtl="1"/>
                      <a:r>
                        <a:rPr lang="fa-IR" dirty="0" smtClean="0">
                          <a:cs typeface="B Koodak" panose="00000700000000000000" pitchFamily="2" charset="-78"/>
                        </a:rPr>
                        <a:t>24</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2</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عرض</a:t>
                      </a:r>
                      <a:endParaRPr lang="fa-IR" dirty="0">
                        <a:cs typeface="B Koodak" panose="00000700000000000000" pitchFamily="2" charset="-78"/>
                      </a:endParaRPr>
                    </a:p>
                  </a:txBody>
                  <a:tcPr anchor="ctr"/>
                </a:tc>
                <a:extLst>
                  <a:ext uri="{0D108BD9-81ED-4DB2-BD59-A6C34878D82A}">
                    <a16:rowId xmlns:a16="http://schemas.microsoft.com/office/drawing/2014/main" val="3253550885"/>
                  </a:ext>
                </a:extLst>
              </a:tr>
              <a:tr h="815038">
                <a:tc>
                  <a:txBody>
                    <a:bodyPr/>
                    <a:lstStyle/>
                    <a:p>
                      <a:pPr algn="ctr" rtl="1"/>
                      <a:r>
                        <a:rPr lang="fa-IR" dirty="0" smtClean="0">
                          <a:cs typeface="B Koodak" panose="00000700000000000000" pitchFamily="2" charset="-78"/>
                        </a:rPr>
                        <a:t>12</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1</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ارتفاع</a:t>
                      </a:r>
                      <a:endParaRPr lang="fa-IR" dirty="0">
                        <a:cs typeface="B Koodak" panose="00000700000000000000" pitchFamily="2" charset="-78"/>
                      </a:endParaRPr>
                    </a:p>
                  </a:txBody>
                  <a:tcPr anchor="ctr"/>
                </a:tc>
                <a:extLst>
                  <a:ext uri="{0D108BD9-81ED-4DB2-BD59-A6C34878D82A}">
                    <a16:rowId xmlns:a16="http://schemas.microsoft.com/office/drawing/2014/main" val="2570317165"/>
                  </a:ext>
                </a:extLst>
              </a:tr>
              <a:tr h="815038">
                <a:tc>
                  <a:txBody>
                    <a:bodyPr/>
                    <a:lstStyle/>
                    <a:p>
                      <a:pPr algn="ctr" rtl="1"/>
                      <a:r>
                        <a:rPr lang="fa-IR" dirty="0" smtClean="0">
                          <a:cs typeface="B Koodak" panose="00000700000000000000" pitchFamily="2" charset="-78"/>
                        </a:rPr>
                        <a:t>72</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6</a:t>
                      </a:r>
                      <a:endParaRPr lang="fa-IR" dirty="0">
                        <a:cs typeface="B Koodak" panose="00000700000000000000" pitchFamily="2" charset="-78"/>
                      </a:endParaRPr>
                    </a:p>
                  </a:txBody>
                  <a:tcPr anchor="ctr"/>
                </a:tc>
                <a:tc>
                  <a:txBody>
                    <a:bodyPr/>
                    <a:lstStyle/>
                    <a:p>
                      <a:pPr algn="ctr" rtl="1"/>
                      <a:r>
                        <a:rPr lang="fa-IR" dirty="0" smtClean="0">
                          <a:cs typeface="B Koodak" panose="00000700000000000000" pitchFamily="2" charset="-78"/>
                        </a:rPr>
                        <a:t>مجموع</a:t>
                      </a:r>
                      <a:endParaRPr lang="fa-IR" dirty="0">
                        <a:cs typeface="B Koodak" panose="00000700000000000000" pitchFamily="2" charset="-78"/>
                      </a:endParaRPr>
                    </a:p>
                  </a:txBody>
                  <a:tcPr anchor="ctr"/>
                </a:tc>
                <a:extLst>
                  <a:ext uri="{0D108BD9-81ED-4DB2-BD59-A6C34878D82A}">
                    <a16:rowId xmlns:a16="http://schemas.microsoft.com/office/drawing/2014/main" val="538656145"/>
                  </a:ext>
                </a:extLst>
              </a:tr>
            </a:tbl>
          </a:graphicData>
        </a:graphic>
      </p:graphicFrame>
    </p:spTree>
    <p:extLst>
      <p:ext uri="{BB962C8B-B14F-4D97-AF65-F5344CB8AC3E}">
        <p14:creationId xmlns:p14="http://schemas.microsoft.com/office/powerpoint/2010/main" val="9853724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234</TotalTime>
  <Words>546</Words>
  <Application>Microsoft Office PowerPoint</Application>
  <PresentationFormat>Widescreen</PresentationFormat>
  <Paragraphs>80</Paragraphs>
  <Slides>12</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 Koodak</vt:lpstr>
      <vt:lpstr>Calibri</vt:lpstr>
      <vt:lpstr>Calibri Light</vt:lpstr>
      <vt:lpstr>Cambria Math</vt:lpstr>
      <vt:lpstr>Celestial</vt:lpstr>
      <vt:lpstr>                مار و پله پایه پنجم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مار و پله پایه پنجم</dc:title>
  <dc:creator>فاطمه قاسمی</dc:creator>
  <cp:lastModifiedBy>فاطمه قاسمی</cp:lastModifiedBy>
  <cp:revision>24</cp:revision>
  <dcterms:created xsi:type="dcterms:W3CDTF">2020-04-25T14:11:51Z</dcterms:created>
  <dcterms:modified xsi:type="dcterms:W3CDTF">2020-04-25T18:13:51Z</dcterms:modified>
</cp:coreProperties>
</file>