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44" r:id="rId1"/>
  </p:sldMasterIdLst>
  <p:sldIdLst>
    <p:sldId id="256" r:id="rId2"/>
    <p:sldId id="257" r:id="rId3"/>
    <p:sldId id="258" r:id="rId4"/>
    <p:sldId id="259" r:id="rId5"/>
    <p:sldId id="260" r:id="rId6"/>
    <p:sldId id="261" r:id="rId7"/>
    <p:sldId id="262" r:id="rId8"/>
    <p:sldId id="263" r:id="rId9"/>
    <p:sldId id="264" r:id="rId1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0CBDD"/>
    <a:srgbClr val="70CBD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8" d="100"/>
          <a:sy n="88" d="100"/>
        </p:scale>
        <p:origin x="494"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fa-IR"/>
              <a:t>نمودار تعداد برگه ها</a:t>
            </a:r>
            <a:endParaRPr lang="en-US"/>
          </a:p>
        </c:rich>
      </c:tx>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fa-IR"/>
        </a:p>
      </c:txPr>
    </c:title>
    <c:autoTitleDeleted val="0"/>
    <c:plotArea>
      <c:layout/>
      <c:barChart>
        <c:barDir val="col"/>
        <c:grouping val="stacked"/>
        <c:varyColors val="0"/>
        <c:ser>
          <c:idx val="0"/>
          <c:order val="0"/>
          <c:tx>
            <c:strRef>
              <c:f>Sheet1!$B$1</c:f>
              <c:strCache>
                <c:ptCount val="1"/>
                <c:pt idx="0">
                  <c:v>تعداد</c:v>
                </c:pt>
              </c:strCache>
            </c:strRef>
          </c:tx>
          <c:spPr>
            <a:solidFill>
              <a:schemeClr val="accent1"/>
            </a:solidFill>
            <a:ln>
              <a:noFill/>
            </a:ln>
            <a:effectLst/>
          </c:spPr>
          <c:invertIfNegative val="0"/>
          <c:cat>
            <c:strRef>
              <c:f>Sheet1!$A$2:$A$6</c:f>
              <c:strCache>
                <c:ptCount val="5"/>
                <c:pt idx="0">
                  <c:v>شنبه</c:v>
                </c:pt>
                <c:pt idx="1">
                  <c:v>یکشنبه</c:v>
                </c:pt>
                <c:pt idx="2">
                  <c:v>دوشنبه</c:v>
                </c:pt>
                <c:pt idx="3">
                  <c:v>سه شنبه</c:v>
                </c:pt>
                <c:pt idx="4">
                  <c:v>چهارشنبه</c:v>
                </c:pt>
              </c:strCache>
            </c:strRef>
          </c:cat>
          <c:val>
            <c:numRef>
              <c:f>Sheet1!$B$2:$B$6</c:f>
              <c:numCache>
                <c:formatCode>General</c:formatCode>
                <c:ptCount val="5"/>
                <c:pt idx="0">
                  <c:v>110</c:v>
                </c:pt>
                <c:pt idx="1">
                  <c:v>90</c:v>
                </c:pt>
                <c:pt idx="2">
                  <c:v>110</c:v>
                </c:pt>
                <c:pt idx="3">
                  <c:v>80</c:v>
                </c:pt>
                <c:pt idx="4">
                  <c:v>140</c:v>
                </c:pt>
              </c:numCache>
            </c:numRef>
          </c:val>
          <c:extLst>
            <c:ext xmlns:c16="http://schemas.microsoft.com/office/drawing/2014/chart" uri="{C3380CC4-5D6E-409C-BE32-E72D297353CC}">
              <c16:uniqueId val="{00000000-3289-4449-A0F8-7DE3A6404DCA}"/>
            </c:ext>
          </c:extLst>
        </c:ser>
        <c:ser>
          <c:idx val="1"/>
          <c:order val="1"/>
          <c:tx>
            <c:strRef>
              <c:f>Sheet1!$C$1</c:f>
              <c:strCache>
                <c:ptCount val="1"/>
                <c:pt idx="0">
                  <c:v>Column1</c:v>
                </c:pt>
              </c:strCache>
            </c:strRef>
          </c:tx>
          <c:spPr>
            <a:solidFill>
              <a:schemeClr val="accent2"/>
            </a:solidFill>
            <a:ln>
              <a:noFill/>
            </a:ln>
            <a:effectLst/>
          </c:spPr>
          <c:invertIfNegative val="0"/>
          <c:cat>
            <c:strRef>
              <c:f>Sheet1!$A$2:$A$6</c:f>
              <c:strCache>
                <c:ptCount val="5"/>
                <c:pt idx="0">
                  <c:v>شنبه</c:v>
                </c:pt>
                <c:pt idx="1">
                  <c:v>یکشنبه</c:v>
                </c:pt>
                <c:pt idx="2">
                  <c:v>دوشنبه</c:v>
                </c:pt>
                <c:pt idx="3">
                  <c:v>سه شنبه</c:v>
                </c:pt>
                <c:pt idx="4">
                  <c:v>چهارشنبه</c:v>
                </c:pt>
              </c:strCache>
            </c:strRef>
          </c:cat>
          <c:val>
            <c:numRef>
              <c:f>Sheet1!$C$2:$C$6</c:f>
              <c:numCache>
                <c:formatCode>General</c:formatCode>
                <c:ptCount val="5"/>
                <c:pt idx="0">
                  <c:v>0</c:v>
                </c:pt>
                <c:pt idx="1">
                  <c:v>0</c:v>
                </c:pt>
                <c:pt idx="2">
                  <c:v>0</c:v>
                </c:pt>
                <c:pt idx="3">
                  <c:v>0</c:v>
                </c:pt>
                <c:pt idx="4">
                  <c:v>0</c:v>
                </c:pt>
              </c:numCache>
            </c:numRef>
          </c:val>
          <c:extLst>
            <c:ext xmlns:c16="http://schemas.microsoft.com/office/drawing/2014/chart" uri="{C3380CC4-5D6E-409C-BE32-E72D297353CC}">
              <c16:uniqueId val="{00000001-3289-4449-A0F8-7DE3A6404DCA}"/>
            </c:ext>
          </c:extLst>
        </c:ser>
        <c:ser>
          <c:idx val="2"/>
          <c:order val="2"/>
          <c:tx>
            <c:strRef>
              <c:f>Sheet1!$D$1</c:f>
              <c:strCache>
                <c:ptCount val="1"/>
                <c:pt idx="0">
                  <c:v>Column2</c:v>
                </c:pt>
              </c:strCache>
            </c:strRef>
          </c:tx>
          <c:spPr>
            <a:solidFill>
              <a:schemeClr val="accent3"/>
            </a:solidFill>
            <a:ln>
              <a:noFill/>
            </a:ln>
            <a:effectLst/>
          </c:spPr>
          <c:invertIfNegative val="0"/>
          <c:cat>
            <c:strRef>
              <c:f>Sheet1!$A$2:$A$6</c:f>
              <c:strCache>
                <c:ptCount val="5"/>
                <c:pt idx="0">
                  <c:v>شنبه</c:v>
                </c:pt>
                <c:pt idx="1">
                  <c:v>یکشنبه</c:v>
                </c:pt>
                <c:pt idx="2">
                  <c:v>دوشنبه</c:v>
                </c:pt>
                <c:pt idx="3">
                  <c:v>سه شنبه</c:v>
                </c:pt>
                <c:pt idx="4">
                  <c:v>چهارشنبه</c:v>
                </c:pt>
              </c:strCache>
            </c:strRef>
          </c:cat>
          <c:val>
            <c:numRef>
              <c:f>Sheet1!$D$2:$D$6</c:f>
              <c:numCache>
                <c:formatCode>General</c:formatCode>
                <c:ptCount val="5"/>
                <c:pt idx="0">
                  <c:v>0</c:v>
                </c:pt>
                <c:pt idx="1">
                  <c:v>0</c:v>
                </c:pt>
                <c:pt idx="2">
                  <c:v>0</c:v>
                </c:pt>
                <c:pt idx="3">
                  <c:v>0</c:v>
                </c:pt>
                <c:pt idx="4">
                  <c:v>0</c:v>
                </c:pt>
              </c:numCache>
            </c:numRef>
          </c:val>
          <c:extLst>
            <c:ext xmlns:c16="http://schemas.microsoft.com/office/drawing/2014/chart" uri="{C3380CC4-5D6E-409C-BE32-E72D297353CC}">
              <c16:uniqueId val="{00000002-3289-4449-A0F8-7DE3A6404DCA}"/>
            </c:ext>
          </c:extLst>
        </c:ser>
        <c:dLbls>
          <c:showLegendKey val="0"/>
          <c:showVal val="0"/>
          <c:showCatName val="0"/>
          <c:showSerName val="0"/>
          <c:showPercent val="0"/>
          <c:showBubbleSize val="0"/>
        </c:dLbls>
        <c:gapWidth val="150"/>
        <c:overlap val="100"/>
        <c:axId val="2053043056"/>
        <c:axId val="2053038896"/>
      </c:barChart>
      <c:catAx>
        <c:axId val="20530430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a-IR"/>
          </a:p>
        </c:txPr>
        <c:crossAx val="2053038896"/>
        <c:crosses val="autoZero"/>
        <c:auto val="1"/>
        <c:lblAlgn val="ctr"/>
        <c:lblOffset val="100"/>
        <c:noMultiLvlLbl val="0"/>
      </c:catAx>
      <c:valAx>
        <c:axId val="205303889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a-IR"/>
          </a:p>
        </c:txPr>
        <c:crossAx val="2053043056"/>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a-IR"/>
        </a:p>
      </c:txPr>
    </c:legend>
    <c:plotVisOnly val="1"/>
    <c:dispBlanksAs val="gap"/>
    <c:showDLblsOverMax val="0"/>
  </c:chart>
  <c:spPr>
    <a:noFill/>
    <a:ln>
      <a:noFill/>
    </a:ln>
    <a:effectLst/>
  </c:spPr>
  <c:txPr>
    <a:bodyPr/>
    <a:lstStyle/>
    <a:p>
      <a:pPr>
        <a:defRPr/>
      </a:pPr>
      <a:endParaRPr lang="fa-I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smtClean="0"/>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08B9EBBA-996F-894A-B54A-D6246ED52CEA}" type="datetimeFigureOut">
              <a:rPr lang="en-US" smtClean="0"/>
              <a:pPr/>
              <a:t>5/2/2020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7969834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09B482E8-6E0E-1B4F-B1FD-C69DB9E858D9}" type="datetimeFigureOut">
              <a:rPr lang="en-US" smtClean="0"/>
              <a:pPr/>
              <a:t>5/2/2020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742049742"/>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smtClean="0"/>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4" name="Date Placeholder 3"/>
          <p:cNvSpPr>
            <a:spLocks noGrp="1"/>
          </p:cNvSpPr>
          <p:nvPr>
            <p:ph type="dt" sz="half" idx="10"/>
          </p:nvPr>
        </p:nvSpPr>
        <p:spPr/>
        <p:txBody>
          <a:bodyPr/>
          <a:lstStyle/>
          <a:p>
            <a:fld id="{09B482E8-6E0E-1B4F-B1FD-C69DB9E858D9}" type="datetimeFigureOut">
              <a:rPr lang="en-US" smtClean="0"/>
              <a:pPr/>
              <a:t>5/2/2020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304761442"/>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smtClean="0"/>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smtClean="0"/>
              <a:t>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4" name="Date Placeholder 3"/>
          <p:cNvSpPr>
            <a:spLocks noGrp="1"/>
          </p:cNvSpPr>
          <p:nvPr>
            <p:ph type="dt" sz="half" idx="10"/>
          </p:nvPr>
        </p:nvSpPr>
        <p:spPr/>
        <p:txBody>
          <a:bodyPr/>
          <a:lstStyle/>
          <a:p>
            <a:fld id="{8DFA1846-DA80-1C48-A609-854EA85C59AD}" type="datetimeFigureOut">
              <a:rPr lang="en-US" smtClean="0"/>
              <a:pPr/>
              <a:t>5/2/2020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29243557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FBF54567-0DE4-3F47-BF90-CB84690072F9}" type="datetimeFigureOut">
              <a:rPr lang="en-US" smtClean="0"/>
              <a:pPr/>
              <a:t>5/2/2020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2754546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09B482E8-6E0E-1B4F-B1FD-C69DB9E858D9}" type="datetimeFigureOut">
              <a:rPr lang="en-US" smtClean="0"/>
              <a:pPr/>
              <a:t>5/2/2020</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983049584"/>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09B482E8-6E0E-1B4F-B1FD-C69DB9E858D9}" type="datetimeFigureOut">
              <a:rPr lang="en-US" smtClean="0"/>
              <a:pPr/>
              <a:t>5/2/2020</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826165939"/>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6C52C72-DE31-F449-A4ED-4C594FD91407}" type="datetimeFigureOut">
              <a:rPr lang="en-US" smtClean="0"/>
              <a:pPr/>
              <a:t>5/2/2020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1917835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D62726E-379B-B349-9EED-81ED093FA806}" type="datetimeFigureOut">
              <a:rPr lang="en-US" smtClean="0"/>
              <a:pPr/>
              <a:t>5/2/2020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3507521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p:txBody>
          <a:bodyPr/>
          <a:lstStyle/>
          <a:p>
            <a:fld id="{9B3A1323-8D79-1946-B0D7-40001CF92E9D}" type="datetimeFigureOut">
              <a:rPr lang="en-US" smtClean="0"/>
              <a:pPr/>
              <a:t>5/2/2020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7989433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8DFA1846-DA80-1C48-A609-854EA85C59AD}" type="datetimeFigureOut">
              <a:rPr lang="en-US" smtClean="0"/>
              <a:pPr/>
              <a:t>5/2/2020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9218913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57302355-E14B-8545-A8F8-0FE83CC9D524}" type="datetimeFigureOut">
              <a:rPr lang="en-US" smtClean="0"/>
              <a:pPr/>
              <a:t>5/2/2020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5779711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02640F58-564D-2B4F-AE67-E407BA4FCF45}" type="datetimeFigureOut">
              <a:rPr lang="en-US" smtClean="0"/>
              <a:pPr/>
              <a:t>5/2/2020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085558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7" name="Date Placeholder 2"/>
          <p:cNvSpPr>
            <a:spLocks noGrp="1"/>
          </p:cNvSpPr>
          <p:nvPr>
            <p:ph type="dt" sz="half" idx="10"/>
          </p:nvPr>
        </p:nvSpPr>
        <p:spPr/>
        <p:txBody>
          <a:bodyPr/>
          <a:lstStyle/>
          <a:p>
            <a:fld id="{F13A34C8-038E-2045-AF43-DF7DBB8E0E9E}" type="datetimeFigureOut">
              <a:rPr lang="en-US" smtClean="0"/>
              <a:pPr/>
              <a:t>5/2/2020</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2529589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8818C68F-D26B-8F47-958C-23B49CF8A634}" type="datetimeFigureOut">
              <a:rPr lang="en-US" smtClean="0"/>
              <a:pPr/>
              <a:t>5/2/2020</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1707411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7" name="Date Placeholder 4"/>
          <p:cNvSpPr>
            <a:spLocks noGrp="1"/>
          </p:cNvSpPr>
          <p:nvPr>
            <p:ph type="dt" sz="half" idx="10"/>
          </p:nvPr>
        </p:nvSpPr>
        <p:spPr/>
        <p:txBody>
          <a:bodyPr/>
          <a:lstStyle/>
          <a:p>
            <a:fld id="{D0DF5E60-9974-AC48-9591-99C2BB44B7CF}" type="datetimeFigureOut">
              <a:rPr lang="en-US" smtClean="0"/>
              <a:pPr/>
              <a:t>5/2/2020</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8174902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18C79C5D-2A6F-F04D-97DA-BEF2467B64E4}" type="datetimeFigureOut">
              <a:rPr lang="en-US" smtClean="0"/>
              <a:pPr/>
              <a:t>5/2/2020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4996402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09B482E8-6E0E-1B4F-B1FD-C69DB9E858D9}" type="datetimeFigureOut">
              <a:rPr lang="en-US" smtClean="0"/>
              <a:pPr/>
              <a:t>5/2/2020</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397517778"/>
      </p:ext>
    </p:extLst>
  </p:cSld>
  <p:clrMap bg1="dk1" tx1="lt1" bg2="dk2" tx2="lt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 id="2147483757" r:id="rId13"/>
    <p:sldLayoutId id="2147483758" r:id="rId14"/>
    <p:sldLayoutId id="2147483759" r:id="rId15"/>
    <p:sldLayoutId id="2147483760" r:id="rId16"/>
    <p:sldLayoutId id="2147483761" r:id="rId17"/>
  </p:sldLayoutIdLst>
  <p:hf sldNum="0" hdr="0" ftr="0" dt="0"/>
  <p:txStyles>
    <p:titleStyle>
      <a:lvl1pPr algn="l" defTabSz="457200" rtl="1" eaLnBrk="1" latinLnBrk="0" hangingPunct="1">
        <a:spcBef>
          <a:spcPct val="0"/>
        </a:spcBef>
        <a:buNone/>
        <a:defRPr sz="4200" b="0" i="0" kern="1200">
          <a:solidFill>
            <a:schemeClr val="tx2"/>
          </a:solidFill>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p:titleStyle>
    <p:bodyStyle>
      <a:lvl1pPr marL="342900" indent="-342900" algn="r" defTabSz="457200" rtl="1"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r" defTabSz="457200" rtl="1"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r" defTabSz="457200" rtl="1"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r" defTabSz="457200" rtl="1"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r" defTabSz="457200" rtl="1"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r" defTabSz="457200" rtl="1"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r" defTabSz="457200" rtl="1"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r" defTabSz="457200" rtl="1"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r" defTabSz="457200" rtl="1"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r" defTabSz="457200" rtl="1" eaLnBrk="1" latinLnBrk="0" hangingPunct="1">
        <a:defRPr sz="1800" kern="1200">
          <a:solidFill>
            <a:schemeClr val="tx1"/>
          </a:solidFill>
          <a:latin typeface="+mn-lt"/>
          <a:ea typeface="+mn-ea"/>
          <a:cs typeface="+mn-cs"/>
        </a:defRPr>
      </a:lvl1pPr>
      <a:lvl2pPr marL="457200" algn="r" defTabSz="457200" rtl="1" eaLnBrk="1" latinLnBrk="0" hangingPunct="1">
        <a:defRPr sz="1800" kern="1200">
          <a:solidFill>
            <a:schemeClr val="tx1"/>
          </a:solidFill>
          <a:latin typeface="+mn-lt"/>
          <a:ea typeface="+mn-ea"/>
          <a:cs typeface="+mn-cs"/>
        </a:defRPr>
      </a:lvl2pPr>
      <a:lvl3pPr marL="914400" algn="r" defTabSz="457200" rtl="1" eaLnBrk="1" latinLnBrk="0" hangingPunct="1">
        <a:defRPr sz="1800" kern="1200">
          <a:solidFill>
            <a:schemeClr val="tx1"/>
          </a:solidFill>
          <a:latin typeface="+mn-lt"/>
          <a:ea typeface="+mn-ea"/>
          <a:cs typeface="+mn-cs"/>
        </a:defRPr>
      </a:lvl3pPr>
      <a:lvl4pPr marL="1371600" algn="r" defTabSz="457200" rtl="1" eaLnBrk="1" latinLnBrk="0" hangingPunct="1">
        <a:defRPr sz="1800" kern="1200">
          <a:solidFill>
            <a:schemeClr val="tx1"/>
          </a:solidFill>
          <a:latin typeface="+mn-lt"/>
          <a:ea typeface="+mn-ea"/>
          <a:cs typeface="+mn-cs"/>
        </a:defRPr>
      </a:lvl4pPr>
      <a:lvl5pPr marL="1828800" algn="r" defTabSz="457200" rtl="1" eaLnBrk="1" latinLnBrk="0" hangingPunct="1">
        <a:defRPr sz="1800" kern="1200">
          <a:solidFill>
            <a:schemeClr val="tx1"/>
          </a:solidFill>
          <a:latin typeface="+mn-lt"/>
          <a:ea typeface="+mn-ea"/>
          <a:cs typeface="+mn-cs"/>
        </a:defRPr>
      </a:lvl5pPr>
      <a:lvl6pPr marL="2286000" algn="r" defTabSz="457200" rtl="1" eaLnBrk="1" latinLnBrk="0" hangingPunct="1">
        <a:defRPr sz="1800" kern="1200">
          <a:solidFill>
            <a:schemeClr val="tx1"/>
          </a:solidFill>
          <a:latin typeface="+mn-lt"/>
          <a:ea typeface="+mn-ea"/>
          <a:cs typeface="+mn-cs"/>
        </a:defRPr>
      </a:lvl6pPr>
      <a:lvl7pPr marL="2743200" algn="r" defTabSz="457200" rtl="1" eaLnBrk="1" latinLnBrk="0" hangingPunct="1">
        <a:defRPr sz="1800" kern="1200">
          <a:solidFill>
            <a:schemeClr val="tx1"/>
          </a:solidFill>
          <a:latin typeface="+mn-lt"/>
          <a:ea typeface="+mn-ea"/>
          <a:cs typeface="+mn-cs"/>
        </a:defRPr>
      </a:lvl7pPr>
      <a:lvl8pPr marL="3200400" algn="r" defTabSz="457200" rtl="1" eaLnBrk="1" latinLnBrk="0" hangingPunct="1">
        <a:defRPr sz="1800" kern="1200">
          <a:solidFill>
            <a:schemeClr val="tx1"/>
          </a:solidFill>
          <a:latin typeface="+mn-lt"/>
          <a:ea typeface="+mn-ea"/>
          <a:cs typeface="+mn-cs"/>
        </a:defRPr>
      </a:lvl8pPr>
      <a:lvl9pPr marL="3657600" algn="r" defTabSz="4572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8.png"/><Relationship Id="rId4" Type="http://schemas.openxmlformats.org/officeDocument/2006/relationships/chart" Target="../charts/chart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80.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8.png"/><Relationship Id="rId4" Type="http://schemas.openxmlformats.org/officeDocument/2006/relationships/image" Target="../media/image9.jp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8.png"/><Relationship Id="rId5" Type="http://schemas.openxmlformats.org/officeDocument/2006/relationships/image" Target="../media/image10.jp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8.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8.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chor="ctr"/>
          <a:lstStyle/>
          <a:p>
            <a:pPr algn="r"/>
            <a:r>
              <a:rPr lang="fa-IR" sz="6000" dirty="0" smtClean="0">
                <a:cs typeface="B Koodak" panose="00000700000000000000" pitchFamily="2" charset="-78"/>
              </a:rPr>
              <a:t>تمرینهای صفحه 133 کتاب</a:t>
            </a:r>
            <a:endParaRPr lang="fa-IR" sz="6000" dirty="0">
              <a:cs typeface="B Koodak" panose="00000700000000000000" pitchFamily="2" charset="-78"/>
            </a:endParaRPr>
          </a:p>
        </p:txBody>
      </p:sp>
      <p:sp>
        <p:nvSpPr>
          <p:cNvPr id="3" name="Subtitle 2"/>
          <p:cNvSpPr>
            <a:spLocks noGrp="1"/>
          </p:cNvSpPr>
          <p:nvPr>
            <p:ph type="subTitle" idx="1"/>
          </p:nvPr>
        </p:nvSpPr>
        <p:spPr>
          <a:xfrm>
            <a:off x="810001" y="4929051"/>
            <a:ext cx="10572000" cy="786770"/>
          </a:xfrm>
        </p:spPr>
        <p:txBody>
          <a:bodyPr anchor="ctr"/>
          <a:lstStyle/>
          <a:p>
            <a:pPr algn="r"/>
            <a:r>
              <a:rPr lang="fa-IR" dirty="0" smtClean="0">
                <a:cs typeface="B Koodak" panose="00000700000000000000" pitchFamily="2" charset="-78"/>
              </a:rPr>
              <a:t>                                                                                                                                                تهیه کننده: فاطمه قاسمی</a:t>
            </a:r>
            <a:endParaRPr lang="fa-IR" dirty="0">
              <a:cs typeface="B Koodak" panose="00000700000000000000" pitchFamily="2" charset="-78"/>
            </a:endParaRPr>
          </a:p>
        </p:txBody>
      </p:sp>
    </p:spTree>
    <p:extLst>
      <p:ext uri="{BB962C8B-B14F-4D97-AF65-F5344CB8AC3E}">
        <p14:creationId xmlns:p14="http://schemas.microsoft.com/office/powerpoint/2010/main" val="304110150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1053738" y="566058"/>
                <a:ext cx="10241280" cy="5682342"/>
              </a:xfrm>
            </p:spPr>
            <p:txBody>
              <a:bodyPr>
                <a:normAutofit/>
              </a:bodyPr>
              <a:lstStyle/>
              <a:p>
                <a:pPr marL="0" indent="0">
                  <a:lnSpc>
                    <a:spcPct val="150000"/>
                  </a:lnSpc>
                  <a:buNone/>
                </a:pPr>
                <a:r>
                  <a:rPr lang="fa-IR" dirty="0" smtClean="0">
                    <a:cs typeface="B Koodak" panose="00000700000000000000" pitchFamily="2" charset="-78"/>
                  </a:rPr>
                  <a:t>علی 460 سانتی متر راه را با 10 قدم طی کرده است. میانگین طول قدمهای او چند سانتی متر است؟</a:t>
                </a:r>
              </a:p>
              <a:p>
                <a:pPr marL="0" indent="0">
                  <a:lnSpc>
                    <a:spcPct val="150000"/>
                  </a:lnSpc>
                  <a:buNone/>
                </a:pPr>
                <a:r>
                  <a:rPr lang="fa-IR" dirty="0">
                    <a:cs typeface="B Koodak" panose="00000700000000000000" pitchFamily="2" charset="-78"/>
                  </a:rPr>
                  <a:t> </a:t>
                </a:r>
                <a:r>
                  <a:rPr lang="fa-IR" dirty="0" smtClean="0">
                    <a:cs typeface="B Koodak" panose="00000700000000000000" pitchFamily="2" charset="-78"/>
                  </a:rPr>
                  <a:t>     او به طور میانگین در هر قدم 46 سانتی متر جلو رفته است.                                                </a:t>
                </a:r>
                <a14:m>
                  <m:oMath xmlns:m="http://schemas.openxmlformats.org/officeDocument/2006/math">
                    <m:r>
                      <a:rPr lang="fa-IR" b="0" i="1" smtClean="0">
                        <a:latin typeface="Cambria Math" panose="02040503050406030204" pitchFamily="18" charset="0"/>
                        <a:cs typeface="B Koodak" panose="00000700000000000000" pitchFamily="2" charset="-78"/>
                      </a:rPr>
                      <m:t>460</m:t>
                    </m:r>
                    <m:r>
                      <a:rPr lang="fa-IR" b="0" i="1" smtClean="0">
                        <a:latin typeface="Cambria Math" panose="02040503050406030204" pitchFamily="18" charset="0"/>
                        <a:ea typeface="Cambria Math" panose="02040503050406030204" pitchFamily="18" charset="0"/>
                        <a:cs typeface="B Koodak" panose="00000700000000000000" pitchFamily="2" charset="-78"/>
                      </a:rPr>
                      <m:t>÷</m:t>
                    </m:r>
                    <m:r>
                      <a:rPr lang="fa-IR" b="0" i="1" smtClean="0">
                        <a:latin typeface="Cambria Math" panose="02040503050406030204" pitchFamily="18" charset="0"/>
                        <a:ea typeface="Cambria Math" panose="02040503050406030204" pitchFamily="18" charset="0"/>
                        <a:cs typeface="B Koodak" panose="00000700000000000000" pitchFamily="2" charset="-78"/>
                      </a:rPr>
                      <m:t>10</m:t>
                    </m:r>
                    <m:r>
                      <a:rPr lang="fa-IR" b="0" i="1" smtClean="0">
                        <a:latin typeface="Cambria Math" panose="02040503050406030204" pitchFamily="18" charset="0"/>
                        <a:ea typeface="Cambria Math" panose="02040503050406030204" pitchFamily="18" charset="0"/>
                        <a:cs typeface="B Koodak" panose="00000700000000000000" pitchFamily="2" charset="-78"/>
                      </a:rPr>
                      <m:t>=</m:t>
                    </m:r>
                    <m:r>
                      <a:rPr lang="fa-IR" b="0" i="1" smtClean="0">
                        <a:latin typeface="Cambria Math" panose="02040503050406030204" pitchFamily="18" charset="0"/>
                        <a:ea typeface="Cambria Math" panose="02040503050406030204" pitchFamily="18" charset="0"/>
                        <a:cs typeface="B Koodak" panose="00000700000000000000" pitchFamily="2" charset="-78"/>
                      </a:rPr>
                      <m:t>46</m:t>
                    </m:r>
                  </m:oMath>
                </a14:m>
                <a:r>
                  <a:rPr lang="fa-IR" dirty="0" smtClean="0">
                    <a:cs typeface="B Koodak" panose="00000700000000000000" pitchFamily="2" charset="-78"/>
                  </a:rPr>
                  <a:t> </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1053738" y="566058"/>
                <a:ext cx="10241280" cy="5682342"/>
              </a:xfrm>
              <a:blipFill>
                <a:blip r:embed="rId4"/>
                <a:stretch>
                  <a:fillRect r="-595"/>
                </a:stretch>
              </a:blipFill>
            </p:spPr>
            <p:txBody>
              <a:bodyPr/>
              <a:lstStyle/>
              <a:p>
                <a:r>
                  <a:rPr lang="fa-IR">
                    <a:noFill/>
                  </a:rPr>
                  <a:t> </a:t>
                </a:r>
              </a:p>
            </p:txBody>
          </p:sp>
        </mc:Fallback>
      </mc:AlternateContent>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51616" y="1902292"/>
            <a:ext cx="5135035" cy="4224188"/>
          </a:xfrm>
          <a:prstGeom prst="rect">
            <a:avLst/>
          </a:prstGeom>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521633" y="5039450"/>
            <a:ext cx="487363" cy="487363"/>
          </a:xfrm>
          <a:prstGeom prst="rect">
            <a:avLst/>
          </a:prstGeom>
        </p:spPr>
      </p:pic>
    </p:spTree>
    <p:extLst>
      <p:ext uri="{BB962C8B-B14F-4D97-AF65-F5344CB8AC3E}">
        <p14:creationId xmlns:p14="http://schemas.microsoft.com/office/powerpoint/2010/main" val="164398029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250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10194" y="679270"/>
            <a:ext cx="10276115" cy="5569130"/>
          </a:xfrm>
        </p:spPr>
        <p:txBody>
          <a:bodyPr>
            <a:normAutofit/>
          </a:bodyPr>
          <a:lstStyle/>
          <a:p>
            <a:pPr marL="0" indent="0">
              <a:lnSpc>
                <a:spcPct val="200000"/>
              </a:lnSpc>
              <a:buNone/>
            </a:pPr>
            <a:r>
              <a:rPr lang="fa-IR" dirty="0" smtClean="0">
                <a:cs typeface="B Koodak" panose="00000700000000000000" pitchFamily="2" charset="-78"/>
              </a:rPr>
              <a:t>2- </a:t>
            </a:r>
            <a:r>
              <a:rPr lang="fa-IR" dirty="0">
                <a:cs typeface="B Koodak" panose="00000700000000000000" pitchFamily="2" charset="-78"/>
              </a:rPr>
              <a:t>دانش آموزان کلاس پنجم کاغذهایی را که در طول یک هفته در مدرسه دور ریخته شده است، جمع آوری کرده اند.</a:t>
            </a:r>
          </a:p>
          <a:p>
            <a:pPr marL="0" indent="0">
              <a:lnSpc>
                <a:spcPct val="200000"/>
              </a:lnSpc>
              <a:buNone/>
            </a:pPr>
            <a:r>
              <a:rPr lang="fa-IR" dirty="0">
                <a:cs typeface="B Koodak" panose="00000700000000000000" pitchFamily="2" charset="-78"/>
              </a:rPr>
              <a:t>آنها می خواهند با استفاده از اطلاعات مربوط به این کاغذها توضیح دهند که اگر کاغذهای دور ریخته شده در طول سال تحصیلی بازیافت شوند از قطع چند درخت جلوگیری می شود.</a:t>
            </a:r>
          </a:p>
          <a:p>
            <a:pPr marL="0" indent="0">
              <a:lnSpc>
                <a:spcPct val="200000"/>
              </a:lnSpc>
              <a:buNone/>
            </a:pPr>
            <a:r>
              <a:rPr lang="fa-IR" dirty="0">
                <a:cs typeface="B Koodak" panose="00000700000000000000" pitchFamily="2" charset="-78"/>
              </a:rPr>
              <a:t>این داده ها به صورت تقریبی در نمودار زیر نمایش داده شده است.</a:t>
            </a:r>
          </a:p>
          <a:p>
            <a:pPr marL="0" indent="0">
              <a:lnSpc>
                <a:spcPct val="200000"/>
              </a:lnSpc>
              <a:buNone/>
            </a:pPr>
            <a:endParaRPr lang="fa-IR" dirty="0">
              <a:cs typeface="B Koodak" panose="00000700000000000000" pitchFamily="2" charset="-78"/>
            </a:endParaRPr>
          </a:p>
        </p:txBody>
      </p:sp>
      <p:graphicFrame>
        <p:nvGraphicFramePr>
          <p:cNvPr id="6" name="Chart 5"/>
          <p:cNvGraphicFramePr/>
          <p:nvPr>
            <p:extLst>
              <p:ext uri="{D42A27DB-BD31-4B8C-83A1-F6EECF244321}">
                <p14:modId xmlns:p14="http://schemas.microsoft.com/office/powerpoint/2010/main" val="2083736236"/>
              </p:ext>
            </p:extLst>
          </p:nvPr>
        </p:nvGraphicFramePr>
        <p:xfrm>
          <a:off x="792480" y="2795451"/>
          <a:ext cx="5248366" cy="3917647"/>
        </p:xfrm>
        <a:graphic>
          <a:graphicData uri="http://schemas.openxmlformats.org/drawingml/2006/chart">
            <c:chart xmlns:c="http://schemas.openxmlformats.org/drawingml/2006/chart" xmlns:r="http://schemas.openxmlformats.org/officeDocument/2006/relationships" r:id="rId4"/>
          </a:graphicData>
        </a:graphic>
      </p:graphicFrame>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369788" y="5065576"/>
            <a:ext cx="487363" cy="487363"/>
          </a:xfrm>
          <a:prstGeom prst="rect">
            <a:avLst/>
          </a:prstGeom>
        </p:spPr>
      </p:pic>
    </p:spTree>
    <p:extLst>
      <p:ext uri="{BB962C8B-B14F-4D97-AF65-F5344CB8AC3E}">
        <p14:creationId xmlns:p14="http://schemas.microsoft.com/office/powerpoint/2010/main" val="33565010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589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975360" y="818606"/>
                <a:ext cx="10180320" cy="5429793"/>
              </a:xfrm>
            </p:spPr>
            <p:txBody>
              <a:bodyPr/>
              <a:lstStyle/>
              <a:p>
                <a:pPr marL="0" indent="0">
                  <a:lnSpc>
                    <a:spcPct val="150000"/>
                  </a:lnSpc>
                  <a:buNone/>
                </a:pPr>
                <a:r>
                  <a:rPr lang="fa-IR" dirty="0" smtClean="0">
                    <a:cs typeface="B Koodak" panose="00000700000000000000" pitchFamily="2" charset="-78"/>
                  </a:rPr>
                  <a:t>الف)در کدام روز تعداد برگه های دور ریخته شده بیشتر از روزهای دیگر بوده است؟با توجه به نمودار در روز چهارشنبه بیشترین مقدار کاغذ دور ریخته شده را داریم.</a:t>
                </a:r>
                <a:endParaRPr lang="fa-IR" dirty="0">
                  <a:cs typeface="B Koodak" panose="00000700000000000000" pitchFamily="2" charset="-78"/>
                </a:endParaRPr>
              </a:p>
              <a:p>
                <a:pPr marL="0" indent="0">
                  <a:lnSpc>
                    <a:spcPct val="150000"/>
                  </a:lnSpc>
                  <a:buNone/>
                </a:pPr>
                <a:r>
                  <a:rPr lang="fa-IR" dirty="0">
                    <a:cs typeface="B Koodak" panose="00000700000000000000" pitchFamily="2" charset="-78"/>
                  </a:rPr>
                  <a:t>ب)تعداد برگه های دور ریخته شده در این روزها را به صورت تقریبی بنویسید</a:t>
                </a:r>
                <a:r>
                  <a:rPr lang="fa-IR" dirty="0" smtClean="0">
                    <a:cs typeface="B Koodak" panose="00000700000000000000" pitchFamily="2" charset="-78"/>
                  </a:rPr>
                  <a:t>.</a:t>
                </a:r>
              </a:p>
              <a:p>
                <a:pPr marL="0" indent="0">
                  <a:lnSpc>
                    <a:spcPct val="150000"/>
                  </a:lnSpc>
                  <a:buNone/>
                </a:pPr>
                <a:endParaRPr lang="fa-IR" dirty="0" smtClean="0">
                  <a:cs typeface="B Koodak" panose="00000700000000000000" pitchFamily="2" charset="-78"/>
                </a:endParaRPr>
              </a:p>
              <a:p>
                <a:pPr marL="0" indent="0">
                  <a:lnSpc>
                    <a:spcPct val="150000"/>
                  </a:lnSpc>
                  <a:buNone/>
                </a:pPr>
                <a:endParaRPr lang="fa-IR" dirty="0">
                  <a:cs typeface="B Koodak" panose="00000700000000000000" pitchFamily="2" charset="-78"/>
                </a:endParaRPr>
              </a:p>
              <a:p>
                <a:pPr marL="0" indent="0">
                  <a:lnSpc>
                    <a:spcPct val="150000"/>
                  </a:lnSpc>
                  <a:buNone/>
                </a:pPr>
                <a:r>
                  <a:rPr lang="fa-IR" dirty="0">
                    <a:cs typeface="B Koodak" panose="00000700000000000000" pitchFamily="2" charset="-78"/>
                  </a:rPr>
                  <a:t>پ)میانگین تعداد برگه های دور ریخته شده در یک روز را به دست آورید</a:t>
                </a:r>
                <a:r>
                  <a:rPr lang="fa-IR" dirty="0" smtClean="0">
                    <a:cs typeface="B Koodak" panose="00000700000000000000" pitchFamily="2" charset="-78"/>
                  </a:rPr>
                  <a:t>.</a:t>
                </a:r>
              </a:p>
              <a:p>
                <a:pPr marL="0" indent="0">
                  <a:lnSpc>
                    <a:spcPct val="150000"/>
                  </a:lnSpc>
                  <a:buNone/>
                </a:pPr>
                <a:r>
                  <a:rPr lang="fa-IR" dirty="0" smtClean="0">
                    <a:cs typeface="B Koodak" panose="00000700000000000000" pitchFamily="2" charset="-78"/>
                  </a:rPr>
                  <a:t>برای پیدا کردن میانگین باید همه ی تعداد کاغذهای دور ریخته شده در طول هفته را با هم جمع کرده و بر تعداد روزهای آن تقسیم کرد.                                                        </a:t>
                </a:r>
                <a14:m>
                  <m:oMath xmlns:m="http://schemas.openxmlformats.org/officeDocument/2006/math">
                    <m:r>
                      <a:rPr lang="fa-IR" b="0" i="1" smtClean="0">
                        <a:latin typeface="Cambria Math" panose="02040503050406030204" pitchFamily="18" charset="0"/>
                        <a:cs typeface="B Koodak" panose="00000700000000000000" pitchFamily="2" charset="-78"/>
                      </a:rPr>
                      <m:t>110</m:t>
                    </m:r>
                    <m:r>
                      <a:rPr lang="fa-IR" b="0" i="1" smtClean="0">
                        <a:latin typeface="Cambria Math" panose="02040503050406030204" pitchFamily="18" charset="0"/>
                        <a:ea typeface="Cambria Math" panose="02040503050406030204" pitchFamily="18" charset="0"/>
                        <a:cs typeface="B Koodak" panose="00000700000000000000" pitchFamily="2" charset="-78"/>
                      </a:rPr>
                      <m:t>+</m:t>
                    </m:r>
                    <m:r>
                      <a:rPr lang="fa-IR" b="0" i="1" smtClean="0">
                        <a:latin typeface="Cambria Math" panose="02040503050406030204" pitchFamily="18" charset="0"/>
                        <a:ea typeface="Cambria Math" panose="02040503050406030204" pitchFamily="18" charset="0"/>
                        <a:cs typeface="B Koodak" panose="00000700000000000000" pitchFamily="2" charset="-78"/>
                      </a:rPr>
                      <m:t>90</m:t>
                    </m:r>
                    <m:r>
                      <a:rPr lang="fa-IR" b="0" i="1" smtClean="0">
                        <a:latin typeface="Cambria Math" panose="02040503050406030204" pitchFamily="18" charset="0"/>
                        <a:ea typeface="Cambria Math" panose="02040503050406030204" pitchFamily="18" charset="0"/>
                        <a:cs typeface="B Koodak" panose="00000700000000000000" pitchFamily="2" charset="-78"/>
                      </a:rPr>
                      <m:t>+</m:t>
                    </m:r>
                    <m:r>
                      <a:rPr lang="fa-IR" b="0" i="1" smtClean="0">
                        <a:latin typeface="Cambria Math" panose="02040503050406030204" pitchFamily="18" charset="0"/>
                        <a:ea typeface="Cambria Math" panose="02040503050406030204" pitchFamily="18" charset="0"/>
                        <a:cs typeface="B Koodak" panose="00000700000000000000" pitchFamily="2" charset="-78"/>
                      </a:rPr>
                      <m:t>110</m:t>
                    </m:r>
                    <m:r>
                      <a:rPr lang="fa-IR" b="0" i="1" smtClean="0">
                        <a:latin typeface="Cambria Math" panose="02040503050406030204" pitchFamily="18" charset="0"/>
                        <a:ea typeface="Cambria Math" panose="02040503050406030204" pitchFamily="18" charset="0"/>
                        <a:cs typeface="B Koodak" panose="00000700000000000000" pitchFamily="2" charset="-78"/>
                      </a:rPr>
                      <m:t>+</m:t>
                    </m:r>
                    <m:r>
                      <a:rPr lang="fa-IR" b="0" i="1" smtClean="0">
                        <a:latin typeface="Cambria Math" panose="02040503050406030204" pitchFamily="18" charset="0"/>
                        <a:ea typeface="Cambria Math" panose="02040503050406030204" pitchFamily="18" charset="0"/>
                        <a:cs typeface="B Koodak" panose="00000700000000000000" pitchFamily="2" charset="-78"/>
                      </a:rPr>
                      <m:t>80</m:t>
                    </m:r>
                    <m:r>
                      <a:rPr lang="fa-IR" b="0" i="1" smtClean="0">
                        <a:latin typeface="Cambria Math" panose="02040503050406030204" pitchFamily="18" charset="0"/>
                        <a:ea typeface="Cambria Math" panose="02040503050406030204" pitchFamily="18" charset="0"/>
                        <a:cs typeface="B Koodak" panose="00000700000000000000" pitchFamily="2" charset="-78"/>
                      </a:rPr>
                      <m:t>+</m:t>
                    </m:r>
                    <m:r>
                      <a:rPr lang="fa-IR" b="0" i="1" smtClean="0">
                        <a:latin typeface="Cambria Math" panose="02040503050406030204" pitchFamily="18" charset="0"/>
                        <a:ea typeface="Cambria Math" panose="02040503050406030204" pitchFamily="18" charset="0"/>
                        <a:cs typeface="B Koodak" panose="00000700000000000000" pitchFamily="2" charset="-78"/>
                      </a:rPr>
                      <m:t>140</m:t>
                    </m:r>
                    <m:r>
                      <a:rPr lang="fa-IR" b="0" i="1" smtClean="0">
                        <a:latin typeface="Cambria Math" panose="02040503050406030204" pitchFamily="18" charset="0"/>
                        <a:ea typeface="Cambria Math" panose="02040503050406030204" pitchFamily="18" charset="0"/>
                        <a:cs typeface="B Koodak" panose="00000700000000000000" pitchFamily="2" charset="-78"/>
                      </a:rPr>
                      <m:t>=</m:t>
                    </m:r>
                    <m:r>
                      <a:rPr lang="fa-IR" b="0" i="1" smtClean="0">
                        <a:latin typeface="Cambria Math" panose="02040503050406030204" pitchFamily="18" charset="0"/>
                        <a:ea typeface="Cambria Math" panose="02040503050406030204" pitchFamily="18" charset="0"/>
                        <a:cs typeface="B Koodak" panose="00000700000000000000" pitchFamily="2" charset="-78"/>
                      </a:rPr>
                      <m:t>570</m:t>
                    </m:r>
                  </m:oMath>
                </a14:m>
                <a:r>
                  <a:rPr lang="fa-IR" dirty="0" smtClean="0">
                    <a:cs typeface="B Koodak" panose="00000700000000000000" pitchFamily="2" charset="-78"/>
                  </a:rPr>
                  <a:t>  </a:t>
                </a:r>
              </a:p>
              <a:p>
                <a:pPr marL="0" indent="0">
                  <a:lnSpc>
                    <a:spcPct val="150000"/>
                  </a:lnSpc>
                  <a:buNone/>
                </a:pPr>
                <a:r>
                  <a:rPr lang="fa-IR" dirty="0">
                    <a:cs typeface="B Koodak" panose="00000700000000000000" pitchFamily="2" charset="-78"/>
                  </a:rPr>
                  <a:t> </a:t>
                </a:r>
                <a:r>
                  <a:rPr lang="fa-IR" dirty="0" smtClean="0">
                    <a:cs typeface="B Koodak" panose="00000700000000000000" pitchFamily="2" charset="-78"/>
                  </a:rPr>
                  <a:t>                                                                                                                                    </a:t>
                </a:r>
                <a14:m>
                  <m:oMath xmlns:m="http://schemas.openxmlformats.org/officeDocument/2006/math">
                    <m:r>
                      <a:rPr lang="fa-IR" b="0" i="1" smtClean="0">
                        <a:latin typeface="Cambria Math" panose="02040503050406030204" pitchFamily="18" charset="0"/>
                        <a:cs typeface="B Koodak" panose="00000700000000000000" pitchFamily="2" charset="-78"/>
                      </a:rPr>
                      <m:t>530</m:t>
                    </m:r>
                    <m:r>
                      <a:rPr lang="fa-IR" b="0" i="1" smtClean="0">
                        <a:latin typeface="Cambria Math" panose="02040503050406030204" pitchFamily="18" charset="0"/>
                        <a:ea typeface="Cambria Math" panose="02040503050406030204" pitchFamily="18" charset="0"/>
                        <a:cs typeface="B Koodak" panose="00000700000000000000" pitchFamily="2" charset="-78"/>
                      </a:rPr>
                      <m:t>÷</m:t>
                    </m:r>
                    <m:r>
                      <a:rPr lang="fa-IR" b="0" i="1" smtClean="0">
                        <a:latin typeface="Cambria Math" panose="02040503050406030204" pitchFamily="18" charset="0"/>
                        <a:ea typeface="Cambria Math" panose="02040503050406030204" pitchFamily="18" charset="0"/>
                        <a:cs typeface="B Koodak" panose="00000700000000000000" pitchFamily="2" charset="-78"/>
                      </a:rPr>
                      <m:t>5</m:t>
                    </m:r>
                    <m:r>
                      <a:rPr lang="fa-IR" b="0" i="1" smtClean="0">
                        <a:latin typeface="Cambria Math" panose="02040503050406030204" pitchFamily="18" charset="0"/>
                        <a:ea typeface="Cambria Math" panose="02040503050406030204" pitchFamily="18" charset="0"/>
                        <a:cs typeface="B Koodak" panose="00000700000000000000" pitchFamily="2" charset="-78"/>
                      </a:rPr>
                      <m:t>=</m:t>
                    </m:r>
                    <m:r>
                      <a:rPr lang="fa-IR" b="0" i="1" smtClean="0">
                        <a:latin typeface="Cambria Math" panose="02040503050406030204" pitchFamily="18" charset="0"/>
                        <a:ea typeface="Cambria Math" panose="02040503050406030204" pitchFamily="18" charset="0"/>
                        <a:cs typeface="B Koodak" panose="00000700000000000000" pitchFamily="2" charset="-78"/>
                      </a:rPr>
                      <m:t>106</m:t>
                    </m:r>
                  </m:oMath>
                </a14:m>
                <a:endParaRPr lang="fa-IR" dirty="0" smtClean="0">
                  <a:cs typeface="B Koodak" panose="00000700000000000000" pitchFamily="2" charset="-78"/>
                </a:endParaRPr>
              </a:p>
              <a:p>
                <a:pPr marL="0" indent="0">
                  <a:lnSpc>
                    <a:spcPct val="150000"/>
                  </a:lnSpc>
                  <a:buNone/>
                </a:pPr>
                <a:endParaRPr lang="fa-IR" dirty="0">
                  <a:cs typeface="B Koodak" panose="00000700000000000000" pitchFamily="2" charset="-78"/>
                </a:endParaRPr>
              </a:p>
              <a:p>
                <a:pPr marL="0" indent="0">
                  <a:lnSpc>
                    <a:spcPct val="150000"/>
                  </a:lnSpc>
                  <a:buNone/>
                </a:pPr>
                <a:endParaRPr lang="fa-IR" dirty="0">
                  <a:cs typeface="B Koodak" panose="00000700000000000000" pitchFamily="2" charset="-78"/>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975360" y="818606"/>
                <a:ext cx="10180320" cy="5429793"/>
              </a:xfrm>
              <a:blipFill>
                <a:blip r:embed="rId4"/>
                <a:stretch>
                  <a:fillRect l="-359" r="-599"/>
                </a:stretch>
              </a:blipFill>
            </p:spPr>
            <p:txBody>
              <a:bodyPr/>
              <a:lstStyle/>
              <a:p>
                <a:r>
                  <a:rPr lang="fa-IR">
                    <a:noFill/>
                  </a:rPr>
                  <a:t> </a:t>
                </a:r>
              </a:p>
            </p:txBody>
          </p:sp>
        </mc:Fallback>
      </mc:AlternateContent>
      <p:graphicFrame>
        <p:nvGraphicFramePr>
          <p:cNvPr id="4" name="Table 3"/>
          <p:cNvGraphicFramePr>
            <a:graphicFrameLocks noGrp="1"/>
          </p:cNvGraphicFramePr>
          <p:nvPr>
            <p:extLst>
              <p:ext uri="{D42A27DB-BD31-4B8C-83A1-F6EECF244321}">
                <p14:modId xmlns:p14="http://schemas.microsoft.com/office/powerpoint/2010/main" val="2508981357"/>
              </p:ext>
            </p:extLst>
          </p:nvPr>
        </p:nvGraphicFramePr>
        <p:xfrm>
          <a:off x="1201783" y="2607247"/>
          <a:ext cx="5309325" cy="1004632"/>
        </p:xfrm>
        <a:graphic>
          <a:graphicData uri="http://schemas.openxmlformats.org/drawingml/2006/table">
            <a:tbl>
              <a:tblPr rtl="1" firstRow="1" bandRow="1">
                <a:tableStyleId>{5C22544A-7EE6-4342-B048-85BDC9FD1C3A}</a:tableStyleId>
              </a:tblPr>
              <a:tblGrid>
                <a:gridCol w="1061865">
                  <a:extLst>
                    <a:ext uri="{9D8B030D-6E8A-4147-A177-3AD203B41FA5}">
                      <a16:colId xmlns:a16="http://schemas.microsoft.com/office/drawing/2014/main" val="473490866"/>
                    </a:ext>
                  </a:extLst>
                </a:gridCol>
                <a:gridCol w="1061865">
                  <a:extLst>
                    <a:ext uri="{9D8B030D-6E8A-4147-A177-3AD203B41FA5}">
                      <a16:colId xmlns:a16="http://schemas.microsoft.com/office/drawing/2014/main" val="657125662"/>
                    </a:ext>
                  </a:extLst>
                </a:gridCol>
                <a:gridCol w="1061865">
                  <a:extLst>
                    <a:ext uri="{9D8B030D-6E8A-4147-A177-3AD203B41FA5}">
                      <a16:colId xmlns:a16="http://schemas.microsoft.com/office/drawing/2014/main" val="490359450"/>
                    </a:ext>
                  </a:extLst>
                </a:gridCol>
                <a:gridCol w="1061865">
                  <a:extLst>
                    <a:ext uri="{9D8B030D-6E8A-4147-A177-3AD203B41FA5}">
                      <a16:colId xmlns:a16="http://schemas.microsoft.com/office/drawing/2014/main" val="497315500"/>
                    </a:ext>
                  </a:extLst>
                </a:gridCol>
                <a:gridCol w="1061865">
                  <a:extLst>
                    <a:ext uri="{9D8B030D-6E8A-4147-A177-3AD203B41FA5}">
                      <a16:colId xmlns:a16="http://schemas.microsoft.com/office/drawing/2014/main" val="3967720708"/>
                    </a:ext>
                  </a:extLst>
                </a:gridCol>
              </a:tblGrid>
              <a:tr h="502316">
                <a:tc>
                  <a:txBody>
                    <a:bodyPr/>
                    <a:lstStyle/>
                    <a:p>
                      <a:pPr algn="ctr" rtl="1"/>
                      <a:r>
                        <a:rPr lang="fa-IR" dirty="0" smtClean="0">
                          <a:cs typeface="B Koodak" panose="00000700000000000000" pitchFamily="2" charset="-78"/>
                        </a:rPr>
                        <a:t>چهارشنبه</a:t>
                      </a:r>
                      <a:endParaRPr lang="fa-IR" dirty="0">
                        <a:cs typeface="B Koodak" panose="00000700000000000000" pitchFamily="2" charset="-78"/>
                      </a:endParaRPr>
                    </a:p>
                  </a:txBody>
                  <a:tcPr anchor="ctr"/>
                </a:tc>
                <a:tc>
                  <a:txBody>
                    <a:bodyPr/>
                    <a:lstStyle/>
                    <a:p>
                      <a:pPr algn="ctr" rtl="1"/>
                      <a:r>
                        <a:rPr lang="fa-IR" dirty="0" smtClean="0">
                          <a:cs typeface="B Koodak" panose="00000700000000000000" pitchFamily="2" charset="-78"/>
                        </a:rPr>
                        <a:t>سه شنبه</a:t>
                      </a:r>
                      <a:endParaRPr lang="fa-IR" dirty="0">
                        <a:cs typeface="B Koodak" panose="00000700000000000000" pitchFamily="2" charset="-78"/>
                      </a:endParaRPr>
                    </a:p>
                  </a:txBody>
                  <a:tcPr anchor="ctr"/>
                </a:tc>
                <a:tc>
                  <a:txBody>
                    <a:bodyPr/>
                    <a:lstStyle/>
                    <a:p>
                      <a:pPr algn="ctr" rtl="1"/>
                      <a:r>
                        <a:rPr lang="fa-IR" dirty="0" smtClean="0">
                          <a:cs typeface="B Koodak" panose="00000700000000000000" pitchFamily="2" charset="-78"/>
                        </a:rPr>
                        <a:t>دوشنبه</a:t>
                      </a:r>
                      <a:endParaRPr lang="fa-IR" dirty="0">
                        <a:cs typeface="B Koodak" panose="00000700000000000000" pitchFamily="2" charset="-78"/>
                      </a:endParaRPr>
                    </a:p>
                  </a:txBody>
                  <a:tcPr anchor="ctr"/>
                </a:tc>
                <a:tc>
                  <a:txBody>
                    <a:bodyPr/>
                    <a:lstStyle/>
                    <a:p>
                      <a:pPr algn="ctr" rtl="1"/>
                      <a:r>
                        <a:rPr lang="fa-IR" dirty="0" smtClean="0">
                          <a:cs typeface="B Koodak" panose="00000700000000000000" pitchFamily="2" charset="-78"/>
                        </a:rPr>
                        <a:t>یکشنبه</a:t>
                      </a:r>
                      <a:endParaRPr lang="fa-IR" dirty="0">
                        <a:cs typeface="B Koodak" panose="00000700000000000000" pitchFamily="2" charset="-78"/>
                      </a:endParaRPr>
                    </a:p>
                  </a:txBody>
                  <a:tcPr anchor="ctr"/>
                </a:tc>
                <a:tc>
                  <a:txBody>
                    <a:bodyPr/>
                    <a:lstStyle/>
                    <a:p>
                      <a:pPr algn="ctr" rtl="1"/>
                      <a:r>
                        <a:rPr lang="fa-IR" dirty="0" smtClean="0">
                          <a:cs typeface="B Koodak" panose="00000700000000000000" pitchFamily="2" charset="-78"/>
                        </a:rPr>
                        <a:t>شنبه</a:t>
                      </a:r>
                      <a:endParaRPr lang="fa-IR" dirty="0">
                        <a:cs typeface="B Koodak" panose="00000700000000000000" pitchFamily="2" charset="-78"/>
                      </a:endParaRPr>
                    </a:p>
                  </a:txBody>
                  <a:tcPr anchor="ctr"/>
                </a:tc>
                <a:extLst>
                  <a:ext uri="{0D108BD9-81ED-4DB2-BD59-A6C34878D82A}">
                    <a16:rowId xmlns:a16="http://schemas.microsoft.com/office/drawing/2014/main" val="322025017"/>
                  </a:ext>
                </a:extLst>
              </a:tr>
              <a:tr h="502316">
                <a:tc>
                  <a:txBody>
                    <a:bodyPr/>
                    <a:lstStyle/>
                    <a:p>
                      <a:pPr algn="ctr" rtl="1"/>
                      <a:r>
                        <a:rPr lang="fa-IR" dirty="0" smtClean="0">
                          <a:cs typeface="B Koodak" panose="00000700000000000000" pitchFamily="2" charset="-78"/>
                        </a:rPr>
                        <a:t>140</a:t>
                      </a:r>
                      <a:endParaRPr lang="fa-IR" dirty="0">
                        <a:cs typeface="B Koodak" panose="00000700000000000000" pitchFamily="2" charset="-78"/>
                      </a:endParaRPr>
                    </a:p>
                  </a:txBody>
                  <a:tcPr anchor="ctr"/>
                </a:tc>
                <a:tc>
                  <a:txBody>
                    <a:bodyPr/>
                    <a:lstStyle/>
                    <a:p>
                      <a:pPr algn="ctr" rtl="1"/>
                      <a:r>
                        <a:rPr lang="fa-IR" dirty="0" smtClean="0">
                          <a:cs typeface="B Koodak" panose="00000700000000000000" pitchFamily="2" charset="-78"/>
                        </a:rPr>
                        <a:t>80</a:t>
                      </a:r>
                      <a:endParaRPr lang="fa-IR" dirty="0">
                        <a:cs typeface="B Koodak" panose="00000700000000000000" pitchFamily="2" charset="-78"/>
                      </a:endParaRPr>
                    </a:p>
                  </a:txBody>
                  <a:tcPr anchor="ctr"/>
                </a:tc>
                <a:tc>
                  <a:txBody>
                    <a:bodyPr/>
                    <a:lstStyle/>
                    <a:p>
                      <a:pPr algn="ctr" rtl="1"/>
                      <a:r>
                        <a:rPr lang="fa-IR" dirty="0" smtClean="0">
                          <a:cs typeface="B Koodak" panose="00000700000000000000" pitchFamily="2" charset="-78"/>
                        </a:rPr>
                        <a:t>110</a:t>
                      </a:r>
                      <a:endParaRPr lang="fa-IR" dirty="0">
                        <a:cs typeface="B Koodak" panose="00000700000000000000" pitchFamily="2" charset="-78"/>
                      </a:endParaRPr>
                    </a:p>
                  </a:txBody>
                  <a:tcPr anchor="ctr"/>
                </a:tc>
                <a:tc>
                  <a:txBody>
                    <a:bodyPr/>
                    <a:lstStyle/>
                    <a:p>
                      <a:pPr algn="ctr" rtl="1"/>
                      <a:r>
                        <a:rPr lang="fa-IR" dirty="0" smtClean="0">
                          <a:cs typeface="B Koodak" panose="00000700000000000000" pitchFamily="2" charset="-78"/>
                        </a:rPr>
                        <a:t>90</a:t>
                      </a:r>
                      <a:endParaRPr lang="fa-IR" dirty="0">
                        <a:cs typeface="B Koodak" panose="00000700000000000000" pitchFamily="2" charset="-78"/>
                      </a:endParaRPr>
                    </a:p>
                  </a:txBody>
                  <a:tcPr anchor="ctr"/>
                </a:tc>
                <a:tc>
                  <a:txBody>
                    <a:bodyPr/>
                    <a:lstStyle/>
                    <a:p>
                      <a:pPr algn="ctr" rtl="1"/>
                      <a:r>
                        <a:rPr lang="fa-IR" dirty="0" smtClean="0">
                          <a:cs typeface="B Koodak" panose="00000700000000000000" pitchFamily="2" charset="-78"/>
                        </a:rPr>
                        <a:t>110</a:t>
                      </a:r>
                      <a:endParaRPr lang="fa-IR" dirty="0">
                        <a:cs typeface="B Koodak" panose="00000700000000000000" pitchFamily="2" charset="-78"/>
                      </a:endParaRPr>
                    </a:p>
                  </a:txBody>
                  <a:tcPr anchor="ctr"/>
                </a:tc>
                <a:extLst>
                  <a:ext uri="{0D108BD9-81ED-4DB2-BD59-A6C34878D82A}">
                    <a16:rowId xmlns:a16="http://schemas.microsoft.com/office/drawing/2014/main" val="3073228116"/>
                  </a:ext>
                </a:extLst>
              </a:tr>
            </a:tbl>
          </a:graphicData>
        </a:graphic>
      </p:graphicFrame>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143365" y="2865881"/>
            <a:ext cx="487363" cy="487363"/>
          </a:xfrm>
          <a:prstGeom prst="rect">
            <a:avLst/>
          </a:prstGeom>
        </p:spPr>
      </p:pic>
    </p:spTree>
    <p:extLst>
      <p:ext uri="{BB962C8B-B14F-4D97-AF65-F5344CB8AC3E}">
        <p14:creationId xmlns:p14="http://schemas.microsoft.com/office/powerpoint/2010/main" val="68947274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343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03312" y="862150"/>
            <a:ext cx="9895614" cy="5386250"/>
          </a:xfrm>
        </p:spPr>
        <p:txBody>
          <a:bodyPr/>
          <a:lstStyle/>
          <a:p>
            <a:pPr marL="0" indent="0">
              <a:lnSpc>
                <a:spcPct val="150000"/>
              </a:lnSpc>
              <a:buNone/>
            </a:pPr>
            <a:r>
              <a:rPr lang="fa-IR" dirty="0" smtClean="0">
                <a:cs typeface="B Koodak" panose="00000700000000000000" pitchFamily="2" charset="-78"/>
              </a:rPr>
              <a:t>3-محمد در یک بازی 20 بار تاس انداخته و نتیجه را یادداشت کرده است.</a:t>
            </a:r>
          </a:p>
          <a:p>
            <a:pPr marL="0" indent="0">
              <a:lnSpc>
                <a:spcPct val="150000"/>
              </a:lnSpc>
              <a:buNone/>
            </a:pPr>
            <a:r>
              <a:rPr lang="fa-IR" dirty="0" smtClean="0">
                <a:cs typeface="B Koodak" panose="00000700000000000000" pitchFamily="2" charset="-78"/>
              </a:rPr>
              <a:t>الف)کدام عددها بیشتر تکرار شده است؟</a:t>
            </a:r>
          </a:p>
          <a:p>
            <a:pPr marL="0" indent="0">
              <a:lnSpc>
                <a:spcPct val="150000"/>
              </a:lnSpc>
              <a:buNone/>
            </a:pPr>
            <a:r>
              <a:rPr lang="fa-IR" dirty="0" smtClean="0">
                <a:cs typeface="B Koodak" panose="00000700000000000000" pitchFamily="2" charset="-78"/>
              </a:rPr>
              <a:t>با توجه به جدول عددهای دو و پنج بیشترین تکرار را دارند.</a:t>
            </a:r>
          </a:p>
          <a:p>
            <a:pPr marL="0" indent="0">
              <a:lnSpc>
                <a:spcPct val="150000"/>
              </a:lnSpc>
              <a:buNone/>
            </a:pPr>
            <a:r>
              <a:rPr lang="fa-IR" dirty="0" smtClean="0">
                <a:cs typeface="B Koodak" panose="00000700000000000000" pitchFamily="2" charset="-78"/>
              </a:rPr>
              <a:t>ب)کدام عدد کمتر تکرار شده است؟عدد سه کمترین تکرار را دارد.</a:t>
            </a:r>
            <a:endParaRPr lang="fa-IR" dirty="0">
              <a:cs typeface="B Koodak" panose="00000700000000000000" pitchFamily="2" charset="-78"/>
            </a:endParaRPr>
          </a:p>
        </p:txBody>
      </p:sp>
      <p:graphicFrame>
        <p:nvGraphicFramePr>
          <p:cNvPr id="4" name="Table 3"/>
          <p:cNvGraphicFramePr>
            <a:graphicFrameLocks noGrp="1"/>
          </p:cNvGraphicFramePr>
          <p:nvPr>
            <p:extLst>
              <p:ext uri="{D42A27DB-BD31-4B8C-83A1-F6EECF244321}">
                <p14:modId xmlns:p14="http://schemas.microsoft.com/office/powerpoint/2010/main" val="1538945838"/>
              </p:ext>
            </p:extLst>
          </p:nvPr>
        </p:nvGraphicFramePr>
        <p:xfrm>
          <a:off x="1837510" y="4420809"/>
          <a:ext cx="8191862" cy="1280160"/>
        </p:xfrm>
        <a:graphic>
          <a:graphicData uri="http://schemas.openxmlformats.org/drawingml/2006/table">
            <a:tbl>
              <a:tblPr rtl="1" firstRow="1" bandRow="1">
                <a:tableStyleId>{5C22544A-7EE6-4342-B048-85BDC9FD1C3A}</a:tableStyleId>
              </a:tblPr>
              <a:tblGrid>
                <a:gridCol w="1170266">
                  <a:extLst>
                    <a:ext uri="{9D8B030D-6E8A-4147-A177-3AD203B41FA5}">
                      <a16:colId xmlns:a16="http://schemas.microsoft.com/office/drawing/2014/main" val="2726204806"/>
                    </a:ext>
                  </a:extLst>
                </a:gridCol>
                <a:gridCol w="1170266">
                  <a:extLst>
                    <a:ext uri="{9D8B030D-6E8A-4147-A177-3AD203B41FA5}">
                      <a16:colId xmlns:a16="http://schemas.microsoft.com/office/drawing/2014/main" val="3471720607"/>
                    </a:ext>
                  </a:extLst>
                </a:gridCol>
                <a:gridCol w="1170266">
                  <a:extLst>
                    <a:ext uri="{9D8B030D-6E8A-4147-A177-3AD203B41FA5}">
                      <a16:colId xmlns:a16="http://schemas.microsoft.com/office/drawing/2014/main" val="581731256"/>
                    </a:ext>
                  </a:extLst>
                </a:gridCol>
                <a:gridCol w="1170266">
                  <a:extLst>
                    <a:ext uri="{9D8B030D-6E8A-4147-A177-3AD203B41FA5}">
                      <a16:colId xmlns:a16="http://schemas.microsoft.com/office/drawing/2014/main" val="656353675"/>
                    </a:ext>
                  </a:extLst>
                </a:gridCol>
                <a:gridCol w="1170266">
                  <a:extLst>
                    <a:ext uri="{9D8B030D-6E8A-4147-A177-3AD203B41FA5}">
                      <a16:colId xmlns:a16="http://schemas.microsoft.com/office/drawing/2014/main" val="3555188731"/>
                    </a:ext>
                  </a:extLst>
                </a:gridCol>
                <a:gridCol w="1170266">
                  <a:extLst>
                    <a:ext uri="{9D8B030D-6E8A-4147-A177-3AD203B41FA5}">
                      <a16:colId xmlns:a16="http://schemas.microsoft.com/office/drawing/2014/main" val="808183953"/>
                    </a:ext>
                  </a:extLst>
                </a:gridCol>
                <a:gridCol w="1170266">
                  <a:extLst>
                    <a:ext uri="{9D8B030D-6E8A-4147-A177-3AD203B41FA5}">
                      <a16:colId xmlns:a16="http://schemas.microsoft.com/office/drawing/2014/main" val="3979170609"/>
                    </a:ext>
                  </a:extLst>
                </a:gridCol>
              </a:tblGrid>
              <a:tr h="497961">
                <a:tc>
                  <a:txBody>
                    <a:bodyPr/>
                    <a:lstStyle/>
                    <a:p>
                      <a:pPr algn="ctr" rtl="1"/>
                      <a:r>
                        <a:rPr lang="fa-IR" dirty="0" smtClean="0">
                          <a:cs typeface="B Koodak" panose="00000700000000000000" pitchFamily="2" charset="-78"/>
                        </a:rPr>
                        <a:t>6</a:t>
                      </a:r>
                      <a:endParaRPr lang="fa-IR" dirty="0">
                        <a:cs typeface="B Koodak" panose="00000700000000000000" pitchFamily="2" charset="-78"/>
                      </a:endParaRPr>
                    </a:p>
                  </a:txBody>
                  <a:tcPr anchor="ctr"/>
                </a:tc>
                <a:tc>
                  <a:txBody>
                    <a:bodyPr/>
                    <a:lstStyle/>
                    <a:p>
                      <a:pPr algn="ctr" rtl="1"/>
                      <a:r>
                        <a:rPr lang="fa-IR" dirty="0" smtClean="0">
                          <a:cs typeface="B Koodak" panose="00000700000000000000" pitchFamily="2" charset="-78"/>
                        </a:rPr>
                        <a:t>5</a:t>
                      </a:r>
                      <a:endParaRPr lang="fa-IR" dirty="0">
                        <a:cs typeface="B Koodak" panose="00000700000000000000" pitchFamily="2" charset="-78"/>
                      </a:endParaRPr>
                    </a:p>
                  </a:txBody>
                  <a:tcPr anchor="ctr"/>
                </a:tc>
                <a:tc>
                  <a:txBody>
                    <a:bodyPr/>
                    <a:lstStyle/>
                    <a:p>
                      <a:pPr algn="ctr" rtl="1"/>
                      <a:r>
                        <a:rPr lang="fa-IR" dirty="0" smtClean="0">
                          <a:cs typeface="B Koodak" panose="00000700000000000000" pitchFamily="2" charset="-78"/>
                        </a:rPr>
                        <a:t>4</a:t>
                      </a:r>
                      <a:endParaRPr lang="fa-IR" dirty="0">
                        <a:cs typeface="B Koodak" panose="00000700000000000000" pitchFamily="2" charset="-78"/>
                      </a:endParaRPr>
                    </a:p>
                  </a:txBody>
                  <a:tcPr anchor="ctr"/>
                </a:tc>
                <a:tc>
                  <a:txBody>
                    <a:bodyPr/>
                    <a:lstStyle/>
                    <a:p>
                      <a:pPr algn="ctr" rtl="1"/>
                      <a:r>
                        <a:rPr lang="fa-IR" dirty="0" smtClean="0">
                          <a:cs typeface="B Koodak" panose="00000700000000000000" pitchFamily="2" charset="-78"/>
                        </a:rPr>
                        <a:t>3</a:t>
                      </a:r>
                      <a:endParaRPr lang="fa-IR" dirty="0">
                        <a:cs typeface="B Koodak" panose="00000700000000000000" pitchFamily="2" charset="-78"/>
                      </a:endParaRPr>
                    </a:p>
                  </a:txBody>
                  <a:tcPr anchor="ctr"/>
                </a:tc>
                <a:tc>
                  <a:txBody>
                    <a:bodyPr/>
                    <a:lstStyle/>
                    <a:p>
                      <a:pPr algn="ctr" rtl="1"/>
                      <a:r>
                        <a:rPr lang="fa-IR" dirty="0" smtClean="0">
                          <a:cs typeface="B Koodak" panose="00000700000000000000" pitchFamily="2" charset="-78"/>
                        </a:rPr>
                        <a:t>2</a:t>
                      </a:r>
                      <a:endParaRPr lang="fa-IR" dirty="0">
                        <a:cs typeface="B Koodak" panose="00000700000000000000" pitchFamily="2" charset="-78"/>
                      </a:endParaRPr>
                    </a:p>
                  </a:txBody>
                  <a:tcPr anchor="ctr"/>
                </a:tc>
                <a:tc>
                  <a:txBody>
                    <a:bodyPr/>
                    <a:lstStyle/>
                    <a:p>
                      <a:pPr algn="ctr" rtl="1"/>
                      <a:r>
                        <a:rPr lang="fa-IR" dirty="0" smtClean="0">
                          <a:cs typeface="B Koodak" panose="00000700000000000000" pitchFamily="2" charset="-78"/>
                        </a:rPr>
                        <a:t>1</a:t>
                      </a:r>
                      <a:endParaRPr lang="fa-IR" dirty="0">
                        <a:cs typeface="B Koodak" panose="00000700000000000000" pitchFamily="2" charset="-78"/>
                      </a:endParaRPr>
                    </a:p>
                  </a:txBody>
                  <a:tcPr anchor="ctr"/>
                </a:tc>
                <a:tc>
                  <a:txBody>
                    <a:bodyPr/>
                    <a:lstStyle/>
                    <a:p>
                      <a:pPr algn="ctr" rtl="1"/>
                      <a:r>
                        <a:rPr lang="fa-IR" dirty="0" smtClean="0">
                          <a:cs typeface="B Koodak" panose="00000700000000000000" pitchFamily="2" charset="-78"/>
                        </a:rPr>
                        <a:t>عدد روی تاس</a:t>
                      </a:r>
                      <a:endParaRPr lang="fa-IR" dirty="0">
                        <a:cs typeface="B Koodak" panose="00000700000000000000" pitchFamily="2" charset="-78"/>
                      </a:endParaRPr>
                    </a:p>
                  </a:txBody>
                  <a:tcPr anchor="ctr"/>
                </a:tc>
                <a:extLst>
                  <a:ext uri="{0D108BD9-81ED-4DB2-BD59-A6C34878D82A}">
                    <a16:rowId xmlns:a16="http://schemas.microsoft.com/office/drawing/2014/main" val="3517012910"/>
                  </a:ext>
                </a:extLst>
              </a:tr>
              <a:tr h="497961">
                <a:tc>
                  <a:txBody>
                    <a:bodyPr/>
                    <a:lstStyle/>
                    <a:p>
                      <a:pPr algn="ctr" rtl="1"/>
                      <a:r>
                        <a:rPr lang="fa-IR" dirty="0" smtClean="0">
                          <a:cs typeface="B Koodak" panose="00000700000000000000" pitchFamily="2" charset="-78"/>
                        </a:rPr>
                        <a:t>4</a:t>
                      </a:r>
                      <a:endParaRPr lang="fa-IR" dirty="0">
                        <a:cs typeface="B Koodak" panose="00000700000000000000" pitchFamily="2" charset="-78"/>
                      </a:endParaRPr>
                    </a:p>
                  </a:txBody>
                  <a:tcPr anchor="ctr"/>
                </a:tc>
                <a:tc>
                  <a:txBody>
                    <a:bodyPr/>
                    <a:lstStyle/>
                    <a:p>
                      <a:pPr algn="ctr" rtl="1"/>
                      <a:r>
                        <a:rPr lang="fa-IR" dirty="0" smtClean="0">
                          <a:cs typeface="B Koodak" panose="00000700000000000000" pitchFamily="2" charset="-78"/>
                        </a:rPr>
                        <a:t>5</a:t>
                      </a:r>
                      <a:endParaRPr lang="fa-IR" dirty="0">
                        <a:cs typeface="B Koodak" panose="00000700000000000000" pitchFamily="2" charset="-78"/>
                      </a:endParaRPr>
                    </a:p>
                  </a:txBody>
                  <a:tcPr anchor="ctr"/>
                </a:tc>
                <a:tc>
                  <a:txBody>
                    <a:bodyPr/>
                    <a:lstStyle/>
                    <a:p>
                      <a:pPr algn="ctr" rtl="1"/>
                      <a:r>
                        <a:rPr lang="fa-IR" dirty="0" smtClean="0">
                          <a:cs typeface="B Koodak" panose="00000700000000000000" pitchFamily="2" charset="-78"/>
                        </a:rPr>
                        <a:t>3</a:t>
                      </a:r>
                      <a:endParaRPr lang="fa-IR" dirty="0">
                        <a:cs typeface="B Koodak" panose="00000700000000000000" pitchFamily="2" charset="-78"/>
                      </a:endParaRPr>
                    </a:p>
                  </a:txBody>
                  <a:tcPr anchor="ctr"/>
                </a:tc>
                <a:tc>
                  <a:txBody>
                    <a:bodyPr/>
                    <a:lstStyle/>
                    <a:p>
                      <a:pPr algn="ctr" rtl="1"/>
                      <a:r>
                        <a:rPr lang="fa-IR" dirty="0" smtClean="0">
                          <a:cs typeface="B Koodak" panose="00000700000000000000" pitchFamily="2" charset="-78"/>
                        </a:rPr>
                        <a:t>1</a:t>
                      </a:r>
                      <a:endParaRPr lang="fa-IR" dirty="0">
                        <a:cs typeface="B Koodak" panose="00000700000000000000" pitchFamily="2" charset="-78"/>
                      </a:endParaRPr>
                    </a:p>
                  </a:txBody>
                  <a:tcPr anchor="ctr"/>
                </a:tc>
                <a:tc>
                  <a:txBody>
                    <a:bodyPr/>
                    <a:lstStyle/>
                    <a:p>
                      <a:pPr algn="ctr" rtl="1"/>
                      <a:r>
                        <a:rPr lang="fa-IR" dirty="0" smtClean="0">
                          <a:cs typeface="B Koodak" panose="00000700000000000000" pitchFamily="2" charset="-78"/>
                        </a:rPr>
                        <a:t>5</a:t>
                      </a:r>
                      <a:endParaRPr lang="fa-IR" dirty="0">
                        <a:cs typeface="B Koodak" panose="00000700000000000000" pitchFamily="2" charset="-78"/>
                      </a:endParaRPr>
                    </a:p>
                  </a:txBody>
                  <a:tcPr anchor="ctr"/>
                </a:tc>
                <a:tc>
                  <a:txBody>
                    <a:bodyPr/>
                    <a:lstStyle/>
                    <a:p>
                      <a:pPr algn="ctr" rtl="1"/>
                      <a:r>
                        <a:rPr lang="fa-IR" dirty="0" smtClean="0">
                          <a:cs typeface="B Koodak" panose="00000700000000000000" pitchFamily="2" charset="-78"/>
                        </a:rPr>
                        <a:t>2</a:t>
                      </a:r>
                      <a:endParaRPr lang="fa-IR" dirty="0">
                        <a:cs typeface="B Koodak" panose="00000700000000000000" pitchFamily="2" charset="-78"/>
                      </a:endParaRPr>
                    </a:p>
                  </a:txBody>
                  <a:tcPr anchor="ctr"/>
                </a:tc>
                <a:tc>
                  <a:txBody>
                    <a:bodyPr/>
                    <a:lstStyle/>
                    <a:p>
                      <a:pPr algn="ctr" rtl="1"/>
                      <a:r>
                        <a:rPr lang="fa-IR" dirty="0" smtClean="0">
                          <a:cs typeface="B Koodak" panose="00000700000000000000" pitchFamily="2" charset="-78"/>
                        </a:rPr>
                        <a:t>تعداد تکرارها</a:t>
                      </a:r>
                      <a:endParaRPr lang="fa-IR" dirty="0">
                        <a:cs typeface="B Koodak" panose="00000700000000000000" pitchFamily="2" charset="-78"/>
                      </a:endParaRPr>
                    </a:p>
                  </a:txBody>
                  <a:tcPr anchor="ctr"/>
                </a:tc>
                <a:extLst>
                  <a:ext uri="{0D108BD9-81ED-4DB2-BD59-A6C34878D82A}">
                    <a16:rowId xmlns:a16="http://schemas.microsoft.com/office/drawing/2014/main" val="3963506593"/>
                  </a:ext>
                </a:extLst>
              </a:tr>
            </a:tbl>
          </a:graphicData>
        </a:graphic>
      </p:graphicFrame>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6503" y="1243148"/>
            <a:ext cx="3661954" cy="2554797"/>
          </a:xfrm>
          <a:prstGeom prst="rect">
            <a:avLst/>
          </a:prstGeom>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755244" y="5875473"/>
            <a:ext cx="487363" cy="487363"/>
          </a:xfrm>
          <a:prstGeom prst="rect">
            <a:avLst/>
          </a:prstGeom>
        </p:spPr>
      </p:pic>
    </p:spTree>
    <p:extLst>
      <p:ext uri="{BB962C8B-B14F-4D97-AF65-F5344CB8AC3E}">
        <p14:creationId xmlns:p14="http://schemas.microsoft.com/office/powerpoint/2010/main" val="42205980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729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1103312" y="696686"/>
                <a:ext cx="10052368" cy="5551713"/>
              </a:xfrm>
            </p:spPr>
            <p:txBody>
              <a:bodyPr/>
              <a:lstStyle/>
              <a:p>
                <a:pPr marL="0" indent="0">
                  <a:lnSpc>
                    <a:spcPct val="150000"/>
                  </a:lnSpc>
                  <a:buNone/>
                </a:pPr>
                <a:r>
                  <a:rPr lang="fa-IR" dirty="0" smtClean="0">
                    <a:cs typeface="B Koodak" panose="00000700000000000000" pitchFamily="2" charset="-78"/>
                  </a:rPr>
                  <a:t>4- میانگین چهار عدد 18 ، 19 ، 20 و 27 را به دست آورید.</a:t>
                </a:r>
              </a:p>
              <a:p>
                <a:pPr marL="0" indent="0">
                  <a:lnSpc>
                    <a:spcPct val="150000"/>
                  </a:lnSpc>
                  <a:buNone/>
                </a:pPr>
                <a:r>
                  <a:rPr lang="fa-IR" dirty="0" smtClean="0">
                    <a:cs typeface="B Koodak" panose="00000700000000000000" pitchFamily="2" charset="-78"/>
                  </a:rPr>
                  <a:t>برای پیدا کردن میانگین باید ابتدا تمام مقادیر را با هم جمع کرده و سپس بر تعداد آنها تقسیم کنیم.</a:t>
                </a:r>
              </a:p>
              <a:p>
                <a:pPr marL="0" indent="0">
                  <a:lnSpc>
                    <a:spcPct val="150000"/>
                  </a:lnSpc>
                  <a:buNone/>
                </a:pPr>
                <a:r>
                  <a:rPr lang="fa-IR" dirty="0">
                    <a:cs typeface="B Koodak" panose="00000700000000000000" pitchFamily="2" charset="-78"/>
                  </a:rPr>
                  <a:t> </a:t>
                </a:r>
                <a:r>
                  <a:rPr lang="fa-IR" dirty="0" smtClean="0">
                    <a:cs typeface="B Koodak" panose="00000700000000000000" pitchFamily="2" charset="-78"/>
                  </a:rPr>
                  <a:t>                                                                                                میانگین = مجموع تقسیم بر تعداد</a:t>
                </a:r>
              </a:p>
              <a:p>
                <a:pPr marL="0" indent="0">
                  <a:lnSpc>
                    <a:spcPct val="150000"/>
                  </a:lnSpc>
                  <a:buNone/>
                </a:pPr>
                <a:r>
                  <a:rPr lang="fa-IR" dirty="0" smtClean="0">
                    <a:cs typeface="B Koodak" panose="00000700000000000000" pitchFamily="2" charset="-78"/>
                  </a:rPr>
                  <a:t>                                     </a:t>
                </a:r>
                <a14:m>
                  <m:oMath xmlns:m="http://schemas.openxmlformats.org/officeDocument/2006/math">
                    <m:r>
                      <a:rPr lang="fa-IR" b="0" i="1" smtClean="0">
                        <a:latin typeface="Cambria Math" panose="02040503050406030204" pitchFamily="18" charset="0"/>
                        <a:cs typeface="B Koodak" panose="00000700000000000000" pitchFamily="2" charset="-78"/>
                      </a:rPr>
                      <m:t>84</m:t>
                    </m:r>
                    <m:r>
                      <a:rPr lang="fa-IR" b="0" i="1" smtClean="0">
                        <a:latin typeface="Cambria Math" panose="02040503050406030204" pitchFamily="18" charset="0"/>
                        <a:ea typeface="Cambria Math" panose="02040503050406030204" pitchFamily="18" charset="0"/>
                        <a:cs typeface="B Koodak" panose="00000700000000000000" pitchFamily="2" charset="-78"/>
                      </a:rPr>
                      <m:t>÷</m:t>
                    </m:r>
                    <m:r>
                      <a:rPr lang="fa-IR" b="0" i="1" smtClean="0">
                        <a:latin typeface="Cambria Math" panose="02040503050406030204" pitchFamily="18" charset="0"/>
                        <a:ea typeface="Cambria Math" panose="02040503050406030204" pitchFamily="18" charset="0"/>
                        <a:cs typeface="B Koodak" panose="00000700000000000000" pitchFamily="2" charset="-78"/>
                      </a:rPr>
                      <m:t>4</m:t>
                    </m:r>
                    <m:r>
                      <a:rPr lang="fa-IR" b="0" i="1" smtClean="0">
                        <a:latin typeface="Cambria Math" panose="02040503050406030204" pitchFamily="18" charset="0"/>
                        <a:ea typeface="Cambria Math" panose="02040503050406030204" pitchFamily="18" charset="0"/>
                        <a:cs typeface="B Koodak" panose="00000700000000000000" pitchFamily="2" charset="-78"/>
                      </a:rPr>
                      <m:t>=</m:t>
                    </m:r>
                    <m:r>
                      <a:rPr lang="fa-IR" b="0" i="1" smtClean="0">
                        <a:latin typeface="Cambria Math" panose="02040503050406030204" pitchFamily="18" charset="0"/>
                        <a:ea typeface="Cambria Math" panose="02040503050406030204" pitchFamily="18" charset="0"/>
                        <a:cs typeface="B Koodak" panose="00000700000000000000" pitchFamily="2" charset="-78"/>
                      </a:rPr>
                      <m:t>21</m:t>
                    </m:r>
                  </m:oMath>
                </a14:m>
                <a:r>
                  <a:rPr lang="fa-IR" dirty="0" smtClean="0">
                    <a:cs typeface="B Koodak" panose="00000700000000000000" pitchFamily="2" charset="-78"/>
                  </a:rPr>
                  <a:t>                                      </a:t>
                </a:r>
                <a14:m>
                  <m:oMath xmlns:m="http://schemas.openxmlformats.org/officeDocument/2006/math">
                    <m:r>
                      <a:rPr lang="fa-IR" b="0" i="1" smtClean="0">
                        <a:latin typeface="Cambria Math" panose="02040503050406030204" pitchFamily="18" charset="0"/>
                        <a:cs typeface="B Koodak" panose="00000700000000000000" pitchFamily="2" charset="-78"/>
                      </a:rPr>
                      <m:t>18</m:t>
                    </m:r>
                    <m:r>
                      <a:rPr lang="fa-IR" b="0" i="1" smtClean="0">
                        <a:latin typeface="Cambria Math" panose="02040503050406030204" pitchFamily="18" charset="0"/>
                        <a:ea typeface="Cambria Math" panose="02040503050406030204" pitchFamily="18" charset="0"/>
                        <a:cs typeface="B Koodak" panose="00000700000000000000" pitchFamily="2" charset="-78"/>
                      </a:rPr>
                      <m:t>+</m:t>
                    </m:r>
                    <m:r>
                      <a:rPr lang="fa-IR" b="0" i="1" smtClean="0">
                        <a:latin typeface="Cambria Math" panose="02040503050406030204" pitchFamily="18" charset="0"/>
                        <a:ea typeface="Cambria Math" panose="02040503050406030204" pitchFamily="18" charset="0"/>
                        <a:cs typeface="B Koodak" panose="00000700000000000000" pitchFamily="2" charset="-78"/>
                      </a:rPr>
                      <m:t>19</m:t>
                    </m:r>
                    <m:r>
                      <a:rPr lang="fa-IR" b="0" i="1" smtClean="0">
                        <a:latin typeface="Cambria Math" panose="02040503050406030204" pitchFamily="18" charset="0"/>
                        <a:ea typeface="Cambria Math" panose="02040503050406030204" pitchFamily="18" charset="0"/>
                        <a:cs typeface="B Koodak" panose="00000700000000000000" pitchFamily="2" charset="-78"/>
                      </a:rPr>
                      <m:t>+</m:t>
                    </m:r>
                    <m:r>
                      <a:rPr lang="fa-IR" b="0" i="1" smtClean="0">
                        <a:latin typeface="Cambria Math" panose="02040503050406030204" pitchFamily="18" charset="0"/>
                        <a:ea typeface="Cambria Math" panose="02040503050406030204" pitchFamily="18" charset="0"/>
                        <a:cs typeface="B Koodak" panose="00000700000000000000" pitchFamily="2" charset="-78"/>
                      </a:rPr>
                      <m:t>20</m:t>
                    </m:r>
                    <m:r>
                      <a:rPr lang="fa-IR" b="0" i="1" smtClean="0">
                        <a:latin typeface="Cambria Math" panose="02040503050406030204" pitchFamily="18" charset="0"/>
                        <a:ea typeface="Cambria Math" panose="02040503050406030204" pitchFamily="18" charset="0"/>
                        <a:cs typeface="B Koodak" panose="00000700000000000000" pitchFamily="2" charset="-78"/>
                      </a:rPr>
                      <m:t>+</m:t>
                    </m:r>
                    <m:r>
                      <a:rPr lang="fa-IR" b="0" i="1" smtClean="0">
                        <a:latin typeface="Cambria Math" panose="02040503050406030204" pitchFamily="18" charset="0"/>
                        <a:ea typeface="Cambria Math" panose="02040503050406030204" pitchFamily="18" charset="0"/>
                        <a:cs typeface="B Koodak" panose="00000700000000000000" pitchFamily="2" charset="-78"/>
                      </a:rPr>
                      <m:t>27</m:t>
                    </m:r>
                    <m:r>
                      <a:rPr lang="fa-IR" b="0" i="1" smtClean="0">
                        <a:latin typeface="Cambria Math" panose="02040503050406030204" pitchFamily="18" charset="0"/>
                        <a:ea typeface="Cambria Math" panose="02040503050406030204" pitchFamily="18" charset="0"/>
                        <a:cs typeface="B Koodak" panose="00000700000000000000" pitchFamily="2" charset="-78"/>
                      </a:rPr>
                      <m:t>=</m:t>
                    </m:r>
                    <m:r>
                      <a:rPr lang="fa-IR" b="0" i="1" smtClean="0">
                        <a:latin typeface="Cambria Math" panose="02040503050406030204" pitchFamily="18" charset="0"/>
                        <a:ea typeface="Cambria Math" panose="02040503050406030204" pitchFamily="18" charset="0"/>
                        <a:cs typeface="B Koodak" panose="00000700000000000000" pitchFamily="2" charset="-78"/>
                      </a:rPr>
                      <m:t>84</m:t>
                    </m:r>
                  </m:oMath>
                </a14:m>
                <a:r>
                  <a:rPr lang="fa-IR" dirty="0" smtClean="0">
                    <a:cs typeface="B Koodak" panose="00000700000000000000" pitchFamily="2" charset="-78"/>
                  </a:rPr>
                  <a:t>   </a:t>
                </a:r>
              </a:p>
              <a:p>
                <a:pPr marL="0" indent="0">
                  <a:lnSpc>
                    <a:spcPct val="150000"/>
                  </a:lnSpc>
                  <a:buNone/>
                </a:pPr>
                <a:r>
                  <a:rPr lang="fa-IR" dirty="0" smtClean="0">
                    <a:cs typeface="B Koodak" panose="00000700000000000000" pitchFamily="2" charset="-78"/>
                  </a:rPr>
                  <a:t>میانگین اعداد داده شده برابر است با 21 </a:t>
                </a:r>
                <a:endParaRPr lang="fa-IR" dirty="0">
                  <a:cs typeface="B Koodak" panose="00000700000000000000" pitchFamily="2" charset="-78"/>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1103312" y="696686"/>
                <a:ext cx="10052368" cy="5551713"/>
              </a:xfrm>
              <a:blipFill>
                <a:blip r:embed="rId4"/>
                <a:stretch>
                  <a:fillRect r="-667"/>
                </a:stretch>
              </a:blipFill>
            </p:spPr>
            <p:txBody>
              <a:bodyPr/>
              <a:lstStyle/>
              <a:p>
                <a:r>
                  <a:rPr lang="fa-IR">
                    <a:noFill/>
                  </a:rPr>
                  <a:t> </a:t>
                </a:r>
              </a:p>
            </p:txBody>
          </p:sp>
        </mc:Fallback>
      </mc:AlternateContent>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b="52899"/>
          <a:stretch/>
        </p:blipFill>
        <p:spPr>
          <a:xfrm>
            <a:off x="827313" y="3472542"/>
            <a:ext cx="6342503" cy="2577737"/>
          </a:xfrm>
          <a:prstGeom prst="rect">
            <a:avLst/>
          </a:prstGeom>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223227" y="5274582"/>
            <a:ext cx="487363" cy="487363"/>
          </a:xfrm>
          <a:prstGeom prst="rect">
            <a:avLst/>
          </a:prstGeom>
        </p:spPr>
      </p:pic>
    </p:spTree>
    <p:extLst>
      <p:ext uri="{BB962C8B-B14F-4D97-AF65-F5344CB8AC3E}">
        <p14:creationId xmlns:p14="http://schemas.microsoft.com/office/powerpoint/2010/main" val="383280234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610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992778" y="714104"/>
                <a:ext cx="10145486" cy="5534296"/>
              </a:xfrm>
            </p:spPr>
            <p:txBody>
              <a:bodyPr>
                <a:noAutofit/>
              </a:bodyPr>
              <a:lstStyle/>
              <a:p>
                <a:pPr marL="0" indent="0">
                  <a:lnSpc>
                    <a:spcPct val="150000"/>
                  </a:lnSpc>
                  <a:buNone/>
                </a:pPr>
                <a:r>
                  <a:rPr lang="fa-IR" dirty="0" smtClean="0">
                    <a:cs typeface="B Koodak" panose="00000700000000000000" pitchFamily="2" charset="-78"/>
                  </a:rPr>
                  <a:t>5- تیم فوتبال مدرسه در 6 بازی آخر خود به ترتیب 2، 4 ، 3 ، 0 ، 5 و 2 گل زده است. در بازی بعدی باید چند گل بزند تا میانگین گل هایی که در این 7 بازی زده است 3 شود؟</a:t>
                </a:r>
              </a:p>
              <a:p>
                <a:pPr marL="0" indent="0">
                  <a:lnSpc>
                    <a:spcPct val="150000"/>
                  </a:lnSpc>
                  <a:buNone/>
                </a:pPr>
                <a:r>
                  <a:rPr lang="fa-IR" dirty="0" smtClean="0">
                    <a:cs typeface="B Koodak" panose="00000700000000000000" pitchFamily="2" charset="-78"/>
                  </a:rPr>
                  <a:t>گفتیم برای پیدا کردن میانگین باید مجموع مقادیر را به دست آورده و بر تعداد تقسیم کنیم. در این سوال میانگین را به ما داده است و گفته که میانگین تعداد گل ها در 7 بازی 3 شود، با توجه به رابطه ی میانگین حالا باید برعکس عمل کنیم تا مجموع تعداد گل های زده شده را به دست آوریم:                               تعداد </a:t>
                </a:r>
                <a14:m>
                  <m:oMath xmlns:m="http://schemas.openxmlformats.org/officeDocument/2006/math">
                    <m:r>
                      <a:rPr lang="fa-IR" i="1" smtClean="0">
                        <a:latin typeface="Cambria Math" panose="02040503050406030204" pitchFamily="18" charset="0"/>
                        <a:ea typeface="Cambria Math" panose="02040503050406030204" pitchFamily="18" charset="0"/>
                        <a:cs typeface="B Koodak" panose="00000700000000000000" pitchFamily="2" charset="-78"/>
                      </a:rPr>
                      <m:t>÷</m:t>
                    </m:r>
                  </m:oMath>
                </a14:m>
                <a:r>
                  <a:rPr lang="fa-IR" dirty="0" smtClean="0">
                    <a:cs typeface="B Koodak" panose="00000700000000000000" pitchFamily="2" charset="-78"/>
                  </a:rPr>
                  <a:t>   مجموع  = میانگین</a:t>
                </a:r>
              </a:p>
              <a:p>
                <a:pPr marL="0" indent="0">
                  <a:lnSpc>
                    <a:spcPct val="150000"/>
                  </a:lnSpc>
                  <a:buNone/>
                </a:pPr>
                <a:r>
                  <a:rPr lang="fa-IR" dirty="0" smtClean="0">
                    <a:cs typeface="B Koodak" panose="00000700000000000000" pitchFamily="2" charset="-78"/>
                  </a:rPr>
                  <a:t> با توجه به رابطه باید 7 را در 3 ضرب کنیم تا مجموع مشخص شود.                 7 </a:t>
                </a:r>
                <a14:m>
                  <m:oMath xmlns:m="http://schemas.openxmlformats.org/officeDocument/2006/math">
                    <m:r>
                      <a:rPr lang="fa-IR" i="1" smtClean="0">
                        <a:latin typeface="Cambria Math" panose="02040503050406030204" pitchFamily="18" charset="0"/>
                        <a:ea typeface="Cambria Math" panose="02040503050406030204" pitchFamily="18" charset="0"/>
                        <a:cs typeface="B Koodak" panose="00000700000000000000" pitchFamily="2" charset="-78"/>
                      </a:rPr>
                      <m:t>÷</m:t>
                    </m:r>
                  </m:oMath>
                </a14:m>
                <a:r>
                  <a:rPr lang="fa-IR" dirty="0" smtClean="0">
                    <a:cs typeface="B Koodak" panose="00000700000000000000" pitchFamily="2" charset="-78"/>
                  </a:rPr>
                  <a:t>             =      3    </a:t>
                </a:r>
              </a:p>
              <a:p>
                <a:pPr marL="0" indent="0">
                  <a:lnSpc>
                    <a:spcPct val="150000"/>
                  </a:lnSpc>
                  <a:buNone/>
                </a:pPr>
                <a:r>
                  <a:rPr lang="fa-IR" dirty="0">
                    <a:cs typeface="B Koodak" panose="00000700000000000000" pitchFamily="2" charset="-78"/>
                  </a:rPr>
                  <a:t> </a:t>
                </a:r>
                <a:r>
                  <a:rPr lang="fa-IR" dirty="0" smtClean="0">
                    <a:cs typeface="B Koodak" panose="00000700000000000000" pitchFamily="2" charset="-78"/>
                  </a:rPr>
                  <a:t>حالا با توجه به رابطه مجموع، 21 می شود و در شش بازی گذشته مجموع گلهای زده شده با توجه به صورت سوال می شود:                                                                                                 </a:t>
                </a:r>
                <a14:m>
                  <m:oMath xmlns:m="http://schemas.openxmlformats.org/officeDocument/2006/math">
                    <m:r>
                      <a:rPr lang="fa-IR" b="0" i="1" smtClean="0">
                        <a:latin typeface="Cambria Math" panose="02040503050406030204" pitchFamily="18" charset="0"/>
                        <a:cs typeface="B Koodak" panose="00000700000000000000" pitchFamily="2" charset="-78"/>
                      </a:rPr>
                      <m:t>2</m:t>
                    </m:r>
                    <m:r>
                      <a:rPr lang="fa-IR" b="0" i="1" smtClean="0">
                        <a:latin typeface="Cambria Math" panose="02040503050406030204" pitchFamily="18" charset="0"/>
                        <a:ea typeface="Cambria Math" panose="02040503050406030204" pitchFamily="18" charset="0"/>
                        <a:cs typeface="B Koodak" panose="00000700000000000000" pitchFamily="2" charset="-78"/>
                      </a:rPr>
                      <m:t>+</m:t>
                    </m:r>
                    <m:r>
                      <a:rPr lang="fa-IR" b="0" i="1" smtClean="0">
                        <a:latin typeface="Cambria Math" panose="02040503050406030204" pitchFamily="18" charset="0"/>
                        <a:ea typeface="Cambria Math" panose="02040503050406030204" pitchFamily="18" charset="0"/>
                        <a:cs typeface="B Koodak" panose="00000700000000000000" pitchFamily="2" charset="-78"/>
                      </a:rPr>
                      <m:t>5</m:t>
                    </m:r>
                    <m:r>
                      <a:rPr lang="fa-IR" b="0" i="1" smtClean="0">
                        <a:latin typeface="Cambria Math" panose="02040503050406030204" pitchFamily="18" charset="0"/>
                        <a:ea typeface="Cambria Math" panose="02040503050406030204" pitchFamily="18" charset="0"/>
                        <a:cs typeface="B Koodak" panose="00000700000000000000" pitchFamily="2" charset="-78"/>
                      </a:rPr>
                      <m:t>+</m:t>
                    </m:r>
                    <m:r>
                      <a:rPr lang="fa-IR" b="0" i="1" smtClean="0">
                        <a:latin typeface="Cambria Math" panose="02040503050406030204" pitchFamily="18" charset="0"/>
                        <a:ea typeface="Cambria Math" panose="02040503050406030204" pitchFamily="18" charset="0"/>
                        <a:cs typeface="B Koodak" panose="00000700000000000000" pitchFamily="2" charset="-78"/>
                      </a:rPr>
                      <m:t>0</m:t>
                    </m:r>
                    <m:r>
                      <a:rPr lang="fa-IR" b="0" i="1" smtClean="0">
                        <a:latin typeface="Cambria Math" panose="02040503050406030204" pitchFamily="18" charset="0"/>
                        <a:ea typeface="Cambria Math" panose="02040503050406030204" pitchFamily="18" charset="0"/>
                        <a:cs typeface="B Koodak" panose="00000700000000000000" pitchFamily="2" charset="-78"/>
                      </a:rPr>
                      <m:t>+</m:t>
                    </m:r>
                    <m:r>
                      <a:rPr lang="fa-IR" b="0" i="1" smtClean="0">
                        <a:latin typeface="Cambria Math" panose="02040503050406030204" pitchFamily="18" charset="0"/>
                        <a:ea typeface="Cambria Math" panose="02040503050406030204" pitchFamily="18" charset="0"/>
                        <a:cs typeface="B Koodak" panose="00000700000000000000" pitchFamily="2" charset="-78"/>
                      </a:rPr>
                      <m:t>3</m:t>
                    </m:r>
                    <m:r>
                      <a:rPr lang="fa-IR" b="0" i="1" smtClean="0">
                        <a:latin typeface="Cambria Math" panose="02040503050406030204" pitchFamily="18" charset="0"/>
                        <a:ea typeface="Cambria Math" panose="02040503050406030204" pitchFamily="18" charset="0"/>
                        <a:cs typeface="B Koodak" panose="00000700000000000000" pitchFamily="2" charset="-78"/>
                      </a:rPr>
                      <m:t>+</m:t>
                    </m:r>
                    <m:r>
                      <a:rPr lang="fa-IR" b="0" i="1" smtClean="0">
                        <a:latin typeface="Cambria Math" panose="02040503050406030204" pitchFamily="18" charset="0"/>
                        <a:ea typeface="Cambria Math" panose="02040503050406030204" pitchFamily="18" charset="0"/>
                        <a:cs typeface="B Koodak" panose="00000700000000000000" pitchFamily="2" charset="-78"/>
                      </a:rPr>
                      <m:t>4</m:t>
                    </m:r>
                    <m:r>
                      <a:rPr lang="fa-IR" b="0" i="1" smtClean="0">
                        <a:latin typeface="Cambria Math" panose="02040503050406030204" pitchFamily="18" charset="0"/>
                        <a:ea typeface="Cambria Math" panose="02040503050406030204" pitchFamily="18" charset="0"/>
                        <a:cs typeface="B Koodak" panose="00000700000000000000" pitchFamily="2" charset="-78"/>
                      </a:rPr>
                      <m:t>+</m:t>
                    </m:r>
                    <m:r>
                      <a:rPr lang="fa-IR" b="0" i="1" smtClean="0">
                        <a:latin typeface="Cambria Math" panose="02040503050406030204" pitchFamily="18" charset="0"/>
                        <a:ea typeface="Cambria Math" panose="02040503050406030204" pitchFamily="18" charset="0"/>
                        <a:cs typeface="B Koodak" panose="00000700000000000000" pitchFamily="2" charset="-78"/>
                      </a:rPr>
                      <m:t>2</m:t>
                    </m:r>
                    <m:r>
                      <a:rPr lang="fa-IR" b="0" i="1" smtClean="0">
                        <a:latin typeface="Cambria Math" panose="02040503050406030204" pitchFamily="18" charset="0"/>
                        <a:ea typeface="Cambria Math" panose="02040503050406030204" pitchFamily="18" charset="0"/>
                        <a:cs typeface="B Koodak" panose="00000700000000000000" pitchFamily="2" charset="-78"/>
                      </a:rPr>
                      <m:t>=</m:t>
                    </m:r>
                    <m:r>
                      <a:rPr lang="fa-IR" b="0" i="1" smtClean="0">
                        <a:latin typeface="Cambria Math" panose="02040503050406030204" pitchFamily="18" charset="0"/>
                        <a:ea typeface="Cambria Math" panose="02040503050406030204" pitchFamily="18" charset="0"/>
                        <a:cs typeface="B Koodak" panose="00000700000000000000" pitchFamily="2" charset="-78"/>
                      </a:rPr>
                      <m:t>16</m:t>
                    </m:r>
                  </m:oMath>
                </a14:m>
                <a:r>
                  <a:rPr lang="fa-IR" dirty="0" smtClean="0">
                    <a:cs typeface="B Koodak" panose="00000700000000000000" pitchFamily="2" charset="-78"/>
                  </a:rPr>
                  <a:t>  </a:t>
                </a:r>
              </a:p>
              <a:p>
                <a:pPr marL="0" indent="0">
                  <a:lnSpc>
                    <a:spcPct val="150000"/>
                  </a:lnSpc>
                  <a:buNone/>
                </a:pPr>
                <a:r>
                  <a:rPr lang="fa-IR" dirty="0" smtClean="0">
                    <a:cs typeface="B Koodak" panose="00000700000000000000" pitchFamily="2" charset="-78"/>
                  </a:rPr>
                  <a:t>با توجه به مجموع گلهای زده شده در 6 بازی و اینکه مجموع تعداد گلها باید 21 باشد پس در بازی آخر باید 5 گل بزند.</a:t>
                </a:r>
              </a:p>
              <a:p>
                <a:pPr marL="0" indent="0">
                  <a:lnSpc>
                    <a:spcPct val="150000"/>
                  </a:lnSpc>
                  <a:buNone/>
                </a:pPr>
                <a:r>
                  <a:rPr lang="fa-IR" dirty="0">
                    <a:cs typeface="B Koodak" panose="00000700000000000000" pitchFamily="2" charset="-78"/>
                  </a:rPr>
                  <a:t> </a:t>
                </a:r>
                <a:r>
                  <a:rPr lang="fa-IR" dirty="0" smtClean="0">
                    <a:cs typeface="B Koodak" panose="00000700000000000000" pitchFamily="2" charset="-78"/>
                  </a:rPr>
                  <a:t>                                                                                                                                     </a:t>
                </a:r>
                <a14:m>
                  <m:oMath xmlns:m="http://schemas.openxmlformats.org/officeDocument/2006/math">
                    <m:r>
                      <a:rPr lang="fa-IR" b="0" i="1" smtClean="0">
                        <a:latin typeface="Cambria Math" panose="02040503050406030204" pitchFamily="18" charset="0"/>
                        <a:cs typeface="B Koodak" panose="00000700000000000000" pitchFamily="2" charset="-78"/>
                      </a:rPr>
                      <m:t>21</m:t>
                    </m:r>
                    <m:r>
                      <a:rPr lang="fa-IR" b="0" i="1" smtClean="0">
                        <a:latin typeface="Cambria Math" panose="02040503050406030204" pitchFamily="18" charset="0"/>
                        <a:ea typeface="Cambria Math" panose="02040503050406030204" pitchFamily="18" charset="0"/>
                        <a:cs typeface="B Koodak" panose="00000700000000000000" pitchFamily="2" charset="-78"/>
                      </a:rPr>
                      <m:t>−</m:t>
                    </m:r>
                    <m:r>
                      <a:rPr lang="fa-IR" b="0" i="1" smtClean="0">
                        <a:latin typeface="Cambria Math" panose="02040503050406030204" pitchFamily="18" charset="0"/>
                        <a:ea typeface="Cambria Math" panose="02040503050406030204" pitchFamily="18" charset="0"/>
                        <a:cs typeface="B Koodak" panose="00000700000000000000" pitchFamily="2" charset="-78"/>
                      </a:rPr>
                      <m:t>16</m:t>
                    </m:r>
                    <m:r>
                      <a:rPr lang="fa-IR" b="0" i="1" smtClean="0">
                        <a:latin typeface="Cambria Math" panose="02040503050406030204" pitchFamily="18" charset="0"/>
                        <a:ea typeface="Cambria Math" panose="02040503050406030204" pitchFamily="18" charset="0"/>
                        <a:cs typeface="B Koodak" panose="00000700000000000000" pitchFamily="2" charset="-78"/>
                      </a:rPr>
                      <m:t>=</m:t>
                    </m:r>
                    <m:r>
                      <a:rPr lang="fa-IR" b="0" i="1" smtClean="0">
                        <a:latin typeface="Cambria Math" panose="02040503050406030204" pitchFamily="18" charset="0"/>
                        <a:ea typeface="Cambria Math" panose="02040503050406030204" pitchFamily="18" charset="0"/>
                        <a:cs typeface="B Koodak" panose="00000700000000000000" pitchFamily="2" charset="-78"/>
                      </a:rPr>
                      <m:t>5</m:t>
                    </m:r>
                  </m:oMath>
                </a14:m>
                <a:endParaRPr lang="fa-IR" dirty="0" smtClean="0">
                  <a:cs typeface="B Koodak" panose="00000700000000000000" pitchFamily="2" charset="-78"/>
                </a:endParaRPr>
              </a:p>
              <a:p>
                <a:pPr marL="0" indent="0">
                  <a:lnSpc>
                    <a:spcPct val="150000"/>
                  </a:lnSpc>
                  <a:buNone/>
                </a:pPr>
                <a:endParaRPr lang="fa-IR" dirty="0">
                  <a:cs typeface="B Koodak" panose="00000700000000000000" pitchFamily="2" charset="-78"/>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992778" y="714104"/>
                <a:ext cx="10145486" cy="5534296"/>
              </a:xfrm>
              <a:blipFill>
                <a:blip r:embed="rId4"/>
                <a:stretch>
                  <a:fillRect l="-1082" r="-661"/>
                </a:stretch>
              </a:blipFill>
            </p:spPr>
            <p:txBody>
              <a:bodyPr/>
              <a:lstStyle/>
              <a:p>
                <a:r>
                  <a:rPr lang="fa-IR">
                    <a:noFill/>
                  </a:rPr>
                  <a:t> </a:t>
                </a:r>
              </a:p>
            </p:txBody>
          </p:sp>
        </mc:Fallback>
      </mc:AlternateContent>
      <p:sp>
        <p:nvSpPr>
          <p:cNvPr id="4" name="Rectangle 3"/>
          <p:cNvSpPr/>
          <p:nvPr/>
        </p:nvSpPr>
        <p:spPr>
          <a:xfrm>
            <a:off x="3544389" y="3315789"/>
            <a:ext cx="513806" cy="4789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92778" y="5683885"/>
            <a:ext cx="487363" cy="487363"/>
          </a:xfrm>
          <a:prstGeom prst="rect">
            <a:avLst/>
          </a:prstGeom>
        </p:spPr>
      </p:pic>
    </p:spTree>
    <p:extLst>
      <p:ext uri="{BB962C8B-B14F-4D97-AF65-F5344CB8AC3E}">
        <p14:creationId xmlns:p14="http://schemas.microsoft.com/office/powerpoint/2010/main" val="340575630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552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1103312" y="792480"/>
                <a:ext cx="10008825" cy="5455919"/>
              </a:xfrm>
            </p:spPr>
            <p:txBody>
              <a:bodyPr/>
              <a:lstStyle/>
              <a:p>
                <a:pPr marL="0" indent="0">
                  <a:lnSpc>
                    <a:spcPct val="150000"/>
                  </a:lnSpc>
                  <a:buNone/>
                </a:pPr>
                <a:r>
                  <a:rPr lang="fa-IR" dirty="0" smtClean="0">
                    <a:cs typeface="B Koodak" panose="00000700000000000000" pitchFamily="2" charset="-78"/>
                  </a:rPr>
                  <a:t>6- میانگین چهار عدد مختلف 10 شده است.</a:t>
                </a:r>
              </a:p>
              <a:p>
                <a:pPr marL="0" indent="0">
                  <a:lnSpc>
                    <a:spcPct val="150000"/>
                  </a:lnSpc>
                  <a:buNone/>
                </a:pPr>
                <a:r>
                  <a:rPr lang="fa-IR" dirty="0" smtClean="0">
                    <a:cs typeface="B Koodak" panose="00000700000000000000" pitchFamily="2" charset="-78"/>
                  </a:rPr>
                  <a:t>الف) مجموع این اعداد را به دست آورید.برای پیدا کردن مجموع اعداد باید میانگین را در تعداد ضرب کنیم که می شود:                                                                                                             </a:t>
                </a:r>
                <a14:m>
                  <m:oMath xmlns:m="http://schemas.openxmlformats.org/officeDocument/2006/math">
                    <m:r>
                      <a:rPr lang="fa-IR" b="0" i="1" smtClean="0">
                        <a:latin typeface="Cambria Math" panose="02040503050406030204" pitchFamily="18" charset="0"/>
                        <a:cs typeface="B Koodak" panose="00000700000000000000" pitchFamily="2" charset="-78"/>
                      </a:rPr>
                      <m:t>10</m:t>
                    </m:r>
                    <m:r>
                      <a:rPr lang="fa-IR" b="0" i="1" smtClean="0">
                        <a:latin typeface="Cambria Math" panose="02040503050406030204" pitchFamily="18" charset="0"/>
                        <a:ea typeface="Cambria Math" panose="02040503050406030204" pitchFamily="18" charset="0"/>
                        <a:cs typeface="B Koodak" panose="00000700000000000000" pitchFamily="2" charset="-78"/>
                      </a:rPr>
                      <m:t>×</m:t>
                    </m:r>
                    <m:r>
                      <a:rPr lang="fa-IR" b="0" i="1" smtClean="0">
                        <a:latin typeface="Cambria Math" panose="02040503050406030204" pitchFamily="18" charset="0"/>
                        <a:ea typeface="Cambria Math" panose="02040503050406030204" pitchFamily="18" charset="0"/>
                        <a:cs typeface="B Koodak" panose="00000700000000000000" pitchFamily="2" charset="-78"/>
                      </a:rPr>
                      <m:t>4</m:t>
                    </m:r>
                    <m:r>
                      <a:rPr lang="fa-IR" b="0" i="1" smtClean="0">
                        <a:latin typeface="Cambria Math" panose="02040503050406030204" pitchFamily="18" charset="0"/>
                        <a:ea typeface="Cambria Math" panose="02040503050406030204" pitchFamily="18" charset="0"/>
                        <a:cs typeface="B Koodak" panose="00000700000000000000" pitchFamily="2" charset="-78"/>
                      </a:rPr>
                      <m:t>=</m:t>
                    </m:r>
                    <m:r>
                      <a:rPr lang="fa-IR" b="0" i="1" smtClean="0">
                        <a:latin typeface="Cambria Math" panose="02040503050406030204" pitchFamily="18" charset="0"/>
                        <a:ea typeface="Cambria Math" panose="02040503050406030204" pitchFamily="18" charset="0"/>
                        <a:cs typeface="B Koodak" panose="00000700000000000000" pitchFamily="2" charset="-78"/>
                      </a:rPr>
                      <m:t>40</m:t>
                    </m:r>
                  </m:oMath>
                </a14:m>
                <a:endParaRPr lang="fa-IR" dirty="0" smtClean="0">
                  <a:cs typeface="B Koodak" panose="00000700000000000000" pitchFamily="2" charset="-78"/>
                </a:endParaRPr>
              </a:p>
              <a:p>
                <a:pPr marL="0" indent="0">
                  <a:lnSpc>
                    <a:spcPct val="150000"/>
                  </a:lnSpc>
                  <a:buNone/>
                </a:pPr>
                <a:r>
                  <a:rPr lang="fa-IR" dirty="0" smtClean="0">
                    <a:cs typeface="B Koodak" panose="00000700000000000000" pitchFamily="2" charset="-78"/>
                  </a:rPr>
                  <a:t>ب) اگر بزرگ ترین آنها 25 و کوچک ترین آنها 2 باشد دو عدد دیگر ممکن است چه عددهایی باشند؟</a:t>
                </a:r>
              </a:p>
              <a:p>
                <a:pPr marL="0" indent="0">
                  <a:lnSpc>
                    <a:spcPct val="150000"/>
                  </a:lnSpc>
                  <a:buNone/>
                </a:pPr>
                <a:r>
                  <a:rPr lang="fa-IR" dirty="0">
                    <a:cs typeface="B Koodak" panose="00000700000000000000" pitchFamily="2" charset="-78"/>
                  </a:rPr>
                  <a:t> </a:t>
                </a:r>
                <a:r>
                  <a:rPr lang="fa-IR" dirty="0" smtClean="0">
                    <a:cs typeface="B Koodak" panose="00000700000000000000" pitchFamily="2" charset="-78"/>
                  </a:rPr>
                  <a:t>                     مجموع این دو عدد می شود:                                </a:t>
                </a:r>
                <a14:m>
                  <m:oMath xmlns:m="http://schemas.openxmlformats.org/officeDocument/2006/math">
                    <m:r>
                      <a:rPr lang="fa-IR" b="0" i="1" smtClean="0">
                        <a:latin typeface="Cambria Math" panose="02040503050406030204" pitchFamily="18" charset="0"/>
                        <a:cs typeface="B Koodak" panose="00000700000000000000" pitchFamily="2" charset="-78"/>
                      </a:rPr>
                      <m:t>25</m:t>
                    </m:r>
                    <m:r>
                      <a:rPr lang="fa-IR" b="0" i="1" smtClean="0">
                        <a:latin typeface="Cambria Math" panose="02040503050406030204" pitchFamily="18" charset="0"/>
                        <a:ea typeface="Cambria Math" panose="02040503050406030204" pitchFamily="18" charset="0"/>
                        <a:cs typeface="B Koodak" panose="00000700000000000000" pitchFamily="2" charset="-78"/>
                      </a:rPr>
                      <m:t>+</m:t>
                    </m:r>
                    <m:r>
                      <a:rPr lang="fa-IR" b="0" i="1" smtClean="0">
                        <a:latin typeface="Cambria Math" panose="02040503050406030204" pitchFamily="18" charset="0"/>
                        <a:ea typeface="Cambria Math" panose="02040503050406030204" pitchFamily="18" charset="0"/>
                        <a:cs typeface="B Koodak" panose="00000700000000000000" pitchFamily="2" charset="-78"/>
                      </a:rPr>
                      <m:t>2</m:t>
                    </m:r>
                    <m:r>
                      <a:rPr lang="fa-IR" b="0" i="1" smtClean="0">
                        <a:latin typeface="Cambria Math" panose="02040503050406030204" pitchFamily="18" charset="0"/>
                        <a:ea typeface="Cambria Math" panose="02040503050406030204" pitchFamily="18" charset="0"/>
                        <a:cs typeface="B Koodak" panose="00000700000000000000" pitchFamily="2" charset="-78"/>
                      </a:rPr>
                      <m:t>=</m:t>
                    </m:r>
                    <m:r>
                      <a:rPr lang="fa-IR" b="0" i="1" smtClean="0">
                        <a:latin typeface="Cambria Math" panose="02040503050406030204" pitchFamily="18" charset="0"/>
                        <a:ea typeface="Cambria Math" panose="02040503050406030204" pitchFamily="18" charset="0"/>
                        <a:cs typeface="B Koodak" panose="00000700000000000000" pitchFamily="2" charset="-78"/>
                      </a:rPr>
                      <m:t>27</m:t>
                    </m:r>
                  </m:oMath>
                </a14:m>
                <a:r>
                  <a:rPr lang="fa-IR" dirty="0" smtClean="0">
                    <a:cs typeface="B Koodak" panose="00000700000000000000" pitchFamily="2" charset="-78"/>
                  </a:rPr>
                  <a:t>  </a:t>
                </a:r>
              </a:p>
              <a:p>
                <a:pPr marL="0" indent="0">
                  <a:lnSpc>
                    <a:spcPct val="150000"/>
                  </a:lnSpc>
                  <a:buNone/>
                </a:pPr>
                <a:r>
                  <a:rPr lang="fa-IR" dirty="0" smtClean="0">
                    <a:cs typeface="B Koodak" panose="00000700000000000000" pitchFamily="2" charset="-78"/>
                  </a:rPr>
                  <a:t>اختلاف این دو عدد از مجموع کل این اعداد می شود:                                                </a:t>
                </a:r>
                <a14:m>
                  <m:oMath xmlns:m="http://schemas.openxmlformats.org/officeDocument/2006/math">
                    <m:r>
                      <a:rPr lang="fa-IR" b="0" i="1" smtClean="0">
                        <a:latin typeface="Cambria Math" panose="02040503050406030204" pitchFamily="18" charset="0"/>
                        <a:cs typeface="B Koodak" panose="00000700000000000000" pitchFamily="2" charset="-78"/>
                      </a:rPr>
                      <m:t>40</m:t>
                    </m:r>
                    <m:r>
                      <a:rPr lang="fa-IR" b="0" i="1" smtClean="0">
                        <a:latin typeface="Cambria Math" panose="02040503050406030204" pitchFamily="18" charset="0"/>
                        <a:ea typeface="Cambria Math" panose="02040503050406030204" pitchFamily="18" charset="0"/>
                        <a:cs typeface="B Koodak" panose="00000700000000000000" pitchFamily="2" charset="-78"/>
                      </a:rPr>
                      <m:t>−</m:t>
                    </m:r>
                    <m:r>
                      <a:rPr lang="fa-IR" b="0" i="1" smtClean="0">
                        <a:latin typeface="Cambria Math" panose="02040503050406030204" pitchFamily="18" charset="0"/>
                        <a:ea typeface="Cambria Math" panose="02040503050406030204" pitchFamily="18" charset="0"/>
                        <a:cs typeface="B Koodak" panose="00000700000000000000" pitchFamily="2" charset="-78"/>
                      </a:rPr>
                      <m:t>27</m:t>
                    </m:r>
                    <m:r>
                      <a:rPr lang="fa-IR" b="0" i="1" smtClean="0">
                        <a:latin typeface="Cambria Math" panose="02040503050406030204" pitchFamily="18" charset="0"/>
                        <a:ea typeface="Cambria Math" panose="02040503050406030204" pitchFamily="18" charset="0"/>
                        <a:cs typeface="B Koodak" panose="00000700000000000000" pitchFamily="2" charset="-78"/>
                      </a:rPr>
                      <m:t>=</m:t>
                    </m:r>
                    <m:r>
                      <a:rPr lang="fa-IR" b="0" i="1" smtClean="0">
                        <a:latin typeface="Cambria Math" panose="02040503050406030204" pitchFamily="18" charset="0"/>
                        <a:ea typeface="Cambria Math" panose="02040503050406030204" pitchFamily="18" charset="0"/>
                        <a:cs typeface="B Koodak" panose="00000700000000000000" pitchFamily="2" charset="-78"/>
                      </a:rPr>
                      <m:t>13</m:t>
                    </m:r>
                  </m:oMath>
                </a14:m>
                <a:r>
                  <a:rPr lang="fa-IR" dirty="0" smtClean="0">
                    <a:cs typeface="B Koodak" panose="00000700000000000000" pitchFamily="2" charset="-78"/>
                  </a:rPr>
                  <a:t>  </a:t>
                </a:r>
              </a:p>
              <a:p>
                <a:pPr marL="0" indent="0">
                  <a:lnSpc>
                    <a:spcPct val="150000"/>
                  </a:lnSpc>
                  <a:buNone/>
                </a:pPr>
                <a:r>
                  <a:rPr lang="fa-IR" dirty="0" smtClean="0">
                    <a:cs typeface="B Koodak" panose="00000700000000000000" pitchFamily="2" charset="-78"/>
                  </a:rPr>
                  <a:t>پس باید اعدادی را پیدا کنیم که مجموع آنها 13 می شود، در جدول زیر در هر ستون مجموع اعداد 13 می شود</a:t>
                </a:r>
              </a:p>
              <a:p>
                <a:pPr marL="0" indent="0">
                  <a:lnSpc>
                    <a:spcPct val="150000"/>
                  </a:lnSpc>
                  <a:buNone/>
                </a:pPr>
                <a:r>
                  <a:rPr lang="fa-IR" dirty="0" smtClean="0">
                    <a:cs typeface="B Koodak" panose="00000700000000000000" pitchFamily="2" charset="-78"/>
                  </a:rPr>
                  <a:t>پس این اعداد به عنوان حدسهای مسأله خواهند بود.</a:t>
                </a:r>
              </a:p>
              <a:p>
                <a:pPr marL="0" indent="0">
                  <a:lnSpc>
                    <a:spcPct val="150000"/>
                  </a:lnSpc>
                  <a:buNone/>
                </a:pPr>
                <a:endParaRPr lang="fa-IR" dirty="0">
                  <a:cs typeface="B Koodak" panose="00000700000000000000" pitchFamily="2" charset="-78"/>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1103312" y="792480"/>
                <a:ext cx="10008825" cy="5455919"/>
              </a:xfrm>
              <a:blipFill>
                <a:blip r:embed="rId4"/>
                <a:stretch>
                  <a:fillRect r="-670"/>
                </a:stretch>
              </a:blipFill>
            </p:spPr>
            <p:txBody>
              <a:bodyPr/>
              <a:lstStyle/>
              <a:p>
                <a:r>
                  <a:rPr lang="fa-IR">
                    <a:noFill/>
                  </a:rPr>
                  <a:t> </a:t>
                </a:r>
              </a:p>
            </p:txBody>
          </p:sp>
        </mc:Fallback>
      </mc:AlternateContent>
      <p:graphicFrame>
        <p:nvGraphicFramePr>
          <p:cNvPr id="4" name="Table 3"/>
          <p:cNvGraphicFramePr>
            <a:graphicFrameLocks noGrp="1"/>
          </p:cNvGraphicFramePr>
          <p:nvPr>
            <p:extLst>
              <p:ext uri="{D42A27DB-BD31-4B8C-83A1-F6EECF244321}">
                <p14:modId xmlns:p14="http://schemas.microsoft.com/office/powerpoint/2010/main" val="540266793"/>
              </p:ext>
            </p:extLst>
          </p:nvPr>
        </p:nvGraphicFramePr>
        <p:xfrm>
          <a:off x="1288869" y="5239414"/>
          <a:ext cx="5100319" cy="731520"/>
        </p:xfrm>
        <a:graphic>
          <a:graphicData uri="http://schemas.openxmlformats.org/drawingml/2006/table">
            <a:tbl>
              <a:tblPr rtl="1" firstRow="1" bandRow="1">
                <a:tableStyleId>{5C22544A-7EE6-4342-B048-85BDC9FD1C3A}</a:tableStyleId>
              </a:tblPr>
              <a:tblGrid>
                <a:gridCol w="728617">
                  <a:extLst>
                    <a:ext uri="{9D8B030D-6E8A-4147-A177-3AD203B41FA5}">
                      <a16:colId xmlns:a16="http://schemas.microsoft.com/office/drawing/2014/main" val="180207289"/>
                    </a:ext>
                  </a:extLst>
                </a:gridCol>
                <a:gridCol w="728617">
                  <a:extLst>
                    <a:ext uri="{9D8B030D-6E8A-4147-A177-3AD203B41FA5}">
                      <a16:colId xmlns:a16="http://schemas.microsoft.com/office/drawing/2014/main" val="626159982"/>
                    </a:ext>
                  </a:extLst>
                </a:gridCol>
                <a:gridCol w="728617">
                  <a:extLst>
                    <a:ext uri="{9D8B030D-6E8A-4147-A177-3AD203B41FA5}">
                      <a16:colId xmlns:a16="http://schemas.microsoft.com/office/drawing/2014/main" val="2816424293"/>
                    </a:ext>
                  </a:extLst>
                </a:gridCol>
                <a:gridCol w="728617">
                  <a:extLst>
                    <a:ext uri="{9D8B030D-6E8A-4147-A177-3AD203B41FA5}">
                      <a16:colId xmlns:a16="http://schemas.microsoft.com/office/drawing/2014/main" val="654073031"/>
                    </a:ext>
                  </a:extLst>
                </a:gridCol>
                <a:gridCol w="728617">
                  <a:extLst>
                    <a:ext uri="{9D8B030D-6E8A-4147-A177-3AD203B41FA5}">
                      <a16:colId xmlns:a16="http://schemas.microsoft.com/office/drawing/2014/main" val="148570475"/>
                    </a:ext>
                  </a:extLst>
                </a:gridCol>
                <a:gridCol w="728617">
                  <a:extLst>
                    <a:ext uri="{9D8B030D-6E8A-4147-A177-3AD203B41FA5}">
                      <a16:colId xmlns:a16="http://schemas.microsoft.com/office/drawing/2014/main" val="2515140998"/>
                    </a:ext>
                  </a:extLst>
                </a:gridCol>
                <a:gridCol w="728617">
                  <a:extLst>
                    <a:ext uri="{9D8B030D-6E8A-4147-A177-3AD203B41FA5}">
                      <a16:colId xmlns:a16="http://schemas.microsoft.com/office/drawing/2014/main" val="4139270408"/>
                    </a:ext>
                  </a:extLst>
                </a:gridCol>
              </a:tblGrid>
              <a:tr h="349916">
                <a:tc>
                  <a:txBody>
                    <a:bodyPr/>
                    <a:lstStyle/>
                    <a:p>
                      <a:pPr algn="ctr" rtl="1"/>
                      <a:r>
                        <a:rPr lang="fa-IR" dirty="0" smtClean="0"/>
                        <a:t>0</a:t>
                      </a:r>
                      <a:endParaRPr lang="fa-IR" dirty="0"/>
                    </a:p>
                  </a:txBody>
                  <a:tcPr anchor="ctr"/>
                </a:tc>
                <a:tc>
                  <a:txBody>
                    <a:bodyPr/>
                    <a:lstStyle/>
                    <a:p>
                      <a:pPr algn="ctr" rtl="1"/>
                      <a:r>
                        <a:rPr lang="fa-IR" dirty="0" smtClean="0"/>
                        <a:t>6</a:t>
                      </a:r>
                      <a:endParaRPr lang="fa-IR" dirty="0"/>
                    </a:p>
                  </a:txBody>
                  <a:tcPr anchor="ctr"/>
                </a:tc>
                <a:tc>
                  <a:txBody>
                    <a:bodyPr/>
                    <a:lstStyle/>
                    <a:p>
                      <a:pPr algn="ctr" rtl="1"/>
                      <a:r>
                        <a:rPr lang="fa-IR" dirty="0" smtClean="0"/>
                        <a:t>5</a:t>
                      </a:r>
                      <a:endParaRPr lang="fa-IR" dirty="0"/>
                    </a:p>
                  </a:txBody>
                  <a:tcPr anchor="ctr"/>
                </a:tc>
                <a:tc>
                  <a:txBody>
                    <a:bodyPr/>
                    <a:lstStyle/>
                    <a:p>
                      <a:pPr algn="ctr" rtl="1"/>
                      <a:r>
                        <a:rPr lang="fa-IR" dirty="0" smtClean="0"/>
                        <a:t>4</a:t>
                      </a:r>
                      <a:endParaRPr lang="fa-IR" dirty="0"/>
                    </a:p>
                  </a:txBody>
                  <a:tcPr anchor="ctr"/>
                </a:tc>
                <a:tc>
                  <a:txBody>
                    <a:bodyPr/>
                    <a:lstStyle/>
                    <a:p>
                      <a:pPr algn="ctr" rtl="1"/>
                      <a:r>
                        <a:rPr lang="fa-IR" dirty="0" smtClean="0"/>
                        <a:t>3</a:t>
                      </a:r>
                      <a:endParaRPr lang="fa-IR" dirty="0"/>
                    </a:p>
                  </a:txBody>
                  <a:tcPr anchor="ctr"/>
                </a:tc>
                <a:tc>
                  <a:txBody>
                    <a:bodyPr/>
                    <a:lstStyle/>
                    <a:p>
                      <a:pPr algn="ctr" rtl="1"/>
                      <a:r>
                        <a:rPr lang="fa-IR" dirty="0" smtClean="0"/>
                        <a:t>2</a:t>
                      </a:r>
                      <a:endParaRPr lang="fa-IR" dirty="0"/>
                    </a:p>
                  </a:txBody>
                  <a:tcPr anchor="ctr"/>
                </a:tc>
                <a:tc>
                  <a:txBody>
                    <a:bodyPr/>
                    <a:lstStyle/>
                    <a:p>
                      <a:pPr algn="ctr" rtl="1"/>
                      <a:r>
                        <a:rPr lang="fa-IR" dirty="0" smtClean="0"/>
                        <a:t>1</a:t>
                      </a:r>
                      <a:endParaRPr lang="fa-IR" dirty="0"/>
                    </a:p>
                  </a:txBody>
                  <a:tcPr anchor="ctr"/>
                </a:tc>
                <a:extLst>
                  <a:ext uri="{0D108BD9-81ED-4DB2-BD59-A6C34878D82A}">
                    <a16:rowId xmlns:a16="http://schemas.microsoft.com/office/drawing/2014/main" val="999356519"/>
                  </a:ext>
                </a:extLst>
              </a:tr>
              <a:tr h="349916">
                <a:tc>
                  <a:txBody>
                    <a:bodyPr/>
                    <a:lstStyle/>
                    <a:p>
                      <a:pPr algn="ctr" rtl="1"/>
                      <a:r>
                        <a:rPr lang="fa-IR" dirty="0" smtClean="0"/>
                        <a:t>13</a:t>
                      </a:r>
                      <a:endParaRPr lang="fa-IR" dirty="0"/>
                    </a:p>
                  </a:txBody>
                  <a:tcPr anchor="ctr"/>
                </a:tc>
                <a:tc>
                  <a:txBody>
                    <a:bodyPr/>
                    <a:lstStyle/>
                    <a:p>
                      <a:pPr algn="ctr" rtl="1"/>
                      <a:r>
                        <a:rPr lang="fa-IR" dirty="0" smtClean="0"/>
                        <a:t>7</a:t>
                      </a:r>
                      <a:endParaRPr lang="fa-IR" dirty="0"/>
                    </a:p>
                  </a:txBody>
                  <a:tcPr anchor="ctr"/>
                </a:tc>
                <a:tc>
                  <a:txBody>
                    <a:bodyPr/>
                    <a:lstStyle/>
                    <a:p>
                      <a:pPr algn="ctr" rtl="1"/>
                      <a:r>
                        <a:rPr lang="fa-IR" dirty="0" smtClean="0"/>
                        <a:t>8</a:t>
                      </a:r>
                      <a:endParaRPr lang="fa-IR" dirty="0"/>
                    </a:p>
                  </a:txBody>
                  <a:tcPr anchor="ctr"/>
                </a:tc>
                <a:tc>
                  <a:txBody>
                    <a:bodyPr/>
                    <a:lstStyle/>
                    <a:p>
                      <a:pPr algn="ctr" rtl="1"/>
                      <a:r>
                        <a:rPr lang="fa-IR" dirty="0" smtClean="0"/>
                        <a:t>9</a:t>
                      </a:r>
                      <a:endParaRPr lang="fa-IR" dirty="0"/>
                    </a:p>
                  </a:txBody>
                  <a:tcPr anchor="ctr"/>
                </a:tc>
                <a:tc>
                  <a:txBody>
                    <a:bodyPr/>
                    <a:lstStyle/>
                    <a:p>
                      <a:pPr algn="ctr" rtl="1"/>
                      <a:r>
                        <a:rPr lang="fa-IR" dirty="0" smtClean="0"/>
                        <a:t>10</a:t>
                      </a:r>
                      <a:endParaRPr lang="fa-IR" dirty="0"/>
                    </a:p>
                  </a:txBody>
                  <a:tcPr anchor="ctr"/>
                </a:tc>
                <a:tc>
                  <a:txBody>
                    <a:bodyPr/>
                    <a:lstStyle/>
                    <a:p>
                      <a:pPr algn="ctr" rtl="1"/>
                      <a:r>
                        <a:rPr lang="fa-IR" dirty="0" smtClean="0"/>
                        <a:t>11</a:t>
                      </a:r>
                      <a:endParaRPr lang="fa-IR" dirty="0"/>
                    </a:p>
                  </a:txBody>
                  <a:tcPr anchor="ctr"/>
                </a:tc>
                <a:tc>
                  <a:txBody>
                    <a:bodyPr/>
                    <a:lstStyle/>
                    <a:p>
                      <a:pPr algn="ctr" rtl="1"/>
                      <a:r>
                        <a:rPr lang="fa-IR" dirty="0" smtClean="0"/>
                        <a:t>12</a:t>
                      </a:r>
                      <a:endParaRPr lang="fa-IR" dirty="0"/>
                    </a:p>
                  </a:txBody>
                  <a:tcPr anchor="ctr"/>
                </a:tc>
                <a:extLst>
                  <a:ext uri="{0D108BD9-81ED-4DB2-BD59-A6C34878D82A}">
                    <a16:rowId xmlns:a16="http://schemas.microsoft.com/office/drawing/2014/main" val="2704746282"/>
                  </a:ext>
                </a:extLst>
              </a:tr>
            </a:tbl>
          </a:graphicData>
        </a:graphic>
      </p:graphicFrame>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9630" y="792480"/>
            <a:ext cx="487363" cy="487363"/>
          </a:xfrm>
          <a:prstGeom prst="rect">
            <a:avLst/>
          </a:prstGeom>
        </p:spPr>
      </p:pic>
    </p:spTree>
    <p:extLst>
      <p:ext uri="{BB962C8B-B14F-4D97-AF65-F5344CB8AC3E}">
        <p14:creationId xmlns:p14="http://schemas.microsoft.com/office/powerpoint/2010/main" val="323347246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593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70880" y="635000"/>
            <a:ext cx="6389914" cy="5591175"/>
          </a:xfrm>
          <a:ln>
            <a:solidFill>
              <a:srgbClr val="70CBDD"/>
            </a:solidFill>
          </a:ln>
        </p:spPr>
      </p:pic>
      <p:sp>
        <p:nvSpPr>
          <p:cNvPr id="5" name="Rectangle 4"/>
          <p:cNvSpPr/>
          <p:nvPr/>
        </p:nvSpPr>
        <p:spPr>
          <a:xfrm>
            <a:off x="7907384" y="4781006"/>
            <a:ext cx="1288868" cy="12975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Tree>
    <p:extLst>
      <p:ext uri="{BB962C8B-B14F-4D97-AF65-F5344CB8AC3E}">
        <p14:creationId xmlns:p14="http://schemas.microsoft.com/office/powerpoint/2010/main" val="1296791558"/>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docProps/app.xml><?xml version="1.0" encoding="utf-8"?>
<Properties xmlns="http://schemas.openxmlformats.org/officeDocument/2006/extended-properties" xmlns:vt="http://schemas.openxmlformats.org/officeDocument/2006/docPropsVTypes">
  <Template>Ion</Template>
  <TotalTime>116</TotalTime>
  <Words>668</Words>
  <Application>Microsoft Office PowerPoint</Application>
  <PresentationFormat>Widescreen</PresentationFormat>
  <Paragraphs>75</Paragraphs>
  <Slides>9</Slides>
  <Notes>0</Notes>
  <HiddenSlides>0</HiddenSlides>
  <MMClips>7</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9</vt:i4>
      </vt:variant>
    </vt:vector>
  </HeadingPairs>
  <TitlesOfParts>
    <vt:vector size="15" baseType="lpstr">
      <vt:lpstr>Arial</vt:lpstr>
      <vt:lpstr>B Koodak</vt:lpstr>
      <vt:lpstr>Cambria Math</vt:lpstr>
      <vt:lpstr>Century Gothic</vt:lpstr>
      <vt:lpstr>Wingdings 3</vt:lpstr>
      <vt:lpstr>Ion</vt:lpstr>
      <vt:lpstr>تمرینهای صفحه 133 کتاب</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تمرینهای صفحه 133 کتاب</dc:title>
  <dc:creator>فاطمه قاسمی</dc:creator>
  <cp:lastModifiedBy>فاطمه قاسمی</cp:lastModifiedBy>
  <cp:revision>13</cp:revision>
  <dcterms:created xsi:type="dcterms:W3CDTF">2020-04-28T17:54:46Z</dcterms:created>
  <dcterms:modified xsi:type="dcterms:W3CDTF">2020-05-02T08:30:35Z</dcterms:modified>
</cp:coreProperties>
</file>