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9" d="100"/>
          <a:sy n="89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042814960629915E-2"/>
          <c:y val="2.2306593115982213E-2"/>
          <c:w val="0.90795718503937006"/>
          <c:h val="0.90951390812537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مهر</c:v>
                </c:pt>
                <c:pt idx="1">
                  <c:v>آبان</c:v>
                </c:pt>
                <c:pt idx="2">
                  <c:v>آذر</c:v>
                </c:pt>
                <c:pt idx="3">
                  <c:v>دی</c:v>
                </c:pt>
                <c:pt idx="4">
                  <c:v>بهمن</c:v>
                </c:pt>
                <c:pt idx="5">
                  <c:v>اسفند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25000</c:v>
                </c:pt>
                <c:pt idx="1">
                  <c:v>28000</c:v>
                </c:pt>
                <c:pt idx="2">
                  <c:v>24000</c:v>
                </c:pt>
                <c:pt idx="3">
                  <c:v>30000</c:v>
                </c:pt>
                <c:pt idx="4">
                  <c:v>22000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E-4630-9369-6BDC793569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مهر</c:v>
                </c:pt>
                <c:pt idx="1">
                  <c:v>آبان</c:v>
                </c:pt>
                <c:pt idx="2">
                  <c:v>آذر</c:v>
                </c:pt>
                <c:pt idx="3">
                  <c:v>دی</c:v>
                </c:pt>
                <c:pt idx="4">
                  <c:v>بهمن</c:v>
                </c:pt>
                <c:pt idx="5">
                  <c:v>اسفند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1E-4630-9369-6BDC7935697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مهر</c:v>
                </c:pt>
                <c:pt idx="1">
                  <c:v>آبان</c:v>
                </c:pt>
                <c:pt idx="2">
                  <c:v>آذر</c:v>
                </c:pt>
                <c:pt idx="3">
                  <c:v>دی</c:v>
                </c:pt>
                <c:pt idx="4">
                  <c:v>بهمن</c:v>
                </c:pt>
                <c:pt idx="5">
                  <c:v>اسفند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1E-4630-9369-6BDC79356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974166512"/>
        <c:axId val="974168592"/>
      </c:barChart>
      <c:catAx>
        <c:axId val="97416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a-IR"/>
          </a:p>
        </c:txPr>
        <c:crossAx val="974168592"/>
        <c:crosses val="autoZero"/>
        <c:auto val="1"/>
        <c:lblAlgn val="ctr"/>
        <c:lblOffset val="100"/>
        <c:noMultiLvlLbl val="0"/>
      </c:catAx>
      <c:valAx>
        <c:axId val="97416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a-IR"/>
          </a:p>
        </c:txPr>
        <c:crossAx val="97416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sz="9600" dirty="0" smtClean="0">
                <a:cs typeface="B Koodak" panose="00000700000000000000" pitchFamily="2" charset="-78"/>
              </a:rPr>
              <a:t>بسم الله الرّحمن الرّحیم </a:t>
            </a:r>
            <a:endParaRPr lang="fa-IR" sz="9600" dirty="0">
              <a:cs typeface="B Koodak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         </a:t>
            </a:r>
          </a:p>
          <a:p>
            <a:pPr algn="r"/>
            <a:r>
              <a:rPr lang="fa-IR" dirty="0">
                <a:cs typeface="B Koodak" panose="00000700000000000000" pitchFamily="2" charset="-78"/>
              </a:rPr>
              <a:t> </a:t>
            </a:r>
            <a:r>
              <a:rPr lang="fa-IR" dirty="0" smtClean="0">
                <a:cs typeface="B Koodak" panose="00000700000000000000" pitchFamily="2" charset="-78"/>
              </a:rPr>
              <a:t>                                                                                                       حل تمرین های مار و پله (میانگین)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697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7612" y="339633"/>
                <a:ext cx="10337074" cy="6104709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9- مقدار پس انداز پول صنم طی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5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ماه در نمودار زیر،نمایش داده شده است.صنم به طور متوسط ماهانه چه قدر پس انداز داشته است؟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19000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3800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                                                         </m:t>
                    </m:r>
                  </m:oMath>
                </a14:m>
                <a:endParaRPr lang="fa-IR" sz="2000" b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22000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+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3800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25800</m:t>
                      </m:r>
                    </m:oMath>
                  </m:oMathPara>
                </a14:m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rgbClr val="00B0F0"/>
                    </a:solidFill>
                    <a:cs typeface="B Koodak" panose="00000700000000000000" pitchFamily="2" charset="-78"/>
                  </a:rPr>
                  <a:t>            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rgbClr val="00B0F0"/>
                    </a:solidFill>
                    <a:cs typeface="B Koodak" panose="00000700000000000000" pitchFamily="2" charset="-78"/>
                  </a:rPr>
                  <a:t> </a:t>
                </a:r>
                <a:endParaRPr lang="fa-IR" sz="2000" dirty="0" smtClean="0">
                  <a:solidFill>
                    <a:srgbClr val="00B0F0"/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rgbClr val="00B0F0"/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rgbClr val="00B0F0"/>
                    </a:solidFill>
                    <a:cs typeface="B Koodak" panose="00000700000000000000" pitchFamily="2" charset="-78"/>
                  </a:rPr>
                  <a:t>                  پس انداز به تومان</a:t>
                </a:r>
                <a:endParaRPr lang="fa-IR" sz="2000" dirty="0">
                  <a:solidFill>
                    <a:srgbClr val="00B0F0"/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7612" y="339633"/>
                <a:ext cx="10337074" cy="6104709"/>
              </a:xfrm>
              <a:blipFill>
                <a:blip r:embed="rId4"/>
                <a:stretch>
                  <a:fillRect r="-1298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038465565"/>
              </p:ext>
            </p:extLst>
          </p:nvPr>
        </p:nvGraphicFramePr>
        <p:xfrm>
          <a:off x="1352732" y="1712443"/>
          <a:ext cx="6868160" cy="4392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4786" y="31483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4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548640"/>
                <a:ext cx="10171022" cy="5242561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10- میانگین 3 نمره ی زهرا 18 است.اگر نمره ی چهارم که 14 است به آن ها اضافه شود میانگین جدید چه قدر خواهد بود؟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3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×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18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54</m:t>
                      </m:r>
                    </m:oMath>
                  </m:oMathPara>
                </a14:m>
                <a:endParaRPr lang="fa-IR" sz="2000" b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54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+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14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68</m:t>
                      </m:r>
                    </m:oMath>
                  </m:oMathPara>
                </a14:m>
                <a:endParaRPr lang="fa-IR" sz="2000" b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68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÷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4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17</m:t>
                      </m:r>
                    </m:oMath>
                  </m:oMathPara>
                </a14:m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548640"/>
                <a:ext cx="10171022" cy="5242561"/>
              </a:xfrm>
              <a:blipFill>
                <a:blip r:embed="rId4"/>
                <a:stretch>
                  <a:fillRect l="-1138" r="-1258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6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583474"/>
                <a:ext cx="10144897" cy="5538652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11- میانگین سه عدد 16 می باشد. اگر هر کدام از آن ها دو برابر شوند، میانگین چه تغییری خواهد کرد؟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میانگین هم دو برابر خواهد شد.                 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96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32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48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96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16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48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sz="2000" dirty="0">
                  <a:solidFill>
                    <a:schemeClr val="bg1"/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12- معدل بچه ها در درس فارسی در یک کلاس 25 نفره، 17/6 شده است. اگر نمره ی یکی از بچه ها که به دلیل بیماری 8 شده باشد را از لیست نمرات حذف کرده و دوباره میانگین بگیریم، معدل کلاس چند خواهد شد؟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432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24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18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440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8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432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25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17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440</m:t>
                    </m:r>
                  </m:oMath>
                </a14:m>
                <a:endParaRPr lang="fa-IR" sz="2000" dirty="0">
                  <a:solidFill>
                    <a:schemeClr val="bg1"/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583474"/>
                <a:ext cx="10144897" cy="5538652"/>
              </a:xfrm>
              <a:blipFill>
                <a:blip r:embed="rId4"/>
                <a:stretch>
                  <a:fillRect r="-1322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1230" y="2865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3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01486" y="801188"/>
                <a:ext cx="10328365" cy="5259977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13- میانگین 5 عدد برابر 7 شده است. اگر میانگین 3 عدد اول آن ها 9 باشد میانگین 2 عدد بعدی چند خواهد شد؟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8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35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27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8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9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27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7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35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sz="2000" dirty="0">
                  <a:solidFill>
                    <a:schemeClr val="bg1"/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14- میانگین 12 عدد 12 شده است اگر به هر کدام از آن ها 14 واحد اضافه کنیم میانگین چه تغییری خواهد کرد؟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168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144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312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12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14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168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12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12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144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312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12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26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پس به میانگین هم 14 واحد اضافه می شود.</a:t>
                </a:r>
                <a:endParaRPr lang="fa-IR" sz="2000" dirty="0">
                  <a:solidFill>
                    <a:schemeClr val="bg1"/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1486" y="801188"/>
                <a:ext cx="10328365" cy="5259977"/>
              </a:xfrm>
              <a:blipFill>
                <a:blip r:embed="rId6"/>
                <a:stretch>
                  <a:fillRect r="-1239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8212" y="2080343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6301" y="44698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3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818606"/>
                <a:ext cx="10049102" cy="5199017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15- معدل سه نمره ی ریاضی وحید در میان سال اول 18/5 و معدل دو نمره ی او در میان سال دوم 17/25 شده است. معدل هر 5 نمره ی وحید چند است؟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17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25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34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18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55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90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18</m:t>
                    </m:r>
                  </m:oMath>
                </a14:m>
                <a:r>
                  <a:rPr lang="fa-IR" sz="2000" dirty="0" smtClean="0">
                    <a:solidFill>
                      <a:schemeClr val="bg1"/>
                    </a:solidFill>
                    <a:cs typeface="B Koodak" panose="00000700000000000000" pitchFamily="2" charset="-78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34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55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90</m:t>
                    </m:r>
                  </m:oMath>
                </a14:m>
                <a:endParaRPr lang="fa-IR" sz="2000" dirty="0">
                  <a:solidFill>
                    <a:schemeClr val="bg1"/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818606"/>
                <a:ext cx="10049102" cy="5199017"/>
              </a:xfrm>
              <a:blipFill>
                <a:blip r:embed="rId4"/>
                <a:stretch>
                  <a:fillRect l="-1577" r="-1273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0679" y="4288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B Koodak" panose="00000700000000000000" pitchFamily="2" charset="-78"/>
              </a:rPr>
              <a:t>خسته نباشید </a:t>
            </a:r>
            <a:br>
              <a:rPr lang="fa-IR" dirty="0" smtClean="0">
                <a:cs typeface="B Koodak" panose="00000700000000000000" pitchFamily="2" charset="-78"/>
              </a:rPr>
            </a:br>
            <a:r>
              <a:rPr lang="fa-IR" dirty="0" smtClean="0">
                <a:cs typeface="B Koodak" panose="00000700000000000000" pitchFamily="2" charset="-78"/>
              </a:rPr>
              <a:t>به امید </a:t>
            </a:r>
            <a:r>
              <a:rPr lang="fa-IR" dirty="0" smtClean="0">
                <a:cs typeface="B Koodak" panose="00000700000000000000" pitchFamily="2" charset="-78"/>
              </a:rPr>
              <a:t>دیدار</a:t>
            </a:r>
            <a:br>
              <a:rPr lang="fa-IR" dirty="0" smtClean="0">
                <a:cs typeface="B Koodak" panose="00000700000000000000" pitchFamily="2" charset="-78"/>
              </a:rPr>
            </a:br>
            <a:r>
              <a:rPr lang="fa-IR" dirty="0" smtClean="0">
                <a:cs typeface="B Koodak" panose="00000700000000000000" pitchFamily="2" charset="-78"/>
              </a:rPr>
              <a:t>راستی مطالعه ی کتاب از فصل اول فراموش نشود!!!!!!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47" y="2799001"/>
            <a:ext cx="4764380" cy="317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9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2846" y="148046"/>
                <a:ext cx="11138263" cy="627017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1- آقای جهرمی فاصله ی 1104 کیلومتری جهرم-تهران را مطابق جدول زیر،رانندگی کرده است.</a:t>
                </a: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   </a:t>
                </a:r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میانگین سرعت در شش ساعت دوم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200</m:t>
                    </m:r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160</m:t>
                    </m:r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174</m:t>
                    </m:r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 ÷</m:t>
                    </m:r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</m:t>
                    </m:r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534</m:t>
                    </m:r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</m:t>
                    </m:r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i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89</m:t>
                    </m:r>
                  </m:oMath>
                </a14:m>
                <a:r>
                  <a:rPr lang="fa-IR" sz="20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)</a:t>
                </a: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میانگین سرعت در شش ساعت اول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(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300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270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 ÷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570</m:t>
                    </m:r>
                    <m:r>
                      <a:rPr lang="fa-IR" sz="200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95</m:t>
                    </m:r>
                  </m:oMath>
                </a14:m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                </a:t>
                </a:r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الف)میانگین سرعت او در 6 ساعت اول با 6 ساعت دوم چه قدر تفاوت دارد؟ 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6 کیلومتر بر ساعت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95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89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</m:t>
                    </m:r>
                  </m:oMath>
                </a14:m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ب)متوسط سرعت رانندگی او در کل مسیر چند کیلو متر بر ساعت بوده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است؟</a:t>
                </a:r>
              </a:p>
              <a:p>
                <a:pPr marL="0" indent="0">
                  <a:buNone/>
                </a:pPr>
                <a:r>
                  <a:rPr lang="fa-IR" sz="2000" b="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  <a:cs typeface="B Koodak" panose="00000700000000000000" pitchFamily="2" charset="-78"/>
                  </a:rPr>
                  <a:t> </a:t>
                </a:r>
                <a:r>
                  <a:rPr lang="fa-IR" sz="2000" b="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  <a:cs typeface="B Koodak" panose="00000700000000000000" pitchFamily="2" charset="-78"/>
                  </a:rPr>
                  <a:t>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184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92</m:t>
                    </m:r>
                  </m:oMath>
                </a14:m>
                <a:r>
                  <a:rPr lang="fa-IR" sz="2000" b="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  <a:cs typeface="B Koodak" panose="00000700000000000000" pitchFamily="2" charset="-78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89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95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184</m:t>
                    </m:r>
                  </m:oMath>
                </a14:m>
                <a:endParaRPr lang="fa-IR" sz="2000" b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ج)او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تصمیم دارد در برگشت از تهران یک ساعت زودتر برسد او حداقل با چه سرعتی متوسطی رانندگی کند تا طبق انتظارش به جهرم برسد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؟ اگر آقای جهرمی با سرعت 100 کیلومتر بر ساعت رانندگی کند بعد از 11 ساعت به مقصد می رسد.</a:t>
                </a:r>
              </a:p>
              <a:p>
                <a:pPr marL="0" indent="0">
                  <a:buNone/>
                </a:pPr>
                <a:r>
                  <a:rPr lang="fa-IR" sz="20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1104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11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≅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100</m:t>
                    </m:r>
                  </m:oMath>
                </a14:m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2846" y="148046"/>
                <a:ext cx="11138263" cy="6270171"/>
              </a:xfrm>
              <a:blipFill>
                <a:blip r:embed="rId4"/>
                <a:stretch>
                  <a:fillRect l="-9469" t="-194" r="-1204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53561"/>
              </p:ext>
            </p:extLst>
          </p:nvPr>
        </p:nvGraphicFramePr>
        <p:xfrm>
          <a:off x="887841" y="745790"/>
          <a:ext cx="7019543" cy="1241469"/>
        </p:xfrm>
        <a:graphic>
          <a:graphicData uri="http://schemas.openxmlformats.org/drawingml/2006/table">
            <a:tbl>
              <a:tblPr rtl="1" firstRow="1" bandRow="1">
                <a:tableStyleId>{0505E3EF-67EA-436B-97B2-0124C06EBD24}</a:tableStyleId>
              </a:tblPr>
              <a:tblGrid>
                <a:gridCol w="894595">
                  <a:extLst>
                    <a:ext uri="{9D8B030D-6E8A-4147-A177-3AD203B41FA5}">
                      <a16:colId xmlns:a16="http://schemas.microsoft.com/office/drawing/2014/main" val="949487766"/>
                    </a:ext>
                  </a:extLst>
                </a:gridCol>
                <a:gridCol w="828982">
                  <a:extLst>
                    <a:ext uri="{9D8B030D-6E8A-4147-A177-3AD203B41FA5}">
                      <a16:colId xmlns:a16="http://schemas.microsoft.com/office/drawing/2014/main" val="2209424925"/>
                    </a:ext>
                  </a:extLst>
                </a:gridCol>
                <a:gridCol w="869446">
                  <a:extLst>
                    <a:ext uri="{9D8B030D-6E8A-4147-A177-3AD203B41FA5}">
                      <a16:colId xmlns:a16="http://schemas.microsoft.com/office/drawing/2014/main" val="1779697031"/>
                    </a:ext>
                  </a:extLst>
                </a:gridCol>
                <a:gridCol w="882441">
                  <a:extLst>
                    <a:ext uri="{9D8B030D-6E8A-4147-A177-3AD203B41FA5}">
                      <a16:colId xmlns:a16="http://schemas.microsoft.com/office/drawing/2014/main" val="3995547420"/>
                    </a:ext>
                  </a:extLst>
                </a:gridCol>
                <a:gridCol w="938474">
                  <a:extLst>
                    <a:ext uri="{9D8B030D-6E8A-4147-A177-3AD203B41FA5}">
                      <a16:colId xmlns:a16="http://schemas.microsoft.com/office/drawing/2014/main" val="3455457036"/>
                    </a:ext>
                  </a:extLst>
                </a:gridCol>
                <a:gridCol w="935065">
                  <a:extLst>
                    <a:ext uri="{9D8B030D-6E8A-4147-A177-3AD203B41FA5}">
                      <a16:colId xmlns:a16="http://schemas.microsoft.com/office/drawing/2014/main" val="4125510163"/>
                    </a:ext>
                  </a:extLst>
                </a:gridCol>
                <a:gridCol w="1670540">
                  <a:extLst>
                    <a:ext uri="{9D8B030D-6E8A-4147-A177-3AD203B41FA5}">
                      <a16:colId xmlns:a16="http://schemas.microsoft.com/office/drawing/2014/main" val="3750691666"/>
                    </a:ext>
                  </a:extLst>
                </a:gridCol>
              </a:tblGrid>
              <a:tr h="540429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2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1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1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2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3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3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زمان به ساعت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9323977"/>
                  </a:ext>
                </a:extLst>
              </a:tr>
              <a:tr h="542581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174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80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80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200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270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300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Koodak" panose="00000700000000000000" pitchFamily="2" charset="-78"/>
                        </a:rPr>
                        <a:t>مسافت رانندگی به کیلومتر</a:t>
                      </a:r>
                      <a:endParaRPr lang="fa-IR" sz="20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8080393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5565" y="1122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1554" y="478970"/>
                <a:ext cx="10877006" cy="57128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2- میانگین اعداد 9 تا 19 را حساب کنید.</a:t>
                </a: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9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10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11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12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13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14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15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16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17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18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19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=(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28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14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154</m:t>
                    </m:r>
                  </m:oMath>
                </a14:m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برای پیدا کردن مجموع اعداد بالا می توان به دو طریق عمل کرد:1- اعداد را نوشته و با هم جمع کنیم مانند بالا</a:t>
                </a:r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2-مجموع اعداد متوالی از 9 تا19                    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(</m:t>
                        </m:r>
                        <m: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19</m:t>
                        </m:r>
                        <m: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+</m:t>
                        </m:r>
                        <m: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9</m:t>
                        </m:r>
                        <m: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)×</m:t>
                        </m:r>
                        <m: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11</m:t>
                        </m:r>
                      </m:num>
                      <m:den>
                        <m: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2</m:t>
                        </m:r>
                      </m:den>
                    </m:f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f>
                      <m:fPr>
                        <m:ctrlP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28</m:t>
                        </m:r>
                        <m: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×</m:t>
                        </m:r>
                        <m: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11</m:t>
                        </m:r>
                      </m:num>
                      <m:den>
                        <m:r>
                          <a:rPr lang="fa-IR" sz="2000" i="1">
                            <a:solidFill>
                              <a:schemeClr val="bg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2</m:t>
                        </m:r>
                      </m:den>
                    </m:f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140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14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i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154</m:t>
                    </m:r>
                  </m:oMath>
                </a14:m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برای پیدا کردن میانگین کافی است که مجموع را بر تعداد تقسیم کنیم.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154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11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14</m:t>
                    </m:r>
                  </m:oMath>
                </a14:m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نکته 1 : برای پیدا کردن مجموع اعداد متوالی می توان به صورت زیر عمل کرد:</a:t>
                </a: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عدد اول را با عدد آخر جمع کرده سپس در تعداد اعداد ضرب کرده و جواب را بر دو تقسیم می کنیم.</a:t>
                </a: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در راه حل دوم جمع اعداد متوالی (پشت سر هم) با استفاده از نکته ایست که در اینجا نوشته شده است.</a:t>
                </a: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نکته 2 : برای پیدا کردن تعداد کافیست که عدد آخر را از عدد اول کم کرده و سپس حاصل را با یک جمع کنیم.</a:t>
                </a:r>
              </a:p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مثلاً در بالا برای پیدا کردن تعداد به این صورت عمل می کنیم: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10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11</m:t>
                    </m:r>
                  </m:oMath>
                </a14:m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19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9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10</m:t>
                    </m:r>
                  </m:oMath>
                </a14:m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554" y="478970"/>
                <a:ext cx="10877006" cy="5712823"/>
              </a:xfrm>
              <a:blipFill>
                <a:blip r:embed="rId2"/>
                <a:stretch>
                  <a:fillRect t="-320" r="-145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063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97874" y="322216"/>
                <a:ext cx="9840686" cy="5773783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3-میانگین 4 عدد 56 شده است چه قدر به مجموع آن ها اضافه کنیم تا میانگین آن ها به 64/5 برسد؟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     نکته: در این سوال ابتدا باید مجموع را پیدا کرد البته در حالت اول که گفته میانگین 56 شده است: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b="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b="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      مجموع در حالت اول: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56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224</m:t>
                    </m:r>
                  </m:oMath>
                </a14:m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     مجموع در حالت دوم: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64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258</m:t>
                    </m:r>
                  </m:oMath>
                </a14:m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     حالا برای پیدا کردن میزان اختلاف باید این دو مقدار را از هم کم کنیم: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258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224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34</m:t>
                    </m:r>
                  </m:oMath>
                </a14:m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در حل مسایل مربوط به میانگین رابطه ی طلایی حل مسایل میانگین را هرگز فراموش نکنید!!!!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                                                      تعداد   </a:t>
                </a:r>
                <a14:m>
                  <m:oMath xmlns:m="http://schemas.openxmlformats.org/officeDocument/2006/math">
                    <m:r>
                      <a:rPr lang="fa-IR" sz="2000" b="0" i="0" dirty="0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  </m:t>
                    </m:r>
                    <m:r>
                      <a:rPr lang="fa-IR" sz="2000" i="1" dirty="0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</m:oMath>
                </a14:m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مجموع   =  میانگین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در این رابطه گاهی مجموع و گاهی تعداد به عنوان مجهول (خواسته ی مسئله) مطرح می شود.</a:t>
                </a:r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97874" y="322216"/>
                <a:ext cx="9840686" cy="5773783"/>
              </a:xfrm>
              <a:blipFill>
                <a:blip r:embed="rId4"/>
                <a:stretch>
                  <a:fillRect r="-1301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7874" y="3046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9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339634"/>
                <a:ext cx="10136188" cy="5451567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4- در آزمون استعداد تحلیلی از دانش آموزان نمونه،یک نفر نمره ی 75،چهار نفر نمره 80 ،دو نفر نمره 85 و سه نفرباقی مانده نمره  90 آورده اند.میانگین نمره این دانش آموزان را حساب کنید.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75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+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320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+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170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+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270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835</m:t>
                      </m:r>
                    </m:oMath>
                  </m:oMathPara>
                </a14:m>
                <a:endParaRPr lang="fa-IR" sz="2000" b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835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÷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10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83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/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5</m:t>
                      </m:r>
                    </m:oMath>
                  </m:oMathPara>
                </a14:m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در این مسئله باید حواسمان به تعداد باشد که به درستی محاسبه شود یعنی در جایی که گفته 3 نفر امتیاز 90 آورده اند برای تعیین میانگین حتماً همه ی تعداد محاسبه شود.</a:t>
                </a:r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339634"/>
                <a:ext cx="10136188" cy="5451567"/>
              </a:xfrm>
              <a:blipFill>
                <a:blip r:embed="rId4"/>
                <a:stretch>
                  <a:fillRect r="-1323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9638" y="4711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8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53439" y="487679"/>
                <a:ext cx="10666207" cy="600891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5- میانگین دو عدد 10 است و یکی از این عدد ها 6 تا بیشتر از دیگری هست این دو عدد را پیدا کنید.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fa-IR" sz="20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                                                  </a:t>
                </a:r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                                                                                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  </a:t>
                </a: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7 و 13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2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×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10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20</m:t>
                      </m:r>
                    </m:oMath>
                  </m:oMathPara>
                </a14:m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439" y="487679"/>
                <a:ext cx="10666207" cy="6008915"/>
              </a:xfrm>
              <a:blipFill>
                <a:blip r:embed="rId2"/>
                <a:stretch>
                  <a:fillRect l="-30743" t="-203" r="-125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86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66651" y="444137"/>
                <a:ext cx="10249989" cy="5643154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6- ستایش به سه عدد متفاوت فکر می کند:عدد وسطی 8 است.میانگین دو عدد بزرگتر 9 و میانگین هر سه عدد هم 7 می شود.میانگین دو عدد کوچکتر چه قدر است؟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   3و 8 و10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2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×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9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18</m:t>
                      </m:r>
                    </m:oMath>
                  </m:oMathPara>
                </a14:m>
                <a:endParaRPr lang="fa-IR" sz="2000" b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3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×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7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21</m:t>
                      </m:r>
                    </m:oMath>
                  </m:oMathPara>
                </a14:m>
                <a:endParaRPr lang="fa-IR" sz="2000" b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21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−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18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3</m:t>
                      </m:r>
                    </m:oMath>
                  </m:oMathPara>
                </a14:m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عدد کوچکتر:3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21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−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11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10</m:t>
                      </m:r>
                    </m:oMath>
                  </m:oMathPara>
                </a14:m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8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+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3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11</m:t>
                      </m:r>
                    </m:oMath>
                  </m:oMathPara>
                </a14:m>
                <a:endParaRPr lang="fa-IR" sz="2000" b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11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÷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2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5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/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5</m:t>
                      </m:r>
                    </m:oMath>
                  </m:oMathPara>
                </a14:m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6651" y="444137"/>
                <a:ext cx="10249989" cy="5643154"/>
              </a:xfrm>
              <a:blipFill>
                <a:blip r:embed="rId4"/>
                <a:stretch>
                  <a:fillRect l="-1606" r="-1249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9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88521" y="444137"/>
                <a:ext cx="10354245" cy="5347064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7- میانگین 5 داده،7/6 شده است و میانگین 6 داده دیگر،45 شده است.میانگین این 11 داده چقدر است؟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5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×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7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/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6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38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/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0</m:t>
                      </m:r>
                    </m:oMath>
                  </m:oMathPara>
                </a14:m>
                <a:endParaRPr lang="fa-IR" sz="20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6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×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45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27</m:t>
                      </m:r>
                      <m:r>
                        <a:rPr lang="fa-IR" sz="2000" b="0" i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0</m:t>
                      </m:r>
                    </m:oMath>
                  </m:oMathPara>
                </a14:m>
                <a:endParaRPr lang="fa-IR" sz="2000" b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270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+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38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308</m:t>
                      </m:r>
                    </m:oMath>
                  </m:oMathPara>
                </a14:m>
                <a:endParaRPr lang="fa-IR" sz="2000" b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308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÷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11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28</m:t>
                      </m:r>
                    </m:oMath>
                  </m:oMathPara>
                </a14:m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8521" y="444137"/>
                <a:ext cx="10354245" cy="5347064"/>
              </a:xfrm>
              <a:blipFill>
                <a:blip r:embed="rId4"/>
                <a:stretch>
                  <a:fillRect r="-123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628736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8736" y="37889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461554"/>
                <a:ext cx="10075228" cy="5329647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cs typeface="B Koodak" panose="00000700000000000000" pitchFamily="2" charset="-78"/>
                  </a:rPr>
                  <a:t>8- اگر به 6 داده که میانگین آن ها 10 بوده است یک داده دیگر اضافه شود ومیانگین جدید هم یک واحد افزایش یابد مقدار داده اخیر چه قدر بوده است؟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6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×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10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60</m:t>
                      </m:r>
                    </m:oMath>
                  </m:oMathPara>
                </a14:m>
                <a:endParaRPr lang="fa-IR" sz="2000" b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11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×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7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77</m:t>
                      </m:r>
                    </m:oMath>
                  </m:oMathPara>
                </a14:m>
                <a:endParaRPr lang="fa-IR" sz="2000" b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77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−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60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17</m:t>
                      </m:r>
                    </m:oMath>
                  </m:oMathPara>
                </a14:m>
                <a:endParaRPr lang="fa-IR" sz="2000" dirty="0">
                  <a:solidFill>
                    <a:schemeClr val="bg1">
                      <a:lumMod val="95000"/>
                      <a:lumOff val="5000"/>
                    </a:schemeClr>
                  </a:solidFill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461554"/>
                <a:ext cx="10075228" cy="5329647"/>
              </a:xfrm>
              <a:blipFill>
                <a:blip r:embed="rId4"/>
                <a:stretch>
                  <a:fillRect l="-1089" r="-1331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183</TotalTime>
  <Words>814</Words>
  <Application>Microsoft Office PowerPoint</Application>
  <PresentationFormat>Widescreen</PresentationFormat>
  <Paragraphs>106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 Koodak</vt:lpstr>
      <vt:lpstr>Cambria Math</vt:lpstr>
      <vt:lpstr>Trebuchet MS</vt:lpstr>
      <vt:lpstr>Tw Cen MT</vt:lpstr>
      <vt:lpstr>Circuit</vt:lpstr>
      <vt:lpstr>بسم الله الرّحمن الرّحیم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خسته نباشید  به امید دیدار راستی مطالعه ی کتاب از فصل اول فراموش نشود!!!!!!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الرحمان رحیم</dc:title>
  <dc:creator>فاطمه قاسمی</dc:creator>
  <cp:lastModifiedBy>فاطمه قاسمی</cp:lastModifiedBy>
  <cp:revision>23</cp:revision>
  <dcterms:created xsi:type="dcterms:W3CDTF">2020-05-11T05:06:30Z</dcterms:created>
  <dcterms:modified xsi:type="dcterms:W3CDTF">2020-05-11T13:58:55Z</dcterms:modified>
</cp:coreProperties>
</file>