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0DC78C-9958-40E2-82E1-E722004D8A2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Untitled Section" id="{9F5BCD15-2642-4CC8-A92D-C5CB73AC895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B3D3-5130-4A88-B573-495805CA0D9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4CD8-5579-4A61-B07C-DA520835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08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01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7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9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8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7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7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D0F4F-0A87-4FB9-8C43-54248DA96E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0667E5-A4F6-4537-8D79-FE6FD80A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413-9527-4B00-BFB5-228E80DB3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1678" y="1555668"/>
            <a:ext cx="9144000" cy="2559937"/>
          </a:xfrm>
        </p:spPr>
        <p:txBody>
          <a:bodyPr/>
          <a:lstStyle/>
          <a:p>
            <a:r>
              <a:rPr lang="fa-IR" b="0" i="0" dirty="0">
                <a:effectLst/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</a:t>
            </a:r>
            <a:br>
              <a:rPr lang="fa-IR" b="0" i="0" dirty="0">
                <a:effectLst/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56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68E6A7-43FE-4DBE-BEDB-D3FBC3763F68}"/>
              </a:ext>
            </a:extLst>
          </p:cNvPr>
          <p:cNvSpPr txBox="1"/>
          <p:nvPr/>
        </p:nvSpPr>
        <p:spPr>
          <a:xfrm>
            <a:off x="356259" y="1472540"/>
            <a:ext cx="11162806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زمین‌لرزه، زلزله لرزش و جنبش </a:t>
            </a:r>
            <a:r>
              <a:rPr lang="fa-IR" sz="2000" b="1" i="0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زمین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 است که به علّت آزاد شدن </a:t>
            </a:r>
            <a:r>
              <a:rPr lang="fa-IR" sz="2000" b="1" i="0" u="none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انرژی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 تخلیه شده از سنگ ها در </a:t>
            </a:r>
            <a:r>
              <a:rPr lang="fa-IR" sz="2000" b="1" i="0" u="none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گسل های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 </a:t>
            </a:r>
            <a:r>
              <a:rPr lang="fa-IR" sz="2000" b="1" i="0" u="none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پیوسته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 زمین در مدّتی کوتاه روی می‌دهد. محلّی که منشأ زمین‌لرزه است و انرژی از آنجا خارج می‌شود را </a:t>
            </a:r>
            <a:r>
              <a:rPr lang="fa-IR" sz="2000" b="1" i="0" u="none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هایپوسنتر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، و نقطه بالای کانون در سطح زمین را </a:t>
            </a:r>
            <a:r>
              <a:rPr lang="fa-IR" sz="2000" b="1" i="0" u="none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مرکز سطحی زمین لرزه 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می‌گویند. پیش از وقوع زمین‌لرزه اصلی معمولاً زلزله‌های نسبتاً خفیف‌تری در منطقه روی می‌دهد که به </a:t>
            </a:r>
            <a:r>
              <a:rPr lang="fa-IR" sz="2000" b="1" i="0" u="none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پیش لرزه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 معروف‌اند. به لرزش‌های بعدی زمین‌لرزه نیز </a:t>
            </a:r>
            <a:r>
              <a:rPr lang="fa-IR" sz="2000" b="1" i="0" u="none" strike="noStrike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پس لرزه</a:t>
            </a:r>
            <a:r>
              <a:rPr lang="fa-IR" sz="2000" b="1" i="0" dirty="0">
                <a:effectLst/>
                <a:latin typeface="IranNastaliq" panose="02020505000000020003" pitchFamily="18" charset="0"/>
                <a:cs typeface="B Nazanin" panose="00000400000000000000" pitchFamily="2" charset="-78"/>
              </a:rPr>
              <a:t> می‌گویند که با شدّت کمتر و با فاصله زمانی گوناگون میان چند دقیقه تا چند ماه رخ می‌دهد. هرچقدر تعداد پیش لرزه ها بیشتر باشد،مقدار ریشتر زمین لرزه ی اصلی،کمتر می باشد.</a:t>
            </a:r>
            <a:endParaRPr lang="en-US" sz="2000" b="1" dirty="0"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B9FC3-4E82-4301-BDBA-3FDE67A7AC42}"/>
              </a:ext>
            </a:extLst>
          </p:cNvPr>
          <p:cNvSpPr txBox="1"/>
          <p:nvPr/>
        </p:nvSpPr>
        <p:spPr>
          <a:xfrm>
            <a:off x="7493330" y="427649"/>
            <a:ext cx="368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dirty="0">
                <a:solidFill>
                  <a:srgbClr val="FF0000"/>
                </a:solidFill>
                <a:cs typeface="B Titr" panose="00000700000000000000" pitchFamily="2" charset="-78"/>
              </a:rPr>
              <a:t>زلزله</a:t>
            </a:r>
            <a:endParaRPr lang="en-US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328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7503-5C0E-4B7C-8F45-600FC12D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39" y="1018310"/>
            <a:ext cx="10396882" cy="97972"/>
          </a:xfrm>
        </p:spPr>
        <p:txBody>
          <a:bodyPr>
            <a:noAutofit/>
          </a:bodyPr>
          <a:lstStyle/>
          <a:p>
            <a:pPr algn="r" rtl="1"/>
            <a:r>
              <a:rPr lang="fa-IR" sz="4000" b="0" i="0" dirty="0">
                <a:solidFill>
                  <a:srgbClr val="FF0000"/>
                </a:solidFill>
                <a:effectLst/>
                <a:latin typeface=".Arabic UI Display"/>
                <a:cs typeface="B Titr" panose="00000700000000000000" pitchFamily="2" charset="-78"/>
              </a:rPr>
              <a:t>اقدامات پیش از زلزله</a:t>
            </a:r>
            <a:br>
              <a:rPr lang="fa-IR" sz="4000" b="0" i="0" dirty="0">
                <a:solidFill>
                  <a:srgbClr val="FF0000"/>
                </a:solidFill>
                <a:effectLst/>
                <a:latin typeface=".Arabic UI Display"/>
                <a:cs typeface="B Titr" panose="00000700000000000000" pitchFamily="2" charset="-78"/>
              </a:rPr>
            </a:br>
            <a:endParaRPr lang="en-US" sz="8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B030-49D4-4097-91F8-0BEAE00F60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4241" y="843148"/>
            <a:ext cx="10394707" cy="1805050"/>
          </a:xfrm>
        </p:spPr>
        <p:txBody>
          <a:bodyPr>
            <a:normAutofit/>
          </a:bodyPr>
          <a:lstStyle/>
          <a:p>
            <a:pPr algn="r" rtl="1">
              <a:buSzPct val="140000"/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202122"/>
                </a:solidFill>
                <a:effectLst/>
                <a:latin typeface=".Arabic UI Text"/>
                <a:cs typeface="B Nazanin" panose="00000400000000000000" pitchFamily="2" charset="-78"/>
              </a:rPr>
              <a:t>وضعیت زلزله‌خیزی منطقه خود را بررسی کنید.</a:t>
            </a:r>
          </a:p>
          <a:p>
            <a:pPr algn="r" rtl="1">
              <a:lnSpc>
                <a:spcPct val="150000"/>
              </a:lnSpc>
              <a:buSzPct val="140000"/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202122"/>
                </a:solidFill>
                <a:effectLst/>
                <a:latin typeface=".Arabic UI Text"/>
                <a:cs typeface="B Nazanin" panose="00000400000000000000" pitchFamily="2" charset="-78"/>
              </a:rPr>
              <a:t>شناسایی مناطق امن در محل کار و خانه و …</a:t>
            </a:r>
            <a:endParaRPr lang="fa-IR" b="1" dirty="0">
              <a:solidFill>
                <a:srgbClr val="202122"/>
              </a:solidFill>
              <a:latin typeface=".Arabic UI Text"/>
              <a:cs typeface="B Nazanin" panose="00000400000000000000" pitchFamily="2" charset="-78"/>
            </a:endParaRPr>
          </a:p>
          <a:p>
            <a:pPr algn="r" rtl="1">
              <a:buSzPct val="140000"/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202122"/>
                </a:solidFill>
                <a:effectLst/>
                <a:latin typeface=".Arabic UI Text"/>
                <a:cs typeface="B Nazanin" panose="00000400000000000000" pitchFamily="2" charset="-78"/>
              </a:rPr>
              <a:t>بررسی خطر آتش‌سوزی از سیم‌های برق فرسوده یا نشت لوله‌های گاز که می‌توانند بحران را بدتر کنند.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6BC58-380A-48E2-BF34-B9193DBF0D1C}"/>
              </a:ext>
            </a:extLst>
          </p:cNvPr>
          <p:cNvSpPr txBox="1"/>
          <p:nvPr/>
        </p:nvSpPr>
        <p:spPr>
          <a:xfrm>
            <a:off x="0" y="2980707"/>
            <a:ext cx="11628948" cy="215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Clr>
                <a:schemeClr val="accent1"/>
              </a:buClr>
              <a:buSzPct val="160000"/>
              <a:buFont typeface="Wingdings" panose="05000000000000000000" pitchFamily="2" charset="2"/>
              <a:buChar char="§"/>
            </a:pPr>
            <a:r>
              <a:rPr lang="fa-IR" sz="2000" b="1" i="0" dirty="0">
                <a:solidFill>
                  <a:srgbClr val="202122"/>
                </a:solidFill>
                <a:effectLst/>
                <a:latin typeface=".Arabic UI Text"/>
                <a:cs typeface="B Nazanin" panose="00000400000000000000" pitchFamily="2" charset="-78"/>
              </a:rPr>
              <a:t>دانستن محل فلکه‌های گاز و فیوزهای برق محل کار یا مدرسه.</a:t>
            </a:r>
          </a:p>
          <a:p>
            <a:pPr marL="285750" indent="-285750" algn="r" rtl="1">
              <a:lnSpc>
                <a:spcPct val="150000"/>
              </a:lnSpc>
              <a:buClr>
                <a:schemeClr val="accent1"/>
              </a:buClr>
              <a:buSzPct val="160000"/>
              <a:buFont typeface="Wingdings" panose="05000000000000000000" pitchFamily="2" charset="2"/>
              <a:buChar char="§"/>
            </a:pPr>
            <a:r>
              <a:rPr lang="fa-IR" sz="2000" b="1" i="0" dirty="0">
                <a:solidFill>
                  <a:srgbClr val="202122"/>
                </a:solidFill>
                <a:effectLst/>
                <a:latin typeface=".Arabic UI Text"/>
                <a:cs typeface="B Nazanin" panose="00000400000000000000" pitchFamily="2" charset="-78"/>
              </a:rPr>
              <a:t>وسائل سنگین در طبقات پایین باشند و محکم کردن کمدها یا کابینت‌ها به دیوار و همین‌طور مهار وسائل سنگین یا آن‌ها که استعداد افتادن دارند</a:t>
            </a:r>
            <a:r>
              <a:rPr lang="fa-IR" sz="2000" b="1" dirty="0">
                <a:solidFill>
                  <a:srgbClr val="202122"/>
                </a:solidFill>
                <a:latin typeface=".Arabic UI Text"/>
                <a:cs typeface="B Nazanin" panose="00000400000000000000" pitchFamily="2" charset="-78"/>
              </a:rPr>
              <a:t>.</a:t>
            </a:r>
          </a:p>
          <a:p>
            <a:pPr marL="285750" indent="-285750" algn="r" rtl="1">
              <a:lnSpc>
                <a:spcPct val="200000"/>
              </a:lnSpc>
              <a:buClr>
                <a:schemeClr val="accent1"/>
              </a:buClr>
              <a:buSzPct val="160000"/>
              <a:buFont typeface="Wingdings" panose="05000000000000000000" pitchFamily="2" charset="2"/>
              <a:buChar char="§"/>
            </a:pPr>
            <a:r>
              <a:rPr lang="fa-IR" sz="2000" b="1" i="0" dirty="0">
                <a:solidFill>
                  <a:srgbClr val="202122"/>
                </a:solidFill>
                <a:effectLst/>
                <a:latin typeface=".Arabic UI Text"/>
                <a:cs typeface="B Nazanin" panose="00000400000000000000" pitchFamily="2" charset="-78"/>
              </a:rPr>
              <a:t>جعبه کمک‌های اولیه را تهیه و در جایی ایمن و در دسترس قرار دهید.  که شامل مجموعه‌ای از وسائل ضروری دم دست باشد.</a:t>
            </a:r>
            <a:endParaRPr lang="fa-IR" sz="2000" b="1" dirty="0">
              <a:solidFill>
                <a:srgbClr val="202122"/>
              </a:solidFill>
              <a:latin typeface=".Arabic UI Tex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359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BFD7A1-AEDE-4548-B986-D2E6AAC0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6" y="593765"/>
            <a:ext cx="5340714" cy="3649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33A52-A411-4076-A955-F0A3D372B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1278"/>
            <a:ext cx="5524152" cy="32224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3CBDC-8C93-432B-A4C3-978ABABF1B12}"/>
              </a:ext>
            </a:extLst>
          </p:cNvPr>
          <p:cNvSpPr txBox="1"/>
          <p:nvPr/>
        </p:nvSpPr>
        <p:spPr>
          <a:xfrm>
            <a:off x="653143" y="4476997"/>
            <a:ext cx="408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u="sng" dirty="0">
                <a:cs typeface="B Titr" panose="00000700000000000000" pitchFamily="2" charset="-78"/>
              </a:rPr>
              <a:t>محل قرار گیری فلکه آب</a:t>
            </a:r>
            <a:endParaRPr lang="en-US" sz="2400" u="sng" dirty="0"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FD8CF-A136-4BCA-AE99-34FD28D1A7E2}"/>
              </a:ext>
            </a:extLst>
          </p:cNvPr>
          <p:cNvSpPr txBox="1"/>
          <p:nvPr/>
        </p:nvSpPr>
        <p:spPr>
          <a:xfrm>
            <a:off x="7053943" y="4476997"/>
            <a:ext cx="315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u="sng" dirty="0">
                <a:cs typeface="B Titr" panose="00000700000000000000" pitchFamily="2" charset="-78"/>
              </a:rPr>
              <a:t>محل قرار گیری فیوز برق</a:t>
            </a:r>
            <a:endParaRPr lang="en-US" sz="2400" u="sng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70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AD34-9679-4B2B-83EE-C41D9F2C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12" y="602672"/>
            <a:ext cx="10396882" cy="287977"/>
          </a:xfrm>
        </p:spPr>
        <p:txBody>
          <a:bodyPr>
            <a:noAutofit/>
          </a:bodyPr>
          <a:lstStyle/>
          <a:p>
            <a:pPr algn="r" rtl="1"/>
            <a:r>
              <a:rPr lang="fa-IR" sz="3600" b="0" i="0" dirty="0">
                <a:solidFill>
                  <a:srgbClr val="FF0000"/>
                </a:solidFill>
                <a:effectLst/>
                <a:latin typeface=".Arabic UI Display"/>
                <a:cs typeface="B Titr" panose="00000700000000000000" pitchFamily="2" charset="-78"/>
              </a:rPr>
              <a:t>توصیه‌های هنگام </a:t>
            </a:r>
            <a:r>
              <a:rPr lang="fa-IR" sz="3200" b="0" i="0" dirty="0">
                <a:solidFill>
                  <a:srgbClr val="FF0000"/>
                </a:solidFill>
                <a:effectLst/>
                <a:latin typeface=".Arabic UI Display"/>
                <a:cs typeface="B Titr" panose="00000700000000000000" pitchFamily="2" charset="-78"/>
              </a:rPr>
              <a:t>لرزش</a:t>
            </a:r>
            <a:br>
              <a:rPr lang="fa-IR" sz="3600" b="0" i="0" dirty="0">
                <a:solidFill>
                  <a:srgbClr val="FF0000"/>
                </a:solidFill>
                <a:effectLst/>
                <a:latin typeface=".Arabic UI Display"/>
                <a:cs typeface="B Titr" panose="00000700000000000000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A8FD7-E1DD-487C-9B98-37D5E9B8B2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512" y="1448790"/>
            <a:ext cx="10394707" cy="3311189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sz="2400" b="1" i="0" dirty="0">
                <a:effectLst/>
                <a:latin typeface=".Arabic UI Text"/>
                <a:cs typeface="B Nazanin" panose="00000400000000000000" pitchFamily="2" charset="-78"/>
              </a:rPr>
              <a:t>آرامش و </a:t>
            </a:r>
            <a:r>
              <a:rPr lang="fa-IR" sz="2400" b="1" dirty="0">
                <a:latin typeface=".Arabic UI Text"/>
                <a:cs typeface="B Nazanin" panose="00000400000000000000" pitchFamily="2" charset="-78"/>
              </a:rPr>
              <a:t>اعتماد به نفس </a:t>
            </a:r>
            <a:r>
              <a:rPr lang="fa-IR" sz="2400" b="1" i="0" dirty="0">
                <a:effectLst/>
                <a:latin typeface=".Arabic UI Text"/>
                <a:cs typeface="B Nazanin" panose="00000400000000000000" pitchFamily="2" charset="-78"/>
              </a:rPr>
              <a:t>خود را در انجام دادن سریع نکات ایمنی حفظ کنید. </a:t>
            </a:r>
            <a:r>
              <a:rPr lang="fa-IR" sz="2400" b="1" i="0" u="none" strike="noStrike" dirty="0">
                <a:effectLst/>
                <a:latin typeface=".Arabic UI Text"/>
                <a:cs typeface="B Nazanin" panose="00000400000000000000" pitchFamily="2" charset="-78"/>
              </a:rPr>
              <a:t>ترس</a:t>
            </a:r>
            <a:r>
              <a:rPr lang="fa-IR" sz="2400" b="1" i="0" dirty="0">
                <a:effectLst/>
                <a:latin typeface=".Arabic UI Text"/>
                <a:cs typeface="B Nazanin" panose="00000400000000000000" pitchFamily="2" charset="-78"/>
              </a:rPr>
              <a:t> فقط سرعت عمل و صحت رفتار شما را کاهش می‌دهد.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9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C4E2-783E-4DCB-BB64-39C187C6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7" y="151411"/>
            <a:ext cx="10396882" cy="810491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اقدامات هنگام لرزش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09E7-28D8-4B84-9F46-C138E4729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66" y="1291500"/>
            <a:ext cx="10904553" cy="3311189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1F1F1F"/>
                </a:solidFill>
                <a:effectLst/>
                <a:latin typeface="ttgm"/>
                <a:cs typeface="B Nazanin" panose="00000400000000000000" pitchFamily="2" charset="-78"/>
              </a:rPr>
              <a:t>برای اینکه زلزله شما را زمین نزند، روی زانوهای خود بنشیند. </a:t>
            </a:r>
          </a:p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1F1F1F"/>
                </a:solidFill>
                <a:effectLst/>
                <a:latin typeface="ttgm"/>
                <a:cs typeface="B Nazanin" panose="00000400000000000000" pitchFamily="2" charset="-78"/>
              </a:rPr>
              <a:t> برای آنکه خودتان را در برابر اشیای پرتاب شده در فضای منزل، محافظت کنید؛ با بازوان خود، سر و گردنتان را  بپوشانید.</a:t>
            </a:r>
          </a:p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1F1F1F"/>
                </a:solidFill>
                <a:effectLst/>
                <a:latin typeface="ttgm"/>
                <a:cs typeface="B Nazanin" panose="00000400000000000000" pitchFamily="2" charset="-78"/>
              </a:rPr>
              <a:t> از پنجره ها و کمدهای بلند که بدون مهار هستند و همچنین اشیایی که ممکن است بر روی شما سقوط کنند دور شوید.</a:t>
            </a:r>
          </a:p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1F1F1F"/>
                </a:solidFill>
                <a:effectLst/>
                <a:latin typeface="ttgm"/>
                <a:cs typeface="B Nazanin" panose="00000400000000000000" pitchFamily="2" charset="-78"/>
              </a:rPr>
              <a:t> در زیر میز ناهار خوری یا میز تحریر و یا تخت خواب پناه بگیرید و چنانچه در اثر زلزله حرکت کردند پایه های آنها را با دستانتان محکم بگیرید.</a:t>
            </a:r>
          </a:p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i="0" dirty="0">
                <a:solidFill>
                  <a:srgbClr val="1F1F1F"/>
                </a:solidFill>
                <a:effectLst/>
                <a:latin typeface="ttgm"/>
                <a:cs typeface="B Nazanin" panose="00000400000000000000" pitchFamily="2" charset="-78"/>
              </a:rPr>
              <a:t> همان جا که پناه گرفته‌اید، بمانید تا لرزه‌ها تمام شود. به هیچ وجه جا به جا نشوید. 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01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BBD38-7ADC-4678-AF6A-EF212F79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8" y="699991"/>
            <a:ext cx="5195229" cy="283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78A4F-050E-4CDA-AC33-D5F7242C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36" y="597600"/>
            <a:ext cx="4236522" cy="2933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B01C09-4550-48A6-9E4D-8E7C11596504}"/>
              </a:ext>
            </a:extLst>
          </p:cNvPr>
          <p:cNvSpPr txBox="1"/>
          <p:nvPr/>
        </p:nvSpPr>
        <p:spPr>
          <a:xfrm>
            <a:off x="280935" y="3978234"/>
            <a:ext cx="560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0" i="0" dirty="0">
                <a:solidFill>
                  <a:srgbClr val="FF6600"/>
                </a:solidFill>
                <a:effectLst/>
                <a:latin typeface="ttgm"/>
                <a:cs typeface="B Titr" panose="00000700000000000000" pitchFamily="2" charset="-78"/>
              </a:rPr>
              <a:t>برای اینکه زلزله شما را زمین نزند، روی زانوهای خود بنشیند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B2890-248D-4616-B58D-3067AFF56E24}"/>
              </a:ext>
            </a:extLst>
          </p:cNvPr>
          <p:cNvSpPr txBox="1"/>
          <p:nvPr/>
        </p:nvSpPr>
        <p:spPr>
          <a:xfrm>
            <a:off x="6555296" y="4055178"/>
            <a:ext cx="504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0" i="0" dirty="0">
                <a:solidFill>
                  <a:srgbClr val="FF6600"/>
                </a:solidFill>
                <a:effectLst/>
                <a:latin typeface="ttgm"/>
                <a:cs typeface="B Titr" panose="00000700000000000000" pitchFamily="2" charset="-78"/>
              </a:rPr>
              <a:t> همان جا که پناه گرفته‌اید، بمانید تا لرزه‌ها تمام شود. به هیچ وجه جا به جا نشوید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5112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EDB1B-3B8B-4D8F-B809-F2A8908E5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0" y="790441"/>
            <a:ext cx="4549239" cy="263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79A0D-37DC-472B-863D-9FA9A63A4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4" y="649679"/>
            <a:ext cx="4549239" cy="263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FEE35-A709-42F9-8951-90F02278BB2C}"/>
              </a:ext>
            </a:extLst>
          </p:cNvPr>
          <p:cNvSpPr txBox="1"/>
          <p:nvPr/>
        </p:nvSpPr>
        <p:spPr>
          <a:xfrm>
            <a:off x="700148" y="3930732"/>
            <a:ext cx="426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در راه پله با دو دست سر را گرفته، بنشینید </a:t>
            </a:r>
            <a:endParaRPr lang="en-US" b="1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D21D7-850A-4351-BF67-5C81EF7F4261}"/>
              </a:ext>
            </a:extLst>
          </p:cNvPr>
          <p:cNvSpPr txBox="1"/>
          <p:nvPr/>
        </p:nvSpPr>
        <p:spPr>
          <a:xfrm>
            <a:off x="6664532" y="3930732"/>
            <a:ext cx="391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i="0" dirty="0">
                <a:solidFill>
                  <a:srgbClr val="00B0F0"/>
                </a:solidFill>
                <a:effectLst/>
                <a:latin typeface="ttgm"/>
                <a:cs typeface="B Titr" panose="00000700000000000000" pitchFamily="2" charset="-78"/>
              </a:rPr>
              <a:t>پناهگیری صحیح هنگام وقوع زلزله</a:t>
            </a:r>
            <a:endParaRPr lang="en-US" b="1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98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72</TotalTime>
  <Words>442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.Arabic UI Display</vt:lpstr>
      <vt:lpstr>.Arabic UI Text</vt:lpstr>
      <vt:lpstr>Arial</vt:lpstr>
      <vt:lpstr>Calibri</vt:lpstr>
      <vt:lpstr>Impact</vt:lpstr>
      <vt:lpstr>IranNastaliq</vt:lpstr>
      <vt:lpstr>ttgm</vt:lpstr>
      <vt:lpstr>Wingdings</vt:lpstr>
      <vt:lpstr>Main Event</vt:lpstr>
      <vt:lpstr>بسم الله الرحمن الرحیم </vt:lpstr>
      <vt:lpstr>PowerPoint Presentation</vt:lpstr>
      <vt:lpstr>اقدامات پیش از زلزله </vt:lpstr>
      <vt:lpstr>PowerPoint Presentation</vt:lpstr>
      <vt:lpstr>توصیه‌های هنگام لرزش </vt:lpstr>
      <vt:lpstr>اقدامات هنگام لرزش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zahra shamimoghadam</dc:creator>
  <cp:lastModifiedBy>zahra shamimoghadam</cp:lastModifiedBy>
  <cp:revision>8</cp:revision>
  <dcterms:created xsi:type="dcterms:W3CDTF">2020-12-03T21:11:12Z</dcterms:created>
  <dcterms:modified xsi:type="dcterms:W3CDTF">2020-12-03T22:23:36Z</dcterms:modified>
</cp:coreProperties>
</file>