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5" r:id="rId4"/>
    <p:sldId id="258" r:id="rId5"/>
    <p:sldId id="259" r:id="rId6"/>
    <p:sldId id="268" r:id="rId7"/>
    <p:sldId id="269" r:id="rId8"/>
    <p:sldId id="276" r:id="rId9"/>
    <p:sldId id="275" r:id="rId10"/>
    <p:sldId id="261" r:id="rId11"/>
    <p:sldId id="270" r:id="rId12"/>
    <p:sldId id="271" r:id="rId13"/>
    <p:sldId id="272" r:id="rId14"/>
    <p:sldId id="273" r:id="rId15"/>
    <p:sldId id="274"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8DE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1973968-0636-4673-8D07-58E6AA913306}" type="datetimeFigureOut">
              <a:rPr lang="en-US" smtClean="0"/>
              <a:pPr/>
              <a:t>12/11/2020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80C6593-80B5-4F38-BDAC-F24688D59B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973968-0636-4673-8D07-58E6AA91330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C6593-80B5-4F38-BDAC-F24688D59B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973968-0636-4673-8D07-58E6AA91330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C6593-80B5-4F38-BDAC-F24688D59B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1973968-0636-4673-8D07-58E6AA913306}" type="datetimeFigureOut">
              <a:rPr lang="en-US" smtClean="0"/>
              <a:pPr/>
              <a:t>12/11/2020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80C6593-80B5-4F38-BDAC-F24688D59B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1973968-0636-4673-8D07-58E6AA913306}" type="datetimeFigureOut">
              <a:rPr lang="en-US" smtClean="0"/>
              <a:pPr/>
              <a:t>12/11/2020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80C6593-80B5-4F38-BDAC-F24688D59B53}"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1973968-0636-4673-8D07-58E6AA913306}" type="datetimeFigureOut">
              <a:rPr lang="en-US" smtClean="0"/>
              <a:pPr/>
              <a:t>12/11/2020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80C6593-80B5-4F38-BDAC-F24688D59B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1973968-0636-4673-8D07-58E6AA913306}" type="datetimeFigureOut">
              <a:rPr lang="en-US" smtClean="0"/>
              <a:pPr/>
              <a:t>12/11/2020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80C6593-80B5-4F38-BDAC-F24688D59B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973968-0636-4673-8D07-58E6AA913306}"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C6593-80B5-4F38-BDAC-F24688D59B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1973968-0636-4673-8D07-58E6AA913306}" type="datetimeFigureOut">
              <a:rPr lang="en-US" smtClean="0"/>
              <a:pPr/>
              <a:t>12/11/2020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80C6593-80B5-4F38-BDAC-F24688D59B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1973968-0636-4673-8D07-58E6AA913306}" type="datetimeFigureOut">
              <a:rPr lang="en-US" smtClean="0"/>
              <a:pPr/>
              <a:t>12/11/2020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80C6593-80B5-4F38-BDAC-F24688D59B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1973968-0636-4673-8D07-58E6AA913306}" type="datetimeFigureOut">
              <a:rPr lang="en-US" smtClean="0"/>
              <a:pPr/>
              <a:t>12/11/2020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80C6593-80B5-4F38-BDAC-F24688D59B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1973968-0636-4673-8D07-58E6AA913306}" type="datetimeFigureOut">
              <a:rPr lang="en-US" smtClean="0"/>
              <a:pPr/>
              <a:t>12/11/2020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80C6593-80B5-4F38-BDAC-F24688D59B5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215312" cy="2994025"/>
          </a:xfrm>
        </p:spPr>
        <p:txBody>
          <a:bodyPr>
            <a:noAutofit/>
          </a:bodyPr>
          <a:lstStyle/>
          <a:p>
            <a:pPr algn="ctr"/>
            <a:r>
              <a:rPr lang="fa-IR" sz="8800" b="1" dirty="0" smtClean="0">
                <a:solidFill>
                  <a:schemeClr val="accent3">
                    <a:lumMod val="60000"/>
                    <a:lumOff val="40000"/>
                  </a:schemeClr>
                </a:solidFill>
                <a:effectLst>
                  <a:outerShdw blurRad="38100" dist="38100" dir="2700000" algn="tl">
                    <a:srgbClr val="000000">
                      <a:alpha val="43137"/>
                    </a:srgbClr>
                  </a:outerShdw>
                </a:effectLst>
                <a:latin typeface="IranNastaliq" pitchFamily="18" charset="0"/>
                <a:cs typeface="B Davat" pitchFamily="2" charset="-78"/>
              </a:rPr>
              <a:t>بسم الله الرحمن الرحیم</a:t>
            </a:r>
            <a:endParaRPr lang="en-US" sz="8800" b="1" dirty="0">
              <a:solidFill>
                <a:schemeClr val="accent3">
                  <a:lumMod val="60000"/>
                  <a:lumOff val="40000"/>
                </a:schemeClr>
              </a:solidFill>
              <a:effectLst>
                <a:outerShdw blurRad="38100" dist="38100" dir="2700000" algn="tl">
                  <a:srgbClr val="000000">
                    <a:alpha val="43137"/>
                  </a:srgbClr>
                </a:outerShdw>
              </a:effectLst>
              <a:latin typeface="IranNastaliq" pitchFamily="18" charset="0"/>
              <a:cs typeface="B Davat"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story-mathematics7-e2.jpg"/>
          <p:cNvPicPr>
            <a:picLocks noGrp="1" noChangeAspect="1"/>
          </p:cNvPicPr>
          <p:nvPr>
            <p:ph idx="1"/>
          </p:nvPr>
        </p:nvPicPr>
        <p:blipFill>
          <a:blip r:embed="rId2"/>
          <a:stretch>
            <a:fillRect/>
          </a:stretch>
        </p:blipFill>
        <p:spPr>
          <a:xfrm>
            <a:off x="393028" y="312864"/>
            <a:ext cx="8296795" cy="60879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775960"/>
          </a:xfrm>
        </p:spPr>
        <p:txBody>
          <a:bodyPr>
            <a:normAutofit lnSpcReduction="10000"/>
          </a:bodyPr>
          <a:lstStyle/>
          <a:p>
            <a:pPr algn="just" rtl="1">
              <a:lnSpc>
                <a:spcPct val="150000"/>
              </a:lnSpc>
              <a:buNone/>
            </a:pPr>
            <a:r>
              <a:rPr lang="fa-IR" sz="2000" dirty="0" smtClean="0">
                <a:solidFill>
                  <a:schemeClr val="accent3">
                    <a:lumMod val="60000"/>
                    <a:lumOff val="40000"/>
                  </a:schemeClr>
                </a:solidFill>
                <a:cs typeface="B Nazanin" pitchFamily="2" charset="-78"/>
              </a:rPr>
              <a:t>اگرچه چند چوب خط ممکن است که اثباتی برای اعداد حقیقی نباشند چرا که این ابزارها پیش از تاریخی بیشتر کاربرد یادآوری و نگه داری سوابق عددی را نیز برای افراد جامعه داشتند. با وجود تمام این تفاسیر کمی عادی است که مردمان باستان از مقایسه‌ ی یک ‌به ‌یک بین شکاف ‌های چوب ‌خط و مجموعه‌ هایی از اشیای خارجی مانند سنگ‌، میوه و حیوانات برای شمارش اعداد خودشان نیز استفاده می کردند که این می تواند سرنخ های ابتدایی برای کشف تاریخچه شمارش اعداد باشد.</a:t>
            </a:r>
          </a:p>
          <a:p>
            <a:pPr algn="just" rtl="1">
              <a:lnSpc>
                <a:spcPct val="150000"/>
              </a:lnSpc>
              <a:buNone/>
            </a:pPr>
            <a:r>
              <a:rPr lang="fa-IR" sz="2000" dirty="0" smtClean="0">
                <a:solidFill>
                  <a:schemeClr val="accent3">
                    <a:lumMod val="60000"/>
                    <a:lumOff val="40000"/>
                  </a:schemeClr>
                </a:solidFill>
                <a:cs typeface="B Nazanin" pitchFamily="2" charset="-78"/>
              </a:rPr>
              <a:t>در تمامی این فرهنگ ها، شماردن به طور معمول با خم کردن انگشتان دست یا اشاره به قسمت های خاصی از بدن صورت می گرفته است. مردمان قبیله ای در پاپوآ گینه نو می توانند با استفاده از انگشتان دست تا آرنج، شانه، دهان و بینی خود از ۱ تا ۲۲ بشمارند. در برخی دیگر از فرهنگ ها ابتدایی برای شمارش از شی خاصی بسته به فراوانی اجسام در محیط اطراف نیز استفاده می شده است. اگر بخواهیم به طور مثال بگوییم آزتک‌ها از یک سنگ، دو سنگ، سه سنگ و… برای شمارش استفاده می‌کردند. به همین ترتیب، پنج ماهی می ‌شد پنج سنگ ماهی؛ شمارش در قبیله‌ ای بومی در جاوه‌ ی اندونزی با یک دانه آغاز شد. در قبیله‌ای در نیکای در جنوب اقیانوس آرام هم افرادی بودند که از میوه برای شمارش اعداد خود استفاده می کردند</a:t>
            </a:r>
            <a:r>
              <a:rPr lang="fa-IR" sz="2000" dirty="0" smtClean="0">
                <a:solidFill>
                  <a:schemeClr val="accent3">
                    <a:lumMod val="60000"/>
                    <a:lumOff val="40000"/>
                  </a:schemeClr>
                </a:solidFill>
              </a:rPr>
              <a:t>.</a:t>
            </a:r>
            <a:endParaRPr lang="en-US" sz="2000" dirty="0">
              <a:solidFill>
                <a:schemeClr val="accent3">
                  <a:lumMod val="60000"/>
                  <a:lumOff val="40000"/>
                </a:schemeClr>
              </a:solidFill>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Davat" pitchFamily="2" charset="-78"/>
              </a:rPr>
              <a:t>گونه های نوشتاری اعداد</a:t>
            </a:r>
            <a:endParaRPr lang="en-US" dirty="0">
              <a:cs typeface="B Davat" pitchFamily="2" charset="-78"/>
            </a:endParaRPr>
          </a:p>
        </p:txBody>
      </p:sp>
      <p:pic>
        <p:nvPicPr>
          <p:cNvPr id="4" name="Content Placeholder 3" descr="جدول.png"/>
          <p:cNvPicPr>
            <a:picLocks noGrp="1" noChangeAspect="1"/>
          </p:cNvPicPr>
          <p:nvPr>
            <p:ph idx="1"/>
          </p:nvPr>
        </p:nvPicPr>
        <p:blipFill>
          <a:blip r:embed="rId2"/>
          <a:stretch>
            <a:fillRect/>
          </a:stretch>
        </p:blipFill>
        <p:spPr>
          <a:xfrm>
            <a:off x="715122" y="2209800"/>
            <a:ext cx="7285878" cy="351088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775960"/>
          </a:xfrm>
        </p:spPr>
        <p:txBody>
          <a:bodyPr>
            <a:normAutofit fontScale="92500" lnSpcReduction="20000"/>
          </a:bodyPr>
          <a:lstStyle/>
          <a:p>
            <a:pPr algn="just" rtl="1"/>
            <a:r>
              <a:rPr lang="fa-IR" dirty="0" smtClean="0">
                <a:solidFill>
                  <a:schemeClr val="accent3">
                    <a:lumMod val="60000"/>
                    <a:lumOff val="40000"/>
                  </a:schemeClr>
                </a:solidFill>
                <a:cs typeface="B Nazanin" pitchFamily="2" charset="-78"/>
              </a:rPr>
              <a:t>نحوه نوشتن اعداد امروزی هم می توانسته شی خاصی بوده باشد؛ به ‌عنوان مثال، کلمه پنج نیز احتمالا به دست ارتباطی داشته است، یازده و دوازده هم معانی مشابهی با «یکی بیشتر از» و «دو تا بیشتر از» مجموع انگشتان ۱۰ داشته‌اند. ریاضی در دنیای امروز از سیستم ده دهی یا دستگاه اعدادی که بر پایه ۱۰ هستند نیز استفاده می کند که جالب است بدانید آن را هم از یونانیان باستان به ارث برده اند. با این وجود فرهنگ ها دیگر در تاریخچه شمارش اعداد خود تنوع های زیادی داشتند. برخی از چینی ‌های باستان و نیز قبیله ‌ای در آفریقای ‌جنوبی از «سیستم دودویی» یا «دستگاه اعداد پایه ‌ی ۲» استفاده می کردند. در این میان دستگاه اعدادی که بر پایه ۳ هستند نیز جز موارد بسیار نادر هستند که برخی از قبایل آفریقایی از آن ها استفاده می کردند. بابلیان باستانی از سیستمی استفاده می ‌کردند که سیستم شمارش شصت ‌تایی یا دستگاه اعدادی برمبنای ۶۰ داشتند. بقایای این سیستم امروزه نیز باقی مانده است؛ به‌همین ‌دلیل، در یک ساعت ۶۰ دقیقه و ۳۶۰ درجه در یک دایره داریم.</a:t>
            </a:r>
            <a:endParaRPr lang="en-US" dirty="0">
              <a:solidFill>
                <a:schemeClr val="accent3">
                  <a:lumMod val="60000"/>
                  <a:lumOff val="40000"/>
                </a:schemeClr>
              </a:solidFill>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pPr algn="just" rtl="1">
              <a:buNone/>
            </a:pPr>
            <a:r>
              <a:rPr lang="fa-IR" dirty="0" smtClean="0">
                <a:solidFill>
                  <a:schemeClr val="accent3">
                    <a:lumMod val="60000"/>
                    <a:lumOff val="40000"/>
                  </a:schemeClr>
                </a:solidFill>
                <a:cs typeface="B Nazanin" pitchFamily="2" charset="-78"/>
              </a:rPr>
              <a:t>در واقع اگر بخواهیم در پایان مطلب تاریخچه شمارش اعداد بگوییم اعدادی که امروزه ما می شناسیم در هندوستان توسعه یافته اند. کشور هند از دیرباز تاکنون محاسبات و جبر در آن اهمیت بسیاری داشته است. در همین کشور بود که اولین ‌بار بسیاری از قوانین مدرن برای ضرب، تقسیم، ریشه‌ی دوم (جذر) و مانند آن‌ به‌ وجود آمدند. مفاهیم امروزی در دنیای اعداد به مرور به وسیله مسلمانان به جهان غرب هم نیز برده شد. از همین رو نوشتن اعدادی که امروزه در غرب و چه در شرق استفاده می شوند عددنویسی هندی عربی نیز نامیده می شد. بنابراین، هزاران سال طول کشید که انسان‌ها شمارش را آغاز کنند و به دنیای ریاضی پای بگذارند.</a:t>
            </a:r>
            <a:endParaRPr lang="en-US" dirty="0">
              <a:solidFill>
                <a:schemeClr val="accent3">
                  <a:lumMod val="60000"/>
                  <a:lumOff val="40000"/>
                </a:schemeClr>
              </a:solidFill>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تاریخچه پیدایش علائم ریاضی</a:t>
            </a:r>
            <a:endParaRPr lang="en-US" dirty="0">
              <a:cs typeface="B Nazanin" pitchFamily="2" charset="-78"/>
            </a:endParaRPr>
          </a:p>
        </p:txBody>
      </p:sp>
      <p:graphicFrame>
        <p:nvGraphicFramePr>
          <p:cNvPr id="4" name="Content Placeholder 3"/>
          <p:cNvGraphicFramePr>
            <a:graphicFrameLocks noGrp="1"/>
          </p:cNvGraphicFramePr>
          <p:nvPr>
            <p:ph idx="1"/>
          </p:nvPr>
        </p:nvGraphicFramePr>
        <p:xfrm>
          <a:off x="457200" y="2133600"/>
          <a:ext cx="8229600" cy="2865120"/>
        </p:xfrm>
        <a:graphic>
          <a:graphicData uri="http://schemas.openxmlformats.org/drawingml/2006/table">
            <a:tbl>
              <a:tblPr firstRow="1" bandRow="1">
                <a:tableStyleId>{5FD0F851-EC5A-4D38-B0AD-8093EC10F338}</a:tableStyleId>
              </a:tblPr>
              <a:tblGrid>
                <a:gridCol w="2895600"/>
                <a:gridCol w="2743200"/>
                <a:gridCol w="1752600"/>
                <a:gridCol w="838200"/>
              </a:tblGrid>
              <a:tr h="370840">
                <a:tc>
                  <a:txBody>
                    <a:bodyPr/>
                    <a:lstStyle/>
                    <a:p>
                      <a:pPr algn="r" rtl="1"/>
                      <a:r>
                        <a:rPr lang="fa-IR" b="1" dirty="0" smtClean="0">
                          <a:cs typeface="B Nazanin" pitchFamily="2" charset="-78"/>
                        </a:rPr>
                        <a:t>اولین ریاضی</a:t>
                      </a:r>
                      <a:r>
                        <a:rPr lang="fa-IR" b="1" baseline="0" dirty="0" smtClean="0">
                          <a:cs typeface="B Nazanin" pitchFamily="2" charset="-78"/>
                        </a:rPr>
                        <a:t> دانی</a:t>
                      </a:r>
                      <a:r>
                        <a:rPr lang="fa-IR" b="1" dirty="0" smtClean="0">
                          <a:cs typeface="B Nazanin" pitchFamily="2" charset="-78"/>
                        </a:rPr>
                        <a:t> که از این علامت استفاده کرد</a:t>
                      </a:r>
                      <a:endParaRPr lang="en-US" b="1" dirty="0">
                        <a:cs typeface="B Nazanin" pitchFamily="2" charset="-78"/>
                      </a:endParaRPr>
                    </a:p>
                  </a:txBody>
                  <a:tcPr/>
                </a:tc>
                <a:tc>
                  <a:txBody>
                    <a:bodyPr/>
                    <a:lstStyle/>
                    <a:p>
                      <a:pPr algn="r" rtl="1"/>
                      <a:r>
                        <a:rPr lang="fa-IR" b="1" dirty="0" smtClean="0">
                          <a:cs typeface="B Nazanin" pitchFamily="2" charset="-78"/>
                        </a:rPr>
                        <a:t>تاریخ اولین استفاده</a:t>
                      </a:r>
                      <a:endParaRPr lang="en-US" b="1" dirty="0">
                        <a:cs typeface="B Nazanin" pitchFamily="2" charset="-78"/>
                      </a:endParaRPr>
                    </a:p>
                  </a:txBody>
                  <a:tcPr/>
                </a:tc>
                <a:tc>
                  <a:txBody>
                    <a:bodyPr/>
                    <a:lstStyle/>
                    <a:p>
                      <a:pPr algn="r" rtl="1"/>
                      <a:r>
                        <a:rPr lang="fa-IR" b="1" dirty="0" smtClean="0">
                          <a:cs typeface="B Nazanin" pitchFamily="2" charset="-78"/>
                        </a:rPr>
                        <a:t>نام</a:t>
                      </a:r>
                      <a:endParaRPr lang="en-US" b="1" dirty="0">
                        <a:cs typeface="B Nazanin" pitchFamily="2" charset="-78"/>
                      </a:endParaRPr>
                    </a:p>
                  </a:txBody>
                  <a:tcPr/>
                </a:tc>
                <a:tc>
                  <a:txBody>
                    <a:bodyPr/>
                    <a:lstStyle/>
                    <a:p>
                      <a:pPr algn="r" rtl="1"/>
                      <a:r>
                        <a:rPr lang="fa-IR" b="1" dirty="0" smtClean="0">
                          <a:cs typeface="B Nazanin" pitchFamily="2" charset="-78"/>
                        </a:rPr>
                        <a:t>علامت</a:t>
                      </a:r>
                      <a:endParaRPr lang="en-US" b="1" dirty="0">
                        <a:cs typeface="B Nazanin" pitchFamily="2" charset="-78"/>
                      </a:endParaRPr>
                    </a:p>
                  </a:txBody>
                  <a:tcPr/>
                </a:tc>
              </a:tr>
              <a:tr h="370840">
                <a:tc>
                  <a:txBody>
                    <a:bodyPr/>
                    <a:lstStyle/>
                    <a:p>
                      <a:pPr algn="r" rtl="1"/>
                      <a:r>
                        <a:rPr lang="fa-IR" b="1" dirty="0" smtClean="0">
                          <a:cs typeface="B Nazanin" pitchFamily="2" charset="-78"/>
                        </a:rPr>
                        <a:t>نیکل اورسم</a:t>
                      </a:r>
                      <a:endParaRPr lang="en-US" b="1" dirty="0">
                        <a:cs typeface="B Nazanin" pitchFamily="2" charset="-78"/>
                      </a:endParaRPr>
                    </a:p>
                  </a:txBody>
                  <a:tcPr/>
                </a:tc>
                <a:tc>
                  <a:txBody>
                    <a:bodyPr/>
                    <a:lstStyle/>
                    <a:p>
                      <a:pPr algn="r" rtl="1"/>
                      <a:r>
                        <a:rPr lang="fa-IR" b="1" dirty="0" smtClean="0">
                          <a:cs typeface="B Nazanin" pitchFamily="2" charset="-78"/>
                        </a:rPr>
                        <a:t>1360 میلادی</a:t>
                      </a:r>
                      <a:endParaRPr lang="en-US" b="1" dirty="0">
                        <a:cs typeface="B Nazanin" pitchFamily="2" charset="-78"/>
                      </a:endParaRPr>
                    </a:p>
                  </a:txBody>
                  <a:tcPr/>
                </a:tc>
                <a:tc>
                  <a:txBody>
                    <a:bodyPr/>
                    <a:lstStyle/>
                    <a:p>
                      <a:pPr algn="r" rtl="1"/>
                      <a:r>
                        <a:rPr lang="fa-IR" b="1" dirty="0" smtClean="0">
                          <a:cs typeface="B Nazanin" pitchFamily="2" charset="-78"/>
                        </a:rPr>
                        <a:t>جمع</a:t>
                      </a:r>
                      <a:endParaRPr lang="en-US" b="1" dirty="0">
                        <a:cs typeface="B Nazanin" pitchFamily="2" charset="-78"/>
                      </a:endParaRPr>
                    </a:p>
                  </a:txBody>
                  <a:tcPr/>
                </a:tc>
                <a:tc>
                  <a:txBody>
                    <a:bodyPr/>
                    <a:lstStyle/>
                    <a:p>
                      <a:pPr algn="r" rtl="1"/>
                      <a:r>
                        <a:rPr lang="fa-IR" b="1" dirty="0" smtClean="0">
                          <a:cs typeface="B Nazanin" pitchFamily="2" charset="-78"/>
                        </a:rPr>
                        <a:t>+</a:t>
                      </a:r>
                      <a:endParaRPr lang="en-US" b="1" dirty="0">
                        <a:cs typeface="B Nazanin" pitchFamily="2" charset="-78"/>
                      </a:endParaRPr>
                    </a:p>
                  </a:txBody>
                  <a:tcPr/>
                </a:tc>
              </a:tr>
              <a:tr h="370840">
                <a:tc>
                  <a:txBody>
                    <a:bodyPr/>
                    <a:lstStyle/>
                    <a:p>
                      <a:pPr algn="r" rtl="1"/>
                      <a:r>
                        <a:rPr lang="fa-IR" b="1" dirty="0" smtClean="0">
                          <a:cs typeface="B Nazanin" pitchFamily="2" charset="-78"/>
                        </a:rPr>
                        <a:t>ژوهان</a:t>
                      </a:r>
                      <a:r>
                        <a:rPr lang="fa-IR" b="1" baseline="0" dirty="0" smtClean="0">
                          <a:cs typeface="B Nazanin" pitchFamily="2" charset="-78"/>
                        </a:rPr>
                        <a:t> ویدمن</a:t>
                      </a:r>
                      <a:endParaRPr lang="en-US" b="1" dirty="0">
                        <a:cs typeface="B Nazanin" pitchFamily="2" charset="-78"/>
                      </a:endParaRPr>
                    </a:p>
                  </a:txBody>
                  <a:tcPr/>
                </a:tc>
                <a:tc>
                  <a:txBody>
                    <a:bodyPr/>
                    <a:lstStyle/>
                    <a:p>
                      <a:pPr algn="r" rtl="1"/>
                      <a:r>
                        <a:rPr lang="fa-IR" b="1" dirty="0" smtClean="0">
                          <a:cs typeface="B Nazanin" pitchFamily="2" charset="-78"/>
                        </a:rPr>
                        <a:t>1489</a:t>
                      </a:r>
                      <a:endParaRPr lang="en-US" b="1" dirty="0">
                        <a:cs typeface="B Nazanin" pitchFamily="2" charset="-78"/>
                      </a:endParaRPr>
                    </a:p>
                  </a:txBody>
                  <a:tcPr/>
                </a:tc>
                <a:tc>
                  <a:txBody>
                    <a:bodyPr/>
                    <a:lstStyle/>
                    <a:p>
                      <a:pPr algn="r" rtl="1"/>
                      <a:r>
                        <a:rPr lang="fa-IR" b="1" dirty="0" smtClean="0">
                          <a:cs typeface="B Nazanin" pitchFamily="2" charset="-78"/>
                        </a:rPr>
                        <a:t>منها</a:t>
                      </a:r>
                      <a:endParaRPr lang="en-US" b="1" dirty="0">
                        <a:cs typeface="B Nazanin" pitchFamily="2" charset="-78"/>
                      </a:endParaRPr>
                    </a:p>
                  </a:txBody>
                  <a:tcPr/>
                </a:tc>
                <a:tc>
                  <a:txBody>
                    <a:bodyPr/>
                    <a:lstStyle/>
                    <a:p>
                      <a:pPr algn="r" rtl="1"/>
                      <a:r>
                        <a:rPr lang="fa-IR" b="1" dirty="0" smtClean="0">
                          <a:cs typeface="B Nazanin" pitchFamily="2" charset="-78"/>
                        </a:rPr>
                        <a:t>-</a:t>
                      </a:r>
                      <a:endParaRPr lang="en-US" b="1" dirty="0">
                        <a:cs typeface="B Nazanin" pitchFamily="2" charset="-78"/>
                      </a:endParaRPr>
                    </a:p>
                  </a:txBody>
                  <a:tcPr/>
                </a:tc>
              </a:tr>
              <a:tr h="370840">
                <a:tc>
                  <a:txBody>
                    <a:bodyPr/>
                    <a:lstStyle/>
                    <a:p>
                      <a:pPr algn="r" rtl="1"/>
                      <a:r>
                        <a:rPr lang="fa-IR" b="1" dirty="0" smtClean="0">
                          <a:cs typeface="B Nazanin" pitchFamily="2" charset="-78"/>
                        </a:rPr>
                        <a:t>رابرت ریکره</a:t>
                      </a:r>
                      <a:endParaRPr lang="en-US" b="1" dirty="0">
                        <a:cs typeface="B Nazanin" pitchFamily="2" charset="-78"/>
                      </a:endParaRPr>
                    </a:p>
                  </a:txBody>
                  <a:tcPr/>
                </a:tc>
                <a:tc>
                  <a:txBody>
                    <a:bodyPr/>
                    <a:lstStyle/>
                    <a:p>
                      <a:pPr algn="r" rtl="1"/>
                      <a:r>
                        <a:rPr lang="fa-IR" b="1" dirty="0" smtClean="0">
                          <a:cs typeface="B Nazanin" pitchFamily="2" charset="-78"/>
                        </a:rPr>
                        <a:t>1557</a:t>
                      </a:r>
                      <a:endParaRPr lang="en-US" b="1" dirty="0">
                        <a:cs typeface="B Nazanin" pitchFamily="2" charset="-78"/>
                      </a:endParaRPr>
                    </a:p>
                  </a:txBody>
                  <a:tcPr/>
                </a:tc>
                <a:tc>
                  <a:txBody>
                    <a:bodyPr/>
                    <a:lstStyle/>
                    <a:p>
                      <a:pPr algn="r" rtl="1"/>
                      <a:r>
                        <a:rPr lang="fa-IR" b="1" dirty="0" smtClean="0">
                          <a:cs typeface="B Nazanin" pitchFamily="2" charset="-78"/>
                        </a:rPr>
                        <a:t>تساوی </a:t>
                      </a:r>
                      <a:endParaRPr lang="en-US" b="1" dirty="0">
                        <a:cs typeface="B Nazanin" pitchFamily="2" charset="-78"/>
                      </a:endParaRPr>
                    </a:p>
                  </a:txBody>
                  <a:tcPr/>
                </a:tc>
                <a:tc>
                  <a:txBody>
                    <a:bodyPr/>
                    <a:lstStyle/>
                    <a:p>
                      <a:pPr algn="r" rtl="1"/>
                      <a:r>
                        <a:rPr lang="fa-IR" b="1" dirty="0" smtClean="0">
                          <a:cs typeface="B Nazanin" pitchFamily="2" charset="-78"/>
                        </a:rPr>
                        <a:t>=</a:t>
                      </a:r>
                      <a:endParaRPr lang="en-US" b="1" dirty="0">
                        <a:cs typeface="B Nazanin" pitchFamily="2" charset="-78"/>
                      </a:endParaRPr>
                    </a:p>
                  </a:txBody>
                  <a:tcPr/>
                </a:tc>
              </a:tr>
              <a:tr h="370840">
                <a:tc>
                  <a:txBody>
                    <a:bodyPr/>
                    <a:lstStyle/>
                    <a:p>
                      <a:pPr algn="r" rtl="1"/>
                      <a:r>
                        <a:rPr lang="fa-IR" b="1" dirty="0" smtClean="0">
                          <a:cs typeface="B Nazanin" pitchFamily="2" charset="-78"/>
                        </a:rPr>
                        <a:t>ویلیام آوترد</a:t>
                      </a:r>
                      <a:endParaRPr lang="en-US" b="1" dirty="0">
                        <a:cs typeface="B Nazanin" pitchFamily="2" charset="-78"/>
                      </a:endParaRPr>
                    </a:p>
                  </a:txBody>
                  <a:tcPr/>
                </a:tc>
                <a:tc>
                  <a:txBody>
                    <a:bodyPr/>
                    <a:lstStyle/>
                    <a:p>
                      <a:pPr algn="r" rtl="1"/>
                      <a:r>
                        <a:rPr lang="fa-IR" b="1" dirty="0" smtClean="0">
                          <a:cs typeface="B Nazanin" pitchFamily="2" charset="-78"/>
                        </a:rPr>
                        <a:t>1618</a:t>
                      </a:r>
                      <a:endParaRPr lang="en-US" b="1" dirty="0">
                        <a:cs typeface="B Nazanin" pitchFamily="2" charset="-78"/>
                      </a:endParaRPr>
                    </a:p>
                  </a:txBody>
                  <a:tcPr/>
                </a:tc>
                <a:tc>
                  <a:txBody>
                    <a:bodyPr/>
                    <a:lstStyle/>
                    <a:p>
                      <a:pPr algn="r" rtl="1"/>
                      <a:r>
                        <a:rPr lang="fa-IR" b="1" dirty="0" smtClean="0">
                          <a:cs typeface="B Nazanin" pitchFamily="2" charset="-78"/>
                        </a:rPr>
                        <a:t>ضرب</a:t>
                      </a:r>
                      <a:endParaRPr lang="en-US" b="1" dirty="0">
                        <a:cs typeface="B Nazanin" pitchFamily="2" charset="-78"/>
                      </a:endParaRPr>
                    </a:p>
                  </a:txBody>
                  <a:tcPr/>
                </a:tc>
                <a:tc>
                  <a:txBody>
                    <a:bodyPr/>
                    <a:lstStyle/>
                    <a:p>
                      <a:pPr algn="r" rtl="1"/>
                      <a:r>
                        <a:rPr lang="fa-IR" b="1" dirty="0" smtClean="0">
                          <a:cs typeface="B Nazanin" pitchFamily="2" charset="-78"/>
                        </a:rPr>
                        <a:t>×</a:t>
                      </a:r>
                      <a:endParaRPr lang="en-US" b="1" dirty="0">
                        <a:cs typeface="B Nazanin" pitchFamily="2" charset="-78"/>
                      </a:endParaRPr>
                    </a:p>
                  </a:txBody>
                  <a:tcPr/>
                </a:tc>
              </a:tr>
              <a:tr h="370840">
                <a:tc>
                  <a:txBody>
                    <a:bodyPr/>
                    <a:lstStyle/>
                    <a:p>
                      <a:pPr algn="r" rtl="1"/>
                      <a:r>
                        <a:rPr lang="fa-IR" b="1" dirty="0" smtClean="0">
                          <a:cs typeface="B Nazanin" pitchFamily="2" charset="-78"/>
                        </a:rPr>
                        <a:t>توماس هریوت</a:t>
                      </a:r>
                      <a:endParaRPr lang="en-US" b="1" dirty="0">
                        <a:cs typeface="B Nazanin" pitchFamily="2" charset="-78"/>
                      </a:endParaRPr>
                    </a:p>
                  </a:txBody>
                  <a:tcPr/>
                </a:tc>
                <a:tc>
                  <a:txBody>
                    <a:bodyPr/>
                    <a:lstStyle/>
                    <a:p>
                      <a:pPr algn="r" rtl="1"/>
                      <a:r>
                        <a:rPr lang="fa-IR" b="1" dirty="0" smtClean="0">
                          <a:cs typeface="B Nazanin" pitchFamily="2" charset="-78"/>
                        </a:rPr>
                        <a:t>1631</a:t>
                      </a:r>
                      <a:endParaRPr lang="en-US" b="1" dirty="0">
                        <a:cs typeface="B Nazanin" pitchFamily="2" charset="-78"/>
                      </a:endParaRPr>
                    </a:p>
                  </a:txBody>
                  <a:tcPr/>
                </a:tc>
                <a:tc>
                  <a:txBody>
                    <a:bodyPr/>
                    <a:lstStyle/>
                    <a:p>
                      <a:pPr algn="r" rtl="1"/>
                      <a:r>
                        <a:rPr lang="fa-IR" b="1" dirty="0" smtClean="0">
                          <a:cs typeface="B Nazanin" pitchFamily="2" charset="-78"/>
                        </a:rPr>
                        <a:t>بزرگتر و کوچکتر </a:t>
                      </a:r>
                      <a:endParaRPr lang="en-US" b="1" dirty="0">
                        <a:cs typeface="B Nazanin" pitchFamily="2" charset="-78"/>
                      </a:endParaRPr>
                    </a:p>
                  </a:txBody>
                  <a:tcPr/>
                </a:tc>
                <a:tc>
                  <a:txBody>
                    <a:bodyPr/>
                    <a:lstStyle/>
                    <a:p>
                      <a:pPr algn="r" rtl="1"/>
                      <a:r>
                        <a:rPr lang="fa-IR" b="1" dirty="0" smtClean="0">
                          <a:cs typeface="B Nazanin" pitchFamily="2" charset="-78"/>
                        </a:rPr>
                        <a:t>&gt;</a:t>
                      </a:r>
                      <a:r>
                        <a:rPr lang="fa-IR" b="1" baseline="0" dirty="0" smtClean="0">
                          <a:cs typeface="B Nazanin" pitchFamily="2" charset="-78"/>
                        </a:rPr>
                        <a:t> &lt;</a:t>
                      </a:r>
                      <a:endParaRPr lang="en-US" b="1" dirty="0">
                        <a:cs typeface="B Nazanin" pitchFamily="2" charset="-78"/>
                      </a:endParaRPr>
                    </a:p>
                  </a:txBody>
                  <a:tcPr/>
                </a:tc>
              </a:tr>
              <a:tr h="370840">
                <a:tc>
                  <a:txBody>
                    <a:bodyPr/>
                    <a:lstStyle/>
                    <a:p>
                      <a:pPr algn="r" rtl="1"/>
                      <a:r>
                        <a:rPr lang="fa-IR" b="1" dirty="0" smtClean="0">
                          <a:cs typeface="B Nazanin" pitchFamily="2" charset="-78"/>
                        </a:rPr>
                        <a:t>یوهان رآن</a:t>
                      </a:r>
                      <a:endParaRPr lang="en-US" b="1" dirty="0">
                        <a:cs typeface="B Nazanin" pitchFamily="2" charset="-78"/>
                      </a:endParaRPr>
                    </a:p>
                  </a:txBody>
                  <a:tcPr/>
                </a:tc>
                <a:tc>
                  <a:txBody>
                    <a:bodyPr/>
                    <a:lstStyle/>
                    <a:p>
                      <a:pPr algn="r" rtl="1"/>
                      <a:r>
                        <a:rPr lang="fa-IR" b="1" dirty="0" smtClean="0">
                          <a:cs typeface="B Nazanin" pitchFamily="2" charset="-78"/>
                        </a:rPr>
                        <a:t>1659</a:t>
                      </a:r>
                      <a:endParaRPr lang="en-US" b="1" dirty="0">
                        <a:cs typeface="B Nazanin" pitchFamily="2" charset="-78"/>
                      </a:endParaRPr>
                    </a:p>
                  </a:txBody>
                  <a:tcPr/>
                </a:tc>
                <a:tc>
                  <a:txBody>
                    <a:bodyPr/>
                    <a:lstStyle/>
                    <a:p>
                      <a:pPr algn="r" rtl="1"/>
                      <a:r>
                        <a:rPr lang="fa-IR" b="1" dirty="0" smtClean="0">
                          <a:cs typeface="B Nazanin" pitchFamily="2" charset="-78"/>
                        </a:rPr>
                        <a:t>تقسیم</a:t>
                      </a:r>
                      <a:endParaRPr lang="en-US" b="1" dirty="0">
                        <a:cs typeface="B Nazanin" pitchFamily="2" charset="-78"/>
                      </a:endParaRPr>
                    </a:p>
                  </a:txBody>
                  <a:tcPr/>
                </a:tc>
                <a:tc>
                  <a:txBody>
                    <a:bodyPr/>
                    <a:lstStyle/>
                    <a:p>
                      <a:pPr algn="r" rtl="1"/>
                      <a:endParaRPr lang="en-US" b="1" dirty="0">
                        <a:cs typeface="B Nazanin"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pPr algn="just" rtl="1"/>
            <a:r>
              <a:rPr lang="fa-IR" sz="2400" dirty="0" smtClean="0">
                <a:solidFill>
                  <a:schemeClr val="tx1"/>
                </a:solidFill>
                <a:effectLst/>
                <a:cs typeface="B Titr" pitchFamily="2" charset="-78"/>
              </a:rPr>
              <a:t>توماس هریوت: </a:t>
            </a:r>
            <a:r>
              <a:rPr lang="fa-IR" sz="2400" dirty="0" smtClean="0">
                <a:solidFill>
                  <a:schemeClr val="tx1"/>
                </a:solidFill>
                <a:effectLst/>
                <a:cs typeface="B Nazanin" pitchFamily="2" charset="-78"/>
              </a:rPr>
              <a:t>زاده حدود ۱۵۶۰، درگذشت حدود 1645 او یک اخترشناس، ریاضی دان، مردم نگار و مترجم بریتانیایی بود. توماس هریوت برای تلاش‌هایش در زمینه ریاضی، اخترشناسی و روش‌های ناوبری شناخته می‌شود.</a:t>
            </a:r>
            <a:r>
              <a:rPr lang="fa-IR" sz="2400" baseline="30000" dirty="0" smtClean="0">
                <a:solidFill>
                  <a:schemeClr val="tx1"/>
                </a:solidFill>
                <a:effectLst/>
                <a:cs typeface="B Nazanin" pitchFamily="2" charset="-78"/>
              </a:rPr>
              <a:t> </a:t>
            </a:r>
            <a:r>
              <a:rPr lang="fa-IR" sz="2400" dirty="0" smtClean="0">
                <a:solidFill>
                  <a:schemeClr val="tx1"/>
                </a:solidFill>
                <a:effectLst/>
                <a:cs typeface="B Nazanin" pitchFamily="2" charset="-78"/>
              </a:rPr>
              <a:t>هریوت نخستین کسی بود که با کمک تلسکوپ از ماه نقاشی‌هایی کشید او این کار را زودتر از گالیله انجام داد.</a:t>
            </a:r>
            <a:endParaRPr lang="en-US" sz="2400" dirty="0">
              <a:solidFill>
                <a:schemeClr val="tx1"/>
              </a:solidFill>
              <a:effectLst/>
              <a:cs typeface="B Nazanin" pitchFamily="2" charset="-78"/>
            </a:endParaRPr>
          </a:p>
        </p:txBody>
      </p:sp>
      <p:pic>
        <p:nvPicPr>
          <p:cNvPr id="4" name="Content Placeholder 3" descr="هریوت.jpg"/>
          <p:cNvPicPr>
            <a:picLocks noGrp="1" noChangeAspect="1"/>
          </p:cNvPicPr>
          <p:nvPr>
            <p:ph idx="1"/>
          </p:nvPr>
        </p:nvPicPr>
        <p:blipFill>
          <a:blip r:embed="rId2"/>
          <a:stretch>
            <a:fillRect/>
          </a:stretch>
        </p:blipFill>
        <p:spPr>
          <a:xfrm>
            <a:off x="1981200" y="2514600"/>
            <a:ext cx="4953000"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fa-IR" sz="5400" b="1" dirty="0" smtClean="0">
                <a:solidFill>
                  <a:srgbClr val="FFFF00"/>
                </a:solidFill>
                <a:cs typeface="B Kamran Outline" pitchFamily="2" charset="-78"/>
              </a:rPr>
              <a:t>پایه پنجم</a:t>
            </a:r>
          </a:p>
          <a:p>
            <a:pPr algn="ctr" rtl="1"/>
            <a:endParaRPr lang="fa-IR" sz="5400" b="1" dirty="0" smtClean="0">
              <a:solidFill>
                <a:srgbClr val="FFFF00"/>
              </a:solidFill>
              <a:cs typeface="B Kamran Outline" pitchFamily="2" charset="-78"/>
            </a:endParaRPr>
          </a:p>
          <a:p>
            <a:pPr algn="ctr" rtl="1"/>
            <a:r>
              <a:rPr lang="fa-IR" sz="5400" b="1" dirty="0" smtClean="0">
                <a:solidFill>
                  <a:srgbClr val="FFFF00"/>
                </a:solidFill>
                <a:cs typeface="B Kamran Outline" pitchFamily="2" charset="-78"/>
              </a:rPr>
              <a:t>دبستان کوثر</a:t>
            </a:r>
            <a:endParaRPr lang="en-US" sz="5400" b="1" dirty="0">
              <a:solidFill>
                <a:srgbClr val="FFFF00"/>
              </a:solidFill>
              <a:cs typeface="B Kamran Outlin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8686800" cy="3657600"/>
          </a:xfrm>
        </p:spPr>
        <p:txBody>
          <a:bodyPr>
            <a:normAutofit fontScale="90000"/>
          </a:bodyPr>
          <a:lstStyle/>
          <a:p>
            <a:pPr algn="ctr"/>
            <a:r>
              <a:rPr lang="fa-IR" sz="6000" b="1" dirty="0" smtClean="0">
                <a:solidFill>
                  <a:srgbClr val="FFC000"/>
                </a:solidFill>
                <a:cs typeface="B Nazanin" pitchFamily="2" charset="-78"/>
              </a:rPr>
              <a:t>موضوع پژوهش:</a:t>
            </a:r>
            <a:r>
              <a:rPr lang="fa-IR" sz="6000" b="1" dirty="0" smtClean="0">
                <a:solidFill>
                  <a:srgbClr val="FFC000"/>
                </a:solidFill>
              </a:rPr>
              <a:t> </a:t>
            </a:r>
            <a:br>
              <a:rPr lang="fa-IR" sz="6000" b="1" dirty="0" smtClean="0">
                <a:solidFill>
                  <a:srgbClr val="FFC000"/>
                </a:solidFill>
              </a:rPr>
            </a:br>
            <a:r>
              <a:rPr lang="fa-IR" sz="6000" dirty="0" smtClean="0">
                <a:solidFill>
                  <a:srgbClr val="FFC000"/>
                </a:solidFill>
              </a:rPr>
              <a:t/>
            </a:r>
            <a:br>
              <a:rPr lang="fa-IR" sz="6000" dirty="0" smtClean="0">
                <a:solidFill>
                  <a:srgbClr val="FFC000"/>
                </a:solidFill>
              </a:rPr>
            </a:br>
            <a:r>
              <a:rPr lang="fa-IR" sz="7300" b="1" dirty="0" smtClean="0">
                <a:solidFill>
                  <a:schemeClr val="accent3">
                    <a:lumMod val="60000"/>
                    <a:lumOff val="40000"/>
                  </a:schemeClr>
                </a:solidFill>
                <a:cs typeface="B Koodak" pitchFamily="2" charset="-78"/>
              </a:rPr>
              <a:t>دانستنی های ریاضی</a:t>
            </a:r>
            <a:r>
              <a:rPr lang="fa-IR" sz="7300" b="1" dirty="0" smtClean="0">
                <a:solidFill>
                  <a:schemeClr val="accent5">
                    <a:lumMod val="20000"/>
                    <a:lumOff val="80000"/>
                  </a:schemeClr>
                </a:solidFill>
                <a:cs typeface="B Koodak" pitchFamily="2" charset="-78"/>
              </a:rPr>
              <a:t/>
            </a:r>
            <a:br>
              <a:rPr lang="fa-IR" sz="7300" b="1" dirty="0" smtClean="0">
                <a:solidFill>
                  <a:schemeClr val="accent5">
                    <a:lumMod val="20000"/>
                    <a:lumOff val="80000"/>
                  </a:schemeClr>
                </a:solidFill>
                <a:cs typeface="B Koodak" pitchFamily="2" charset="-78"/>
              </a:rPr>
            </a:br>
            <a:r>
              <a:rPr lang="fa-IR" sz="6000" b="1" dirty="0" smtClean="0">
                <a:solidFill>
                  <a:srgbClr val="FFC000"/>
                </a:solidFill>
                <a:cs typeface="B Koodak" pitchFamily="2" charset="-78"/>
              </a:rPr>
              <a:t/>
            </a:r>
            <a:br>
              <a:rPr lang="fa-IR" sz="6000" b="1" dirty="0" smtClean="0">
                <a:solidFill>
                  <a:srgbClr val="FFC000"/>
                </a:solidFill>
                <a:cs typeface="B Koodak" pitchFamily="2" charset="-78"/>
              </a:rPr>
            </a:br>
            <a:r>
              <a:rPr lang="fa-IR" sz="6000" dirty="0" smtClean="0">
                <a:solidFill>
                  <a:srgbClr val="92D050"/>
                </a:solidFill>
                <a:cs typeface="B Koodak" pitchFamily="2" charset="-78"/>
              </a:rPr>
              <a:t> </a:t>
            </a:r>
            <a:r>
              <a:rPr lang="fa-IR" sz="6000" b="1" dirty="0" smtClean="0">
                <a:solidFill>
                  <a:srgbClr val="FFC000"/>
                </a:solidFill>
                <a:cs typeface="B Koodak" pitchFamily="2" charset="-78"/>
              </a:rPr>
              <a:t> </a:t>
            </a:r>
            <a:endParaRPr lang="en-US" sz="6000" b="1" dirty="0">
              <a:solidFill>
                <a:srgbClr val="FFC000"/>
              </a:solidFill>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pPr algn="ctr" rtl="1">
              <a:buNone/>
            </a:pPr>
            <a:r>
              <a:rPr lang="fa-IR" sz="4400" b="1" dirty="0" smtClean="0">
                <a:solidFill>
                  <a:schemeClr val="tx1">
                    <a:lumMod val="85000"/>
                  </a:schemeClr>
                </a:solidFill>
                <a:cs typeface="B Morvarid" pitchFamily="2" charset="-78"/>
              </a:rPr>
              <a:t>درس : ریاضی</a:t>
            </a:r>
          </a:p>
          <a:p>
            <a:pPr algn="ctr" rtl="1">
              <a:buNone/>
            </a:pPr>
            <a:r>
              <a:rPr lang="fa-IR" sz="4400" b="1" dirty="0" smtClean="0">
                <a:cs typeface="B Morvarid" pitchFamily="2" charset="-78"/>
              </a:rPr>
              <a:t> </a:t>
            </a:r>
          </a:p>
          <a:p>
            <a:pPr algn="ctr" rtl="1">
              <a:buNone/>
            </a:pPr>
            <a:r>
              <a:rPr lang="fa-IR" sz="4400" b="1" dirty="0" smtClean="0">
                <a:solidFill>
                  <a:schemeClr val="accent6">
                    <a:lumMod val="60000"/>
                    <a:lumOff val="40000"/>
                  </a:schemeClr>
                </a:solidFill>
                <a:cs typeface="B Morvarid" pitchFamily="2" charset="-78"/>
              </a:rPr>
              <a:t>آموزگار: سرکار خانم کیان پیشه</a:t>
            </a:r>
          </a:p>
          <a:p>
            <a:pPr algn="ctr" rtl="1">
              <a:buNone/>
            </a:pPr>
            <a:endParaRPr lang="fa-IR" sz="4400" b="1" dirty="0" smtClean="0">
              <a:cs typeface="B Morvarid" pitchFamily="2" charset="-78"/>
            </a:endParaRPr>
          </a:p>
          <a:p>
            <a:pPr algn="ctr" rtl="1">
              <a:buNone/>
            </a:pPr>
            <a:r>
              <a:rPr lang="fa-IR" sz="4400" b="1" dirty="0" smtClean="0">
                <a:solidFill>
                  <a:schemeClr val="accent4">
                    <a:lumMod val="60000"/>
                    <a:lumOff val="40000"/>
                  </a:schemeClr>
                </a:solidFill>
                <a:cs typeface="B Morvarid" pitchFamily="2" charset="-78"/>
              </a:rPr>
              <a:t>پژوهش گر: حسنا عربها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073808"/>
          </a:xfrm>
        </p:spPr>
        <p:txBody>
          <a:bodyPr>
            <a:normAutofit/>
          </a:bodyPr>
          <a:lstStyle/>
          <a:p>
            <a:pPr algn="r" rtl="1">
              <a:buNone/>
            </a:pPr>
            <a:r>
              <a:rPr lang="fa-IR" sz="4000" b="1" dirty="0" smtClean="0">
                <a:solidFill>
                  <a:schemeClr val="accent3">
                    <a:lumMod val="60000"/>
                    <a:lumOff val="40000"/>
                  </a:schemeClr>
                </a:solidFill>
                <a:cs typeface="B Nazanin" pitchFamily="2" charset="-78"/>
              </a:rPr>
              <a:t>تاریخچه علم ریاضی:</a:t>
            </a:r>
          </a:p>
          <a:p>
            <a:pPr algn="r" rtl="1">
              <a:buNone/>
            </a:pPr>
            <a:endParaRPr lang="fa-IR" sz="4000" dirty="0" smtClean="0">
              <a:solidFill>
                <a:schemeClr val="accent3">
                  <a:lumMod val="60000"/>
                  <a:lumOff val="40000"/>
                </a:schemeClr>
              </a:solidFill>
              <a:cs typeface="B Nazanin" pitchFamily="2" charset="-78"/>
            </a:endParaRPr>
          </a:p>
          <a:p>
            <a:pPr algn="just" rtl="1">
              <a:buNone/>
            </a:pPr>
            <a:r>
              <a:rPr lang="fa-IR" sz="4000" dirty="0" smtClean="0">
                <a:solidFill>
                  <a:schemeClr val="accent3">
                    <a:lumMod val="60000"/>
                    <a:lumOff val="40000"/>
                  </a:schemeClr>
                </a:solidFill>
                <a:cs typeface="B Nazanin" pitchFamily="2" charset="-78"/>
              </a:rPr>
              <a:t>انسان اولیه نسبت به اعداد بیگانه بود و شمارش اشیاء اطراف خود را به حسب غریزه یعنی همانطور كه مثلاً مرغ خانگی تعداد جوجه هایش را می داند انجام می داد اما به زودی مجبور شد وسیله شمارش دقیق تری بوجود آورد لذا به كمك انگشتان دست دستگاه شماری پدید آورد كه مبنای آن ۶۰ بود.</a:t>
            </a:r>
          </a:p>
          <a:p>
            <a:pPr algn="r" rtl="1"/>
            <a:endParaRPr lang="en-US" sz="4000" dirty="0">
              <a:solidFill>
                <a:schemeClr val="accent3">
                  <a:lumMod val="60000"/>
                  <a:lumOff val="40000"/>
                </a:schemeClr>
              </a:solidFill>
              <a:cs typeface="B Nazanin"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istory-mathematics1-e2.jpg"/>
          <p:cNvPicPr>
            <a:picLocks noGrp="1" noChangeAspect="1"/>
          </p:cNvPicPr>
          <p:nvPr>
            <p:ph idx="1"/>
          </p:nvPr>
        </p:nvPicPr>
        <p:blipFill>
          <a:blip r:embed="rId2"/>
          <a:stretch>
            <a:fillRect/>
          </a:stretch>
        </p:blipFill>
        <p:spPr>
          <a:xfrm>
            <a:off x="762000" y="762000"/>
            <a:ext cx="7211575" cy="557695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cs typeface="B Nazanin" pitchFamily="2" charset="-78"/>
              </a:rPr>
              <a:t>تاریخچه اعداد</a:t>
            </a:r>
            <a:r>
              <a:rPr lang="en-US" dirty="0" smtClean="0">
                <a:cs typeface="B Nazanin" pitchFamily="2" charset="-78"/>
              </a:rPr>
              <a:t> </a:t>
            </a:r>
            <a:r>
              <a:rPr lang="fa-IR" dirty="0" smtClean="0">
                <a:cs typeface="B Nazanin" pitchFamily="2" charset="-78"/>
              </a:rPr>
              <a:t>و سیر تکامل ریاضی:</a:t>
            </a:r>
            <a:br>
              <a:rPr lang="fa-IR" dirty="0" smtClean="0">
                <a:cs typeface="B Nazanin" pitchFamily="2" charset="-78"/>
              </a:rPr>
            </a:br>
            <a:endParaRPr lang="en-US" dirty="0"/>
          </a:p>
        </p:txBody>
      </p:sp>
      <p:sp>
        <p:nvSpPr>
          <p:cNvPr id="3" name="Content Placeholder 2"/>
          <p:cNvSpPr>
            <a:spLocks noGrp="1"/>
          </p:cNvSpPr>
          <p:nvPr>
            <p:ph idx="1"/>
          </p:nvPr>
        </p:nvSpPr>
        <p:spPr>
          <a:xfrm>
            <a:off x="381000" y="1219200"/>
            <a:ext cx="8305800" cy="5090160"/>
          </a:xfrm>
        </p:spPr>
        <p:txBody>
          <a:bodyPr>
            <a:normAutofit/>
          </a:bodyPr>
          <a:lstStyle/>
          <a:p>
            <a:pPr algn="just" rtl="1">
              <a:buNone/>
            </a:pPr>
            <a:r>
              <a:rPr lang="fa-IR" sz="3600" dirty="0" smtClean="0">
                <a:solidFill>
                  <a:schemeClr val="accent3">
                    <a:lumMod val="60000"/>
                    <a:lumOff val="40000"/>
                  </a:schemeClr>
                </a:solidFill>
                <a:cs typeface="B Nazanin" pitchFamily="2" charset="-78"/>
              </a:rPr>
              <a:t>در ابتدا باید بدانید که ریاضی اختراع نشده است. کشفیات و قوانین علم اختراع نمی‌شوند. برهمین اساس ریاضی را می‌توان در طول تاریخ بررسی کرد و چگونگی تکامل آن را با مشاهده اتفاقات تاریخی فهمید. </a:t>
            </a:r>
          </a:p>
          <a:p>
            <a:pPr algn="just" rtl="1">
              <a:buNone/>
            </a:pPr>
            <a:r>
              <a:rPr lang="fa-IR" sz="3600" dirty="0" smtClean="0">
                <a:solidFill>
                  <a:schemeClr val="accent3">
                    <a:lumMod val="60000"/>
                    <a:lumOff val="40000"/>
                  </a:schemeClr>
                </a:solidFill>
                <a:cs typeface="B Nazanin" pitchFamily="2" charset="-78"/>
              </a:rPr>
              <a:t>تمامی علوم جهان ریشه در یونان باستان دارند. شما به هر رشته علمی که مراجعه کنید تاریخ آن به یونان باستان می گردد. دانش ما درباره شکل گیری و مخترعان علائم ریاضی بسیار کم است. </a:t>
            </a:r>
          </a:p>
          <a:p>
            <a:pPr algn="just" rtl="1">
              <a:buNone/>
            </a:pPr>
            <a:endParaRPr lang="en-US" sz="3600" dirty="0" smtClean="0">
              <a:cs typeface="B Nazanin" pitchFamily="2" charset="-78"/>
            </a:endParaRPr>
          </a:p>
          <a:p>
            <a:pPr algn="r" rtl="1">
              <a:buNone/>
            </a:pP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story-mathematics4-e2.jpg"/>
          <p:cNvPicPr>
            <a:picLocks noGrp="1" noChangeAspect="1"/>
          </p:cNvPicPr>
          <p:nvPr>
            <p:ph idx="1"/>
          </p:nvPr>
        </p:nvPicPr>
        <p:blipFill>
          <a:blip r:embed="rId2"/>
          <a:stretch>
            <a:fillRect/>
          </a:stretch>
        </p:blipFill>
        <p:spPr>
          <a:xfrm>
            <a:off x="457200" y="457200"/>
            <a:ext cx="8017885" cy="58797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3459162"/>
          </a:xfrm>
        </p:spPr>
        <p:txBody>
          <a:bodyPr>
            <a:normAutofit fontScale="90000"/>
          </a:bodyPr>
          <a:lstStyle/>
          <a:p>
            <a:pPr algn="r" rtl="1"/>
            <a:r>
              <a:rPr lang="fa-IR" sz="4000" dirty="0" smtClean="0">
                <a:solidFill>
                  <a:schemeClr val="accent3">
                    <a:lumMod val="60000"/>
                    <a:lumOff val="40000"/>
                  </a:schemeClr>
                </a:solidFill>
                <a:effectLst/>
                <a:cs typeface="B Nazanin" pitchFamily="2" charset="-78"/>
              </a:rPr>
              <a:t>استخوان ها و تکه چوبهایی بسیار قدیمی یافت شده که روی آنها شیارهایی وجود دارد. دانشمندان معتقدند این شیارها نماد نخستین استفاده ی بشر از اعداد هستند و میتواند نشانگر تعداد روزهای سپری شده یا تعداد دام های بشر اولیه باشد.</a:t>
            </a:r>
            <a:r>
              <a:rPr lang="fa-IR" dirty="0" smtClean="0">
                <a:cs typeface="B Nazanin" pitchFamily="2" charset="-78"/>
              </a:rPr>
              <a:t/>
            </a:r>
            <a:br>
              <a:rPr lang="fa-IR" dirty="0" smtClean="0">
                <a:cs typeface="B Nazanin" pitchFamily="2" charset="-78"/>
              </a:rPr>
            </a:br>
            <a:endParaRPr lang="en-US" dirty="0"/>
          </a:p>
        </p:txBody>
      </p:sp>
      <p:pic>
        <p:nvPicPr>
          <p:cNvPr id="4" name="Content Placeholder 3" descr="index.jpg"/>
          <p:cNvPicPr>
            <a:picLocks noGrp="1" noChangeAspect="1"/>
          </p:cNvPicPr>
          <p:nvPr>
            <p:ph idx="1"/>
          </p:nvPr>
        </p:nvPicPr>
        <p:blipFill>
          <a:blip r:embed="rId2"/>
          <a:stretch>
            <a:fillRect/>
          </a:stretch>
        </p:blipFill>
        <p:spPr>
          <a:xfrm>
            <a:off x="990600" y="3429000"/>
            <a:ext cx="7339013" cy="31057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72000"/>
          </a:xfrm>
        </p:spPr>
        <p:txBody>
          <a:bodyPr/>
          <a:lstStyle/>
          <a:p>
            <a:pPr algn="just" rtl="1">
              <a:buNone/>
            </a:pPr>
            <a:r>
              <a:rPr lang="fa-IR" dirty="0" smtClean="0">
                <a:solidFill>
                  <a:schemeClr val="accent3">
                    <a:lumMod val="60000"/>
                    <a:lumOff val="40000"/>
                  </a:schemeClr>
                </a:solidFill>
                <a:cs typeface="B Nazanin" pitchFamily="2" charset="-78"/>
              </a:rPr>
              <a:t>این سیستم نمایش اعداد که "سیستم چوب خط" نامیده می شود (مثل خطوطی که زندانیان در فیلم ها برای روزهای سپری شده در زندان روی دیوار می کشند) نشانگر اعداد طبیعی است (۱و۲و۳و...). سیستم چوب خط دارای مفهوم "ارزش مکانی" نیست (مثل جایگاه دهگان، صدگان، هزارگان در سیستم با مبنای ده) و به همین خاطر دارای محدودیت نمایش اعداد بزرگ است. با این وجود سیستم چوب خط به عنوان قدیمی ترین سیستم نمایش اعداد شناخته می شوند.</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172</TotalTime>
  <Words>993</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بسم الله الرحمن الرحیم</vt:lpstr>
      <vt:lpstr>موضوع پژوهش:   دانستنی های ریاضی    </vt:lpstr>
      <vt:lpstr>Slide 3</vt:lpstr>
      <vt:lpstr>Slide 4</vt:lpstr>
      <vt:lpstr>Slide 5</vt:lpstr>
      <vt:lpstr>تاریخچه اعداد و سیر تکامل ریاضی: </vt:lpstr>
      <vt:lpstr>Slide 7</vt:lpstr>
      <vt:lpstr>استخوان ها و تکه چوبهایی بسیار قدیمی یافت شده که روی آنها شیارهایی وجود دارد. دانشمندان معتقدند این شیارها نماد نخستین استفاده ی بشر از اعداد هستند و میتواند نشانگر تعداد روزهای سپری شده یا تعداد دام های بشر اولیه باشد. </vt:lpstr>
      <vt:lpstr>Slide 9</vt:lpstr>
      <vt:lpstr>Slide 10</vt:lpstr>
      <vt:lpstr>Slide 11</vt:lpstr>
      <vt:lpstr>گونه های نوشتاری اعداد</vt:lpstr>
      <vt:lpstr>Slide 13</vt:lpstr>
      <vt:lpstr>Slide 14</vt:lpstr>
      <vt:lpstr>تاریخچه پیدایش علائم ریاضی</vt:lpstr>
      <vt:lpstr>توماس هریوت: زاده حدود ۱۵۶۰، درگذشت حدود 1645 او یک اخترشناس، ریاضی دان، مردم نگار و مترجم بریتانیایی بود. توماس هریوت برای تلاش‌هایش در زمینه ریاضی، اخترشناسی و روش‌های ناوبری شناخته می‌شود. هریوت نخستین کسی بود که با کمک تلسکوپ از ماه نقاشی‌هایی کشید او این کار را زودتر از گالیله انجام داد.</vt:lpstr>
      <vt:lpstr>Slide 17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hello</dc:creator>
  <cp:lastModifiedBy>hello</cp:lastModifiedBy>
  <cp:revision>20</cp:revision>
  <dcterms:created xsi:type="dcterms:W3CDTF">2020-12-03T10:02:01Z</dcterms:created>
  <dcterms:modified xsi:type="dcterms:W3CDTF">2020-12-11T16:03:09Z</dcterms:modified>
</cp:coreProperties>
</file>